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3" r:id="rId1"/>
  </p:sldMasterIdLst>
  <p:notesMasterIdLst>
    <p:notesMasterId r:id="rId208"/>
  </p:notesMasterIdLst>
  <p:handoutMasterIdLst>
    <p:handoutMasterId r:id="rId209"/>
  </p:handoutMasterIdLst>
  <p:sldIdLst>
    <p:sldId id="369" r:id="rId2"/>
    <p:sldId id="2143" r:id="rId3"/>
    <p:sldId id="366" r:id="rId4"/>
    <p:sldId id="2146" r:id="rId5"/>
    <p:sldId id="2147" r:id="rId6"/>
    <p:sldId id="380" r:id="rId7"/>
    <p:sldId id="382" r:id="rId8"/>
    <p:sldId id="2148" r:id="rId9"/>
    <p:sldId id="383" r:id="rId10"/>
    <p:sldId id="2150" r:id="rId11"/>
    <p:sldId id="384" r:id="rId12"/>
    <p:sldId id="2151" r:id="rId13"/>
    <p:sldId id="2152" r:id="rId14"/>
    <p:sldId id="2153" r:id="rId15"/>
    <p:sldId id="2154" r:id="rId16"/>
    <p:sldId id="2155" r:id="rId17"/>
    <p:sldId id="2156" r:id="rId18"/>
    <p:sldId id="385" r:id="rId19"/>
    <p:sldId id="2157" r:id="rId20"/>
    <p:sldId id="2158" r:id="rId21"/>
    <p:sldId id="2159" r:id="rId22"/>
    <p:sldId id="2160" r:id="rId23"/>
    <p:sldId id="2161" r:id="rId24"/>
    <p:sldId id="2162" r:id="rId25"/>
    <p:sldId id="2163" r:id="rId26"/>
    <p:sldId id="2164" r:id="rId27"/>
    <p:sldId id="2165" r:id="rId28"/>
    <p:sldId id="2166" r:id="rId29"/>
    <p:sldId id="371" r:id="rId30"/>
    <p:sldId id="386" r:id="rId31"/>
    <p:sldId id="387" r:id="rId32"/>
    <p:sldId id="388" r:id="rId33"/>
    <p:sldId id="390" r:id="rId34"/>
    <p:sldId id="391" r:id="rId35"/>
    <p:sldId id="398" r:id="rId36"/>
    <p:sldId id="399" r:id="rId37"/>
    <p:sldId id="404" r:id="rId38"/>
    <p:sldId id="407" r:id="rId39"/>
    <p:sldId id="408" r:id="rId40"/>
    <p:sldId id="412" r:id="rId41"/>
    <p:sldId id="413" r:id="rId42"/>
    <p:sldId id="414" r:id="rId43"/>
    <p:sldId id="420" r:id="rId44"/>
    <p:sldId id="421" r:id="rId45"/>
    <p:sldId id="423" r:id="rId46"/>
    <p:sldId id="850" r:id="rId47"/>
    <p:sldId id="424" r:id="rId48"/>
    <p:sldId id="425" r:id="rId49"/>
    <p:sldId id="426" r:id="rId50"/>
    <p:sldId id="427" r:id="rId51"/>
    <p:sldId id="428" r:id="rId52"/>
    <p:sldId id="429" r:id="rId53"/>
    <p:sldId id="440" r:id="rId54"/>
    <p:sldId id="441" r:id="rId55"/>
    <p:sldId id="851" r:id="rId56"/>
    <p:sldId id="442" r:id="rId57"/>
    <p:sldId id="443" r:id="rId58"/>
    <p:sldId id="454" r:id="rId59"/>
    <p:sldId id="455" r:id="rId60"/>
    <p:sldId id="2104" r:id="rId61"/>
    <p:sldId id="2140" r:id="rId62"/>
    <p:sldId id="456" r:id="rId63"/>
    <p:sldId id="853" r:id="rId64"/>
    <p:sldId id="852" r:id="rId65"/>
    <p:sldId id="458" r:id="rId66"/>
    <p:sldId id="459" r:id="rId67"/>
    <p:sldId id="460" r:id="rId68"/>
    <p:sldId id="462" r:id="rId69"/>
    <p:sldId id="463" r:id="rId70"/>
    <p:sldId id="464" r:id="rId71"/>
    <p:sldId id="465" r:id="rId72"/>
    <p:sldId id="466" r:id="rId73"/>
    <p:sldId id="467" r:id="rId74"/>
    <p:sldId id="468" r:id="rId75"/>
    <p:sldId id="469" r:id="rId76"/>
    <p:sldId id="470" r:id="rId77"/>
    <p:sldId id="471" r:id="rId78"/>
    <p:sldId id="472" r:id="rId79"/>
    <p:sldId id="1095" r:id="rId80"/>
    <p:sldId id="2167" r:id="rId81"/>
    <p:sldId id="1097" r:id="rId82"/>
    <p:sldId id="372" r:id="rId83"/>
    <p:sldId id="473" r:id="rId84"/>
    <p:sldId id="2168" r:id="rId85"/>
    <p:sldId id="2169" r:id="rId86"/>
    <p:sldId id="2170" r:id="rId87"/>
    <p:sldId id="2171" r:id="rId88"/>
    <p:sldId id="2172" r:id="rId89"/>
    <p:sldId id="2174" r:id="rId90"/>
    <p:sldId id="2173" r:id="rId91"/>
    <p:sldId id="2175" r:id="rId92"/>
    <p:sldId id="475" r:id="rId93"/>
    <p:sldId id="476" r:id="rId94"/>
    <p:sldId id="477" r:id="rId95"/>
    <p:sldId id="478" r:id="rId96"/>
    <p:sldId id="479" r:id="rId97"/>
    <p:sldId id="528" r:id="rId98"/>
    <p:sldId id="481" r:id="rId99"/>
    <p:sldId id="2176" r:id="rId100"/>
    <p:sldId id="484" r:id="rId101"/>
    <p:sldId id="488" r:id="rId102"/>
    <p:sldId id="2177" r:id="rId103"/>
    <p:sldId id="491" r:id="rId104"/>
    <p:sldId id="494" r:id="rId105"/>
    <p:sldId id="497" r:id="rId106"/>
    <p:sldId id="498" r:id="rId107"/>
    <p:sldId id="499" r:id="rId108"/>
    <p:sldId id="500" r:id="rId109"/>
    <p:sldId id="501" r:id="rId110"/>
    <p:sldId id="502" r:id="rId111"/>
    <p:sldId id="505" r:id="rId112"/>
    <p:sldId id="506" r:id="rId113"/>
    <p:sldId id="511" r:id="rId114"/>
    <p:sldId id="512" r:id="rId115"/>
    <p:sldId id="515" r:id="rId116"/>
    <p:sldId id="516" r:id="rId117"/>
    <p:sldId id="517" r:id="rId118"/>
    <p:sldId id="518" r:id="rId119"/>
    <p:sldId id="519" r:id="rId120"/>
    <p:sldId id="520" r:id="rId121"/>
    <p:sldId id="521" r:id="rId122"/>
    <p:sldId id="522" r:id="rId123"/>
    <p:sldId id="523" r:id="rId124"/>
    <p:sldId id="524" r:id="rId125"/>
    <p:sldId id="526" r:id="rId126"/>
    <p:sldId id="527" r:id="rId127"/>
    <p:sldId id="1102" r:id="rId128"/>
    <p:sldId id="2141" r:id="rId129"/>
    <p:sldId id="529" r:id="rId130"/>
    <p:sldId id="530" r:id="rId131"/>
    <p:sldId id="531" r:id="rId132"/>
    <p:sldId id="532" r:id="rId133"/>
    <p:sldId id="533" r:id="rId134"/>
    <p:sldId id="534" r:id="rId135"/>
    <p:sldId id="539" r:id="rId136"/>
    <p:sldId id="540" r:id="rId137"/>
    <p:sldId id="541" r:id="rId138"/>
    <p:sldId id="542" r:id="rId139"/>
    <p:sldId id="543" r:id="rId140"/>
    <p:sldId id="545" r:id="rId141"/>
    <p:sldId id="546" r:id="rId142"/>
    <p:sldId id="547" r:id="rId143"/>
    <p:sldId id="549" r:id="rId144"/>
    <p:sldId id="855" r:id="rId145"/>
    <p:sldId id="550" r:id="rId146"/>
    <p:sldId id="551" r:id="rId147"/>
    <p:sldId id="552" r:id="rId148"/>
    <p:sldId id="842" r:id="rId149"/>
    <p:sldId id="1098" r:id="rId150"/>
    <p:sldId id="1101" r:id="rId151"/>
    <p:sldId id="1099" r:id="rId152"/>
    <p:sldId id="1103" r:id="rId153"/>
    <p:sldId id="373" r:id="rId154"/>
    <p:sldId id="553" r:id="rId155"/>
    <p:sldId id="2178" r:id="rId156"/>
    <p:sldId id="2179" r:id="rId157"/>
    <p:sldId id="2180" r:id="rId158"/>
    <p:sldId id="865" r:id="rId159"/>
    <p:sldId id="555" r:id="rId160"/>
    <p:sldId id="556" r:id="rId161"/>
    <p:sldId id="557" r:id="rId162"/>
    <p:sldId id="558" r:id="rId163"/>
    <p:sldId id="864" r:id="rId164"/>
    <p:sldId id="2181" r:id="rId165"/>
    <p:sldId id="564" r:id="rId166"/>
    <p:sldId id="565" r:id="rId167"/>
    <p:sldId id="2182" r:id="rId168"/>
    <p:sldId id="2095" r:id="rId169"/>
    <p:sldId id="2105" r:id="rId170"/>
    <p:sldId id="2112" r:id="rId171"/>
    <p:sldId id="567" r:id="rId172"/>
    <p:sldId id="2113" r:id="rId173"/>
    <p:sldId id="2114" r:id="rId174"/>
    <p:sldId id="2115" r:id="rId175"/>
    <p:sldId id="2116" r:id="rId176"/>
    <p:sldId id="2118" r:id="rId177"/>
    <p:sldId id="2119" r:id="rId178"/>
    <p:sldId id="2120" r:id="rId179"/>
    <p:sldId id="866" r:id="rId180"/>
    <p:sldId id="867" r:id="rId181"/>
    <p:sldId id="868" r:id="rId182"/>
    <p:sldId id="869" r:id="rId183"/>
    <p:sldId id="2096" r:id="rId184"/>
    <p:sldId id="2097" r:id="rId185"/>
    <p:sldId id="2098" r:id="rId186"/>
    <p:sldId id="2099" r:id="rId187"/>
    <p:sldId id="577" r:id="rId188"/>
    <p:sldId id="578" r:id="rId189"/>
    <p:sldId id="579" r:id="rId190"/>
    <p:sldId id="580" r:id="rId191"/>
    <p:sldId id="581" r:id="rId192"/>
    <p:sldId id="582" r:id="rId193"/>
    <p:sldId id="583" r:id="rId194"/>
    <p:sldId id="584" r:id="rId195"/>
    <p:sldId id="585" r:id="rId196"/>
    <p:sldId id="586" r:id="rId197"/>
    <p:sldId id="870" r:id="rId198"/>
    <p:sldId id="843" r:id="rId199"/>
    <p:sldId id="2125" r:id="rId200"/>
    <p:sldId id="2106" r:id="rId201"/>
    <p:sldId id="892" r:id="rId202"/>
    <p:sldId id="2107" r:id="rId203"/>
    <p:sldId id="893" r:id="rId204"/>
    <p:sldId id="1104" r:id="rId205"/>
    <p:sldId id="2101" r:id="rId206"/>
    <p:sldId id="367" r:id="rId207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6000" b="1" kern="1200">
        <a:solidFill>
          <a:schemeClr val="tx1"/>
        </a:solidFill>
        <a:latin typeface="Lucida Console" pitchFamily="49" charset="0"/>
        <a:ea typeface="궁서체" pitchFamily="17" charset="-127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6000" b="1" kern="1200">
        <a:solidFill>
          <a:schemeClr val="tx1"/>
        </a:solidFill>
        <a:latin typeface="Lucida Console" pitchFamily="49" charset="0"/>
        <a:ea typeface="궁서체" pitchFamily="17" charset="-127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6000" b="1" kern="1200">
        <a:solidFill>
          <a:schemeClr val="tx1"/>
        </a:solidFill>
        <a:latin typeface="Lucida Console" pitchFamily="49" charset="0"/>
        <a:ea typeface="궁서체" pitchFamily="17" charset="-127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6000" b="1" kern="1200">
        <a:solidFill>
          <a:schemeClr val="tx1"/>
        </a:solidFill>
        <a:latin typeface="Lucida Console" pitchFamily="49" charset="0"/>
        <a:ea typeface="궁서체" pitchFamily="17" charset="-127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6000" b="1" kern="1200">
        <a:solidFill>
          <a:schemeClr val="tx1"/>
        </a:solidFill>
        <a:latin typeface="Lucida Console" pitchFamily="49" charset="0"/>
        <a:ea typeface="궁서체" pitchFamily="17" charset="-127"/>
        <a:cs typeface="+mn-cs"/>
      </a:defRPr>
    </a:lvl5pPr>
    <a:lvl6pPr marL="2286000" algn="l" defTabSz="914400" rtl="0" eaLnBrk="1" latinLnBrk="1" hangingPunct="1">
      <a:defRPr sz="6000" b="1" kern="1200">
        <a:solidFill>
          <a:schemeClr val="tx1"/>
        </a:solidFill>
        <a:latin typeface="Lucida Console" pitchFamily="49" charset="0"/>
        <a:ea typeface="궁서체" pitchFamily="17" charset="-127"/>
        <a:cs typeface="+mn-cs"/>
      </a:defRPr>
    </a:lvl6pPr>
    <a:lvl7pPr marL="2743200" algn="l" defTabSz="914400" rtl="0" eaLnBrk="1" latinLnBrk="1" hangingPunct="1">
      <a:defRPr sz="6000" b="1" kern="1200">
        <a:solidFill>
          <a:schemeClr val="tx1"/>
        </a:solidFill>
        <a:latin typeface="Lucida Console" pitchFamily="49" charset="0"/>
        <a:ea typeface="궁서체" pitchFamily="17" charset="-127"/>
        <a:cs typeface="+mn-cs"/>
      </a:defRPr>
    </a:lvl7pPr>
    <a:lvl8pPr marL="3200400" algn="l" defTabSz="914400" rtl="0" eaLnBrk="1" latinLnBrk="1" hangingPunct="1">
      <a:defRPr sz="6000" b="1" kern="1200">
        <a:solidFill>
          <a:schemeClr val="tx1"/>
        </a:solidFill>
        <a:latin typeface="Lucida Console" pitchFamily="49" charset="0"/>
        <a:ea typeface="궁서체" pitchFamily="17" charset="-127"/>
        <a:cs typeface="+mn-cs"/>
      </a:defRPr>
    </a:lvl8pPr>
    <a:lvl9pPr marL="3657600" algn="l" defTabSz="914400" rtl="0" eaLnBrk="1" latinLnBrk="1" hangingPunct="1">
      <a:defRPr sz="6000" b="1" kern="1200">
        <a:solidFill>
          <a:schemeClr val="tx1"/>
        </a:solidFill>
        <a:latin typeface="Lucida Console" pitchFamily="49" charset="0"/>
        <a:ea typeface="궁서체" pitchFamily="17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FFFFCC"/>
    <a:srgbClr val="FF3300"/>
    <a:srgbClr val="9933FF"/>
    <a:srgbClr val="669900"/>
    <a:srgbClr val="6600FF"/>
    <a:srgbClr val="808000"/>
    <a:srgbClr val="333300"/>
    <a:srgbClr val="66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07" autoAdjust="0"/>
    <p:restoredTop sz="91498" autoAdjust="0"/>
  </p:normalViewPr>
  <p:slideViewPr>
    <p:cSldViewPr>
      <p:cViewPr varScale="1">
        <p:scale>
          <a:sx n="135" d="100"/>
          <a:sy n="135" d="100"/>
        </p:scale>
        <p:origin x="2560" y="160"/>
      </p:cViewPr>
      <p:guideLst>
        <p:guide orient="horz" pos="43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1" d="100"/>
          <a:sy n="111" d="100"/>
        </p:scale>
        <p:origin x="4544" y="2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handoutMaster" Target="handoutMasters/handoutMaster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heme" Target="theme/theme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945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945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EEC10581-8799-4BCF-BA5C-32D535CA111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0920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93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93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굴림" charset="-127"/>
              </a:defRPr>
            </a:lvl1pPr>
          </a:lstStyle>
          <a:p>
            <a:pPr>
              <a:defRPr/>
            </a:pPr>
            <a:fld id="{B928F6D0-3BA7-45BF-8171-AB2DF1A0CAA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03884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yongsukim.blogspot.com/2018/01/centos-7-security-check-list-centos-7.html" TargetMode="External"/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ossian.tistory.com/76" TargetMode="External"/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ossian.tistory.com/76" TargetMode="External"/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ossian.tistory.com/76" TargetMode="External"/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ossian.tistory.com/76" TargetMode="External"/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ossian.tistory.com/76" TargetMode="External"/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하나금융그룹에서 </a:t>
            </a:r>
            <a:r>
              <a:rPr lang="en-US" altLang="ko-KR" dirty="0"/>
              <a:t>2</a:t>
            </a:r>
            <a:r>
              <a:rPr lang="ko-KR" altLang="en-US" dirty="0"/>
              <a:t>일동안 리눅스 기초를 진행하게 될 </a:t>
            </a:r>
            <a:r>
              <a:rPr lang="ko-KR" altLang="en-US" dirty="0" err="1"/>
              <a:t>손태림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38616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가상화는 하나의 </a:t>
            </a:r>
            <a:r>
              <a:rPr lang="ko-KR" altLang="en-US" dirty="0">
                <a:effectLst/>
              </a:rPr>
              <a:t>실물 컴퓨팅 자원</a:t>
            </a:r>
            <a:r>
              <a:rPr lang="en-US" altLang="ko-KR" dirty="0"/>
              <a:t>(CPU, Memory, Storage, Network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을 마치 </a:t>
            </a:r>
            <a:r>
              <a:rPr lang="ko-KR" altLang="en-US" dirty="0">
                <a:effectLst/>
              </a:rPr>
              <a:t>여러 개인 것처럼</a:t>
            </a:r>
            <a:r>
              <a:rPr lang="ko-KR" altLang="en-US" dirty="0"/>
              <a:t> 가상으로 쪼개서 사용하거나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여러 개의 실물 컴퓨팅 자원들을 묶어서 </a:t>
            </a:r>
            <a:r>
              <a:rPr lang="ko-KR" altLang="en-US" dirty="0">
                <a:effectLst/>
              </a:rPr>
              <a:t>하나의 자원인 것 처럼</a:t>
            </a:r>
            <a:r>
              <a:rPr lang="ko-KR" altLang="en-US" dirty="0"/>
              <a:t> 사용하겠다는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가상화를 하는 방법이 </a:t>
            </a:r>
            <a:r>
              <a:rPr lang="en-US" altLang="ko-KR" dirty="0"/>
              <a:t>2</a:t>
            </a:r>
            <a:r>
              <a:rPr lang="ko-KR" altLang="en-US" dirty="0"/>
              <a:t>가지가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가상머신 그리고 컨테이너입니다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가상머신은 </a:t>
            </a:r>
            <a:r>
              <a:rPr lang="ko-KR" altLang="en-US" dirty="0" err="1"/>
              <a:t>하이퍼바이저라는</a:t>
            </a:r>
            <a:r>
              <a:rPr lang="ko-KR" altLang="en-US" dirty="0"/>
              <a:t> 기술을 이용해서 하나의 물리적 서버에서 여러 운영 체제를 각각의 가상 환경에서 실행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컨테이너는 운영 체제 수준에서 프로세스를 격리하여 가볍고 빠르게 여러 애플리케이션을 실행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컨테이너는 클라우드에서 필수로 사용되는 기술이고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가상머신 같은 경우에는 저희가 가볍게 </a:t>
            </a:r>
            <a:r>
              <a:rPr lang="ko-KR" altLang="en-US" dirty="0" err="1"/>
              <a:t>테스트겸</a:t>
            </a:r>
            <a:r>
              <a:rPr lang="ko-KR" altLang="en-US" dirty="0"/>
              <a:t> 또는 하나의 </a:t>
            </a:r>
            <a:r>
              <a:rPr lang="ko-KR" altLang="en-US" dirty="0" err="1"/>
              <a:t>머신에서</a:t>
            </a:r>
            <a:r>
              <a:rPr lang="ko-KR" altLang="en-US" dirty="0"/>
              <a:t> 여러가지를 </a:t>
            </a:r>
            <a:r>
              <a:rPr lang="ko-KR" altLang="en-US" dirty="0" err="1"/>
              <a:t>테스트해야할</a:t>
            </a:r>
            <a:r>
              <a:rPr lang="ko-KR" altLang="en-US" dirty="0"/>
              <a:t> 때 사용하니까</a:t>
            </a:r>
            <a:r>
              <a:rPr lang="en-US" altLang="ko-KR" dirty="0"/>
              <a:t>. </a:t>
            </a:r>
            <a:r>
              <a:rPr lang="ko-KR" altLang="en-US" dirty="0"/>
              <a:t>둘의</a:t>
            </a:r>
            <a:r>
              <a:rPr lang="en-US" altLang="ko-KR" dirty="0"/>
              <a:t> </a:t>
            </a:r>
            <a:r>
              <a:rPr lang="ko-KR" altLang="en-US" dirty="0"/>
              <a:t>사용성이 약간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오늘 가상머신을 가지고 리눅스를 사용해볼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가상화 이전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하나의 기기에서 하나의 </a:t>
            </a:r>
            <a:r>
              <a:rPr lang="en-US" altLang="ko-KR" dirty="0"/>
              <a:t>OS</a:t>
            </a:r>
            <a:r>
              <a:rPr lang="ko-KR" altLang="en-US" dirty="0"/>
              <a:t>만 사용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소프트웨어와 하드웨어가 강하게 </a:t>
            </a:r>
            <a:r>
              <a:rPr lang="ko-KR" altLang="en-US" dirty="0" err="1"/>
              <a:t>결합되어있음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같은 기기에서 여러 개의 애플리케이션이 동작하며</a:t>
            </a:r>
            <a:r>
              <a:rPr lang="en-US" altLang="ko-KR" dirty="0"/>
              <a:t>, </a:t>
            </a:r>
            <a:r>
              <a:rPr lang="ko-KR" altLang="en-US" dirty="0" err="1"/>
              <a:t>충돌나기도</a:t>
            </a:r>
            <a:r>
              <a:rPr lang="ko-KR" altLang="en-US" dirty="0"/>
              <a:t> 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자원의 활용도가 낮음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인프라가 유연하지 않고</a:t>
            </a:r>
            <a:r>
              <a:rPr lang="en-US" altLang="ko-KR" dirty="0"/>
              <a:t>, </a:t>
            </a:r>
            <a:r>
              <a:rPr lang="ko-KR" altLang="en-US" dirty="0"/>
              <a:t>비용도 많이 </a:t>
            </a:r>
            <a:r>
              <a:rPr lang="ko-KR" altLang="en-US" dirty="0" err="1"/>
              <a:t>듬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r>
              <a:rPr lang="ko-KR" altLang="en-US" dirty="0"/>
              <a:t>가상화 이후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OS</a:t>
            </a:r>
            <a:r>
              <a:rPr lang="ko-KR" altLang="en-US" dirty="0"/>
              <a:t>와 애플리케이션의 하드웨어 독립성 </a:t>
            </a:r>
            <a:r>
              <a:rPr lang="en-US" altLang="ko-KR" dirty="0"/>
              <a:t>(Application</a:t>
            </a:r>
            <a:r>
              <a:rPr lang="ko-KR" altLang="en-US" dirty="0"/>
              <a:t>들이 </a:t>
            </a:r>
            <a:r>
              <a:rPr lang="en-US" altLang="ko-KR" dirty="0"/>
              <a:t>OS</a:t>
            </a:r>
            <a:r>
              <a:rPr lang="ko-KR" altLang="en-US" dirty="0"/>
              <a:t>위가 아닌 가상머신 위에 올라감</a:t>
            </a:r>
            <a:r>
              <a:rPr lang="en-US" altLang="ko-K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여러가지 컴퓨터들을 띄울 수 있는 환경이 만들어짐 </a:t>
            </a:r>
            <a:r>
              <a:rPr lang="en-US" altLang="ko-KR" dirty="0"/>
              <a:t>(</a:t>
            </a:r>
            <a:r>
              <a:rPr lang="ko-KR" altLang="en-US" dirty="0"/>
              <a:t>하나의 컴퓨터에 여러가지 환경을 가진 </a:t>
            </a:r>
            <a:r>
              <a:rPr lang="en-US" altLang="ko-KR" dirty="0"/>
              <a:t>APP</a:t>
            </a:r>
            <a:r>
              <a:rPr lang="ko-KR" altLang="en-US" dirty="0"/>
              <a:t>을 운영할 수 있음</a:t>
            </a:r>
            <a:r>
              <a:rPr lang="en-US" altLang="ko-K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가상 </a:t>
            </a:r>
            <a:r>
              <a:rPr lang="ko-KR" altLang="en-US" dirty="0" err="1"/>
              <a:t>머신은</a:t>
            </a:r>
            <a:r>
              <a:rPr lang="ko-KR" altLang="en-US" dirty="0"/>
              <a:t> 모든 시스템에 </a:t>
            </a:r>
            <a:r>
              <a:rPr lang="ko-KR" altLang="en-US" dirty="0" err="1"/>
              <a:t>프로비저닝</a:t>
            </a:r>
            <a:r>
              <a:rPr lang="ko-KR" altLang="en-US" dirty="0"/>
              <a:t>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OS</a:t>
            </a:r>
            <a:r>
              <a:rPr lang="ko-KR" altLang="en-US" dirty="0"/>
              <a:t>와 애플리케이션을 가상 </a:t>
            </a:r>
            <a:r>
              <a:rPr lang="ko-KR" altLang="en-US" dirty="0" err="1"/>
              <a:t>머신에</a:t>
            </a:r>
            <a:r>
              <a:rPr lang="ko-KR" altLang="en-US" dirty="0"/>
              <a:t> </a:t>
            </a:r>
            <a:r>
              <a:rPr lang="ko-KR" altLang="en-US" dirty="0" err="1"/>
              <a:t>캡슐화하여</a:t>
            </a:r>
            <a:r>
              <a:rPr lang="ko-KR" altLang="en-US" dirty="0"/>
              <a:t> 단일 단위로 관리할 수 있음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585007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■ </a:t>
            </a:r>
            <a:r>
              <a:rPr lang="en-US" altLang="ko-KR" dirty="0" err="1"/>
              <a:t>SSH_key</a:t>
            </a:r>
            <a:r>
              <a:rPr lang="en-US" altLang="ko-KR" dirty="0"/>
              <a:t> </a:t>
            </a:r>
            <a:r>
              <a:rPr lang="ko-KR" altLang="en-US" dirty="0"/>
              <a:t>생성을 통한 암호 없는 접속과 복사</a:t>
            </a:r>
          </a:p>
          <a:p>
            <a:endParaRPr lang="ko-KR" altLang="en-US" dirty="0"/>
          </a:p>
          <a:p>
            <a:r>
              <a:rPr lang="en-US" altLang="ko-KR" dirty="0"/>
              <a:t>[root@hana1 LABS]# cd .ssh/</a:t>
            </a:r>
          </a:p>
          <a:p>
            <a:r>
              <a:rPr lang="en-US" altLang="ko-KR" dirty="0"/>
              <a:t>[root@hana1 .ssh]# /</a:t>
            </a:r>
            <a:r>
              <a:rPr lang="en-US" altLang="ko-KR" dirty="0" err="1"/>
              <a:t>usr</a:t>
            </a:r>
            <a:r>
              <a:rPr lang="en-US" altLang="ko-KR" dirty="0"/>
              <a:t>/bin/ssh-keygen -t </a:t>
            </a:r>
            <a:r>
              <a:rPr lang="en-US" altLang="ko-KR" dirty="0" err="1"/>
              <a:t>rsa</a:t>
            </a:r>
            <a:endParaRPr lang="en-US" altLang="ko-KR" dirty="0"/>
          </a:p>
          <a:p>
            <a:r>
              <a:rPr lang="en-US" altLang="ko-KR" dirty="0"/>
              <a:t>Generating public/private </a:t>
            </a:r>
            <a:r>
              <a:rPr lang="en-US" altLang="ko-KR" dirty="0" err="1"/>
              <a:t>rsa</a:t>
            </a:r>
            <a:r>
              <a:rPr lang="en-US" altLang="ko-KR" dirty="0"/>
              <a:t> key pair.</a:t>
            </a:r>
          </a:p>
          <a:p>
            <a:r>
              <a:rPr lang="en-US" altLang="ko-KR" dirty="0"/>
              <a:t>Enter file in which to save the key (/root/.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): ★</a:t>
            </a:r>
            <a:r>
              <a:rPr lang="ko-KR" altLang="en-US" dirty="0" err="1"/>
              <a:t>엔터</a:t>
            </a:r>
            <a:r>
              <a:rPr lang="ko-KR" altLang="en-US" dirty="0"/>
              <a:t>★</a:t>
            </a:r>
          </a:p>
          <a:p>
            <a:r>
              <a:rPr lang="en-US" altLang="ko-KR" dirty="0"/>
              <a:t>Enter passphrase (empty for no passphrase): ★</a:t>
            </a:r>
            <a:r>
              <a:rPr lang="ko-KR" altLang="en-US" dirty="0" err="1"/>
              <a:t>엔터</a:t>
            </a:r>
            <a:r>
              <a:rPr lang="ko-KR" altLang="en-US" dirty="0"/>
              <a:t>★</a:t>
            </a:r>
          </a:p>
          <a:p>
            <a:r>
              <a:rPr lang="en-US" altLang="ko-KR" dirty="0"/>
              <a:t>Enter same passphrase again: ★</a:t>
            </a:r>
            <a:r>
              <a:rPr lang="ko-KR" altLang="en-US" dirty="0" err="1"/>
              <a:t>엔터</a:t>
            </a:r>
            <a:r>
              <a:rPr lang="ko-KR" altLang="en-US" dirty="0"/>
              <a:t>★</a:t>
            </a:r>
          </a:p>
          <a:p>
            <a:r>
              <a:rPr lang="en-US" altLang="ko-KR" dirty="0"/>
              <a:t>Your identification has been saved in /root/.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id_rsa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Your public key has been saved in /root/.</a:t>
            </a:r>
            <a:r>
              <a:rPr lang="en-US" altLang="ko-KR" dirty="0" err="1"/>
              <a:t>ssh</a:t>
            </a:r>
            <a:r>
              <a:rPr lang="en-US" altLang="ko-KR" dirty="0"/>
              <a:t>/id_rsa.pub.</a:t>
            </a:r>
          </a:p>
          <a:p>
            <a:r>
              <a:rPr lang="en-US" altLang="ko-KR" dirty="0"/>
              <a:t>The key fingerprint is:</a:t>
            </a:r>
          </a:p>
          <a:p>
            <a:r>
              <a:rPr lang="en-US" altLang="ko-KR" dirty="0"/>
              <a:t>SHA256:yekaXWPWHv6O0R4AY4Sk8VL9nqHQI+KHSwIvBVxbqEU root@hana1.kpc.com</a:t>
            </a:r>
          </a:p>
          <a:p>
            <a:r>
              <a:rPr lang="en-US" altLang="ko-KR" dirty="0"/>
              <a:t>The key's </a:t>
            </a:r>
            <a:r>
              <a:rPr lang="en-US" altLang="ko-KR" dirty="0" err="1"/>
              <a:t>randomart</a:t>
            </a:r>
            <a:r>
              <a:rPr lang="en-US" altLang="ko-KR" dirty="0"/>
              <a:t> image is:</a:t>
            </a:r>
          </a:p>
          <a:p>
            <a:r>
              <a:rPr lang="en-US" altLang="ko-KR" dirty="0"/>
              <a:t>+---[RSA 2048]----+</a:t>
            </a:r>
          </a:p>
          <a:p>
            <a:r>
              <a:rPr lang="en-US" altLang="ko-KR" dirty="0"/>
              <a:t>| . </a:t>
            </a:r>
            <a:r>
              <a:rPr lang="en-US" altLang="ko-KR" dirty="0" err="1"/>
              <a:t>oE.o.oo</a:t>
            </a:r>
            <a:r>
              <a:rPr lang="en-US" altLang="ko-KR" dirty="0"/>
              <a:t>.      |</a:t>
            </a:r>
          </a:p>
          <a:p>
            <a:r>
              <a:rPr lang="en-US" altLang="ko-KR" dirty="0"/>
              <a:t>|  o </a:t>
            </a:r>
            <a:r>
              <a:rPr lang="en-US" altLang="ko-KR" dirty="0" err="1"/>
              <a:t>oo</a:t>
            </a:r>
            <a:r>
              <a:rPr lang="en-US" altLang="ko-KR" dirty="0"/>
              <a:t> =...      |</a:t>
            </a:r>
          </a:p>
          <a:p>
            <a:r>
              <a:rPr lang="en-US" altLang="ko-KR" dirty="0"/>
              <a:t>|   +. o ..+.     |</a:t>
            </a:r>
          </a:p>
          <a:p>
            <a:r>
              <a:rPr lang="en-US" altLang="ko-KR" dirty="0"/>
              <a:t>|  o . .</a:t>
            </a:r>
            <a:r>
              <a:rPr lang="en-US" altLang="ko-KR" dirty="0" err="1"/>
              <a:t>oo+o+o</a:t>
            </a:r>
            <a:r>
              <a:rPr lang="en-US" altLang="ko-KR" dirty="0"/>
              <a:t>    |</a:t>
            </a:r>
          </a:p>
          <a:p>
            <a:r>
              <a:rPr lang="en-US" altLang="ko-KR" dirty="0"/>
              <a:t>|   + . </a:t>
            </a:r>
            <a:r>
              <a:rPr lang="en-US" altLang="ko-KR" dirty="0" err="1"/>
              <a:t>oSo</a:t>
            </a:r>
            <a:r>
              <a:rPr lang="en-US" altLang="ko-KR" dirty="0"/>
              <a:t>=++o   |</a:t>
            </a:r>
          </a:p>
          <a:p>
            <a:r>
              <a:rPr lang="en-US" altLang="ko-KR" dirty="0"/>
              <a:t>|  . o +o.+.+o+   |</a:t>
            </a:r>
          </a:p>
          <a:p>
            <a:r>
              <a:rPr lang="en-US" altLang="ko-KR" dirty="0"/>
              <a:t>|   . </a:t>
            </a:r>
            <a:r>
              <a:rPr lang="en-US" altLang="ko-KR" dirty="0" err="1"/>
              <a:t>o.oo</a:t>
            </a:r>
            <a:r>
              <a:rPr lang="en-US" altLang="ko-KR" dirty="0"/>
              <a:t>   + o  |</a:t>
            </a:r>
          </a:p>
          <a:p>
            <a:r>
              <a:rPr lang="en-US" altLang="ko-KR" dirty="0"/>
              <a:t>|      .o     = . |</a:t>
            </a:r>
          </a:p>
          <a:p>
            <a:r>
              <a:rPr lang="en-US" altLang="ko-KR" dirty="0"/>
              <a:t>|      .     ..+  |</a:t>
            </a:r>
          </a:p>
          <a:p>
            <a:r>
              <a:rPr lang="en-US" altLang="ko-KR" dirty="0"/>
              <a:t>+----[SHA256]-----+</a:t>
            </a:r>
          </a:p>
          <a:p>
            <a:r>
              <a:rPr lang="en-US" altLang="ko-KR" dirty="0"/>
              <a:t>[root@hana1 .ssh]#</a:t>
            </a:r>
          </a:p>
          <a:p>
            <a:endParaRPr lang="en-US" altLang="ko-KR" dirty="0"/>
          </a:p>
          <a:p>
            <a:r>
              <a:rPr lang="en-US" altLang="ko-KR" dirty="0"/>
              <a:t>[root@hana1 .ssh]# /</a:t>
            </a:r>
            <a:r>
              <a:rPr lang="en-US" altLang="ko-KR" dirty="0" err="1"/>
              <a:t>usr</a:t>
            </a:r>
            <a:r>
              <a:rPr lang="en-US" altLang="ko-KR" dirty="0"/>
              <a:t>/bin/ssh-keygen -t </a:t>
            </a:r>
            <a:r>
              <a:rPr lang="en-US" altLang="ko-KR" dirty="0" err="1"/>
              <a:t>dsa</a:t>
            </a:r>
            <a:endParaRPr lang="en-US" altLang="ko-KR" dirty="0"/>
          </a:p>
          <a:p>
            <a:r>
              <a:rPr lang="en-US" altLang="ko-KR" dirty="0"/>
              <a:t>Generating public/private </a:t>
            </a:r>
            <a:r>
              <a:rPr lang="en-US" altLang="ko-KR" dirty="0" err="1"/>
              <a:t>dsa</a:t>
            </a:r>
            <a:r>
              <a:rPr lang="en-US" altLang="ko-KR" dirty="0"/>
              <a:t> key pair.</a:t>
            </a:r>
          </a:p>
          <a:p>
            <a:r>
              <a:rPr lang="en-US" altLang="ko-KR" dirty="0"/>
              <a:t>Enter file in which to save the key (/root/.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id_dsa</a:t>
            </a:r>
            <a:r>
              <a:rPr lang="en-US" altLang="ko-KR" dirty="0"/>
              <a:t>): ★</a:t>
            </a:r>
            <a:r>
              <a:rPr lang="ko-KR" altLang="en-US" dirty="0" err="1"/>
              <a:t>엔터</a:t>
            </a:r>
            <a:r>
              <a:rPr lang="ko-KR" altLang="en-US" dirty="0"/>
              <a:t>★</a:t>
            </a:r>
          </a:p>
          <a:p>
            <a:r>
              <a:rPr lang="en-US" altLang="ko-KR" dirty="0"/>
              <a:t>Enter passphrase (empty for no passphrase): ★</a:t>
            </a:r>
            <a:r>
              <a:rPr lang="ko-KR" altLang="en-US" dirty="0" err="1"/>
              <a:t>엔터</a:t>
            </a:r>
            <a:r>
              <a:rPr lang="ko-KR" altLang="en-US" dirty="0"/>
              <a:t>★</a:t>
            </a:r>
          </a:p>
          <a:p>
            <a:r>
              <a:rPr lang="en-US" altLang="ko-KR" dirty="0"/>
              <a:t>Enter same passphrase again: ★</a:t>
            </a:r>
            <a:r>
              <a:rPr lang="ko-KR" altLang="en-US" dirty="0" err="1"/>
              <a:t>엔터</a:t>
            </a:r>
            <a:r>
              <a:rPr lang="ko-KR" altLang="en-US" dirty="0"/>
              <a:t>★</a:t>
            </a:r>
          </a:p>
          <a:p>
            <a:r>
              <a:rPr lang="en-US" altLang="ko-KR" dirty="0"/>
              <a:t>Your identification has been saved in /root/.</a:t>
            </a:r>
            <a:r>
              <a:rPr lang="en-US" altLang="ko-KR" dirty="0" err="1"/>
              <a:t>ssh</a:t>
            </a:r>
            <a:r>
              <a:rPr lang="en-US" altLang="ko-KR" dirty="0"/>
              <a:t>/</a:t>
            </a:r>
            <a:r>
              <a:rPr lang="en-US" altLang="ko-KR" dirty="0" err="1"/>
              <a:t>id_dsa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Your public key has been saved in /root/.</a:t>
            </a:r>
            <a:r>
              <a:rPr lang="en-US" altLang="ko-KR" dirty="0" err="1"/>
              <a:t>ssh</a:t>
            </a:r>
            <a:r>
              <a:rPr lang="en-US" altLang="ko-KR" dirty="0"/>
              <a:t>/id_dsa.pub.</a:t>
            </a:r>
          </a:p>
          <a:p>
            <a:r>
              <a:rPr lang="en-US" altLang="ko-KR" dirty="0"/>
              <a:t>The key fingerprint is:</a:t>
            </a:r>
          </a:p>
          <a:p>
            <a:r>
              <a:rPr lang="en-US" altLang="ko-KR" dirty="0"/>
              <a:t>SHA256:dcayTVgLkm2/Wvf9c8gbkToCYdnSHz19SY2guclXntI root@hana1.kpc.com</a:t>
            </a:r>
          </a:p>
          <a:p>
            <a:r>
              <a:rPr lang="en-US" altLang="ko-KR" dirty="0"/>
              <a:t>The key's </a:t>
            </a:r>
            <a:r>
              <a:rPr lang="en-US" altLang="ko-KR" dirty="0" err="1"/>
              <a:t>randomart</a:t>
            </a:r>
            <a:r>
              <a:rPr lang="en-US" altLang="ko-KR" dirty="0"/>
              <a:t> image is:</a:t>
            </a:r>
          </a:p>
          <a:p>
            <a:r>
              <a:rPr lang="en-US" altLang="ko-KR" dirty="0"/>
              <a:t>+---[DSA 1024]----+</a:t>
            </a:r>
          </a:p>
          <a:p>
            <a:r>
              <a:rPr lang="en-US" altLang="ko-KR" dirty="0"/>
              <a:t>|        .o. o. o.|</a:t>
            </a:r>
          </a:p>
          <a:p>
            <a:r>
              <a:rPr lang="en-US" altLang="ko-KR" dirty="0"/>
              <a:t>|        .=</a:t>
            </a:r>
            <a:r>
              <a:rPr lang="en-US" altLang="ko-KR" dirty="0" err="1"/>
              <a:t>oB</a:t>
            </a:r>
            <a:r>
              <a:rPr lang="en-US" altLang="ko-KR" dirty="0"/>
              <a:t> </a:t>
            </a:r>
            <a:r>
              <a:rPr lang="en-US" altLang="ko-KR" dirty="0" err="1"/>
              <a:t>oo.o</a:t>
            </a:r>
            <a:r>
              <a:rPr lang="en-US" altLang="ko-KR" dirty="0"/>
              <a:t>|</a:t>
            </a:r>
          </a:p>
          <a:p>
            <a:r>
              <a:rPr lang="en-US" altLang="ko-KR" dirty="0"/>
              <a:t>|        =.O.B +.o|</a:t>
            </a:r>
          </a:p>
          <a:p>
            <a:r>
              <a:rPr lang="en-US" altLang="ko-KR" dirty="0"/>
              <a:t>|       . = @.= +.|</a:t>
            </a:r>
          </a:p>
          <a:p>
            <a:r>
              <a:rPr lang="en-US" altLang="ko-KR" dirty="0"/>
              <a:t>|        S = =.E  |</a:t>
            </a:r>
          </a:p>
          <a:p>
            <a:r>
              <a:rPr lang="en-US" altLang="ko-KR" dirty="0"/>
              <a:t>|         . .</a:t>
            </a:r>
            <a:r>
              <a:rPr lang="en-US" altLang="ko-KR" dirty="0" err="1"/>
              <a:t>oo</a:t>
            </a:r>
            <a:r>
              <a:rPr lang="en-US" altLang="ko-KR" dirty="0"/>
              <a:t>.. |</a:t>
            </a:r>
          </a:p>
          <a:p>
            <a:r>
              <a:rPr lang="en-US" altLang="ko-KR" dirty="0"/>
              <a:t>|          .</a:t>
            </a:r>
            <a:r>
              <a:rPr lang="en-US" altLang="ko-KR" dirty="0" err="1"/>
              <a:t>ooo.o</a:t>
            </a:r>
            <a:r>
              <a:rPr lang="en-US" altLang="ko-KR" dirty="0"/>
              <a:t>.|</a:t>
            </a:r>
          </a:p>
          <a:p>
            <a:r>
              <a:rPr lang="en-US" altLang="ko-KR" dirty="0"/>
              <a:t>|          .. .</a:t>
            </a:r>
            <a:r>
              <a:rPr lang="en-US" altLang="ko-KR" dirty="0" err="1"/>
              <a:t>oo</a:t>
            </a:r>
            <a:r>
              <a:rPr lang="en-US" altLang="ko-KR" dirty="0"/>
              <a:t>+|</a:t>
            </a:r>
          </a:p>
          <a:p>
            <a:r>
              <a:rPr lang="en-US" altLang="ko-KR" dirty="0"/>
              <a:t>|              ..=|</a:t>
            </a:r>
          </a:p>
          <a:p>
            <a:r>
              <a:rPr lang="en-US" altLang="ko-KR" dirty="0"/>
              <a:t>+----[SHA256]-----+</a:t>
            </a:r>
          </a:p>
          <a:p>
            <a:endParaRPr lang="en-US" altLang="ko-KR" dirty="0"/>
          </a:p>
          <a:p>
            <a:r>
              <a:rPr lang="en-US" altLang="ko-KR" dirty="0"/>
              <a:t>[root@hana1 .ssh]# ssh hana1 cat /root/.ssh/id_rsa.pub &gt;&gt; 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/>
              <a:t>The authenticity of host 'hana1 (192.168.56.101)' can't be established.</a:t>
            </a:r>
          </a:p>
          <a:p>
            <a:r>
              <a:rPr lang="en-US" altLang="ko-KR" dirty="0"/>
              <a:t>ECDSA key fingerprint is SHA256:9rhqPNtu7ePM/+OBI9IQJrOILo6jOZDH32XZFmHbcys.</a:t>
            </a:r>
          </a:p>
          <a:p>
            <a:r>
              <a:rPr lang="en-US" altLang="ko-KR" dirty="0"/>
              <a:t>ECDSA key fingerprint is MD5:53:42:f3:a0:bb:35:eb:ea:75:b5:a4:c2:f6:e7:aa:18.</a:t>
            </a:r>
          </a:p>
          <a:p>
            <a:r>
              <a:rPr lang="en-US" altLang="ko-KR" dirty="0"/>
              <a:t>Are you sure you want to continue connecting (yes/no)? yes</a:t>
            </a:r>
          </a:p>
          <a:p>
            <a:r>
              <a:rPr lang="en-US" altLang="ko-KR" dirty="0"/>
              <a:t>Warning: Permanently added 'hana1,192.168.56.101' (ECDSA) to the list of known hosts.</a:t>
            </a:r>
          </a:p>
          <a:p>
            <a:r>
              <a:rPr lang="en-US" altLang="ko-KR" dirty="0"/>
              <a:t>root@hana1's password:</a:t>
            </a:r>
          </a:p>
          <a:p>
            <a:r>
              <a:rPr lang="en-US" altLang="ko-KR" dirty="0"/>
              <a:t>[root@hana1 .ssh]#</a:t>
            </a:r>
          </a:p>
          <a:p>
            <a:r>
              <a:rPr lang="en-US" altLang="ko-KR" dirty="0"/>
              <a:t>[root@hana1 .ssh]# ssh hana1 cat /root/.ssh/id_dsa.pub &gt;&gt; 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/>
              <a:t>[root@hana1 .ssh]#</a:t>
            </a:r>
          </a:p>
          <a:p>
            <a:endParaRPr lang="en-US" altLang="ko-KR" dirty="0"/>
          </a:p>
          <a:p>
            <a:r>
              <a:rPr lang="en-US" altLang="ko-KR" dirty="0"/>
              <a:t>------ server 2----------------------------------------------------------------</a:t>
            </a:r>
          </a:p>
          <a:p>
            <a:r>
              <a:rPr lang="en-US" altLang="ko-KR" dirty="0"/>
              <a:t>[root@server2 ~]# /</a:t>
            </a:r>
            <a:r>
              <a:rPr lang="en-US" altLang="ko-KR" dirty="0" err="1"/>
              <a:t>usr</a:t>
            </a:r>
            <a:r>
              <a:rPr lang="en-US" altLang="ko-KR" dirty="0"/>
              <a:t>/bin/</a:t>
            </a:r>
            <a:r>
              <a:rPr lang="en-US" altLang="ko-KR" dirty="0" err="1"/>
              <a:t>ssh</a:t>
            </a:r>
            <a:r>
              <a:rPr lang="en-US" altLang="ko-KR" dirty="0"/>
              <a:t>-keygen -t </a:t>
            </a:r>
            <a:r>
              <a:rPr lang="en-US" altLang="ko-KR" dirty="0" err="1"/>
              <a:t>rsa</a:t>
            </a:r>
            <a:endParaRPr lang="en-US" altLang="ko-KR" dirty="0"/>
          </a:p>
          <a:p>
            <a:r>
              <a:rPr lang="en-US" altLang="ko-KR" dirty="0"/>
              <a:t>[root@server2 ~]# /</a:t>
            </a:r>
            <a:r>
              <a:rPr lang="en-US" altLang="ko-KR" dirty="0" err="1"/>
              <a:t>usr</a:t>
            </a:r>
            <a:r>
              <a:rPr lang="en-US" altLang="ko-KR" dirty="0"/>
              <a:t>/bin/</a:t>
            </a:r>
            <a:r>
              <a:rPr lang="en-US" altLang="ko-KR" dirty="0" err="1"/>
              <a:t>ssh</a:t>
            </a:r>
            <a:r>
              <a:rPr lang="en-US" altLang="ko-KR" dirty="0"/>
              <a:t>-keygen -t </a:t>
            </a:r>
            <a:r>
              <a:rPr lang="en-US" altLang="ko-KR" dirty="0" err="1"/>
              <a:t>dsa</a:t>
            </a:r>
            <a:endParaRPr lang="en-US" altLang="ko-KR" dirty="0"/>
          </a:p>
          <a:p>
            <a:r>
              <a:rPr lang="en-US" altLang="ko-KR" dirty="0"/>
              <a:t>[root@server2 ~]# </a:t>
            </a:r>
            <a:r>
              <a:rPr lang="en-US" altLang="ko-KR" dirty="0" err="1"/>
              <a:t>ssh</a:t>
            </a:r>
            <a:r>
              <a:rPr lang="en-US" altLang="ko-KR" dirty="0"/>
              <a:t> server2 cat /root/.</a:t>
            </a:r>
            <a:r>
              <a:rPr lang="en-US" altLang="ko-KR" dirty="0" err="1"/>
              <a:t>ssh</a:t>
            </a:r>
            <a:r>
              <a:rPr lang="en-US" altLang="ko-KR" dirty="0"/>
              <a:t>/id_rsa.pub &gt;&gt; 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r>
              <a:rPr lang="en-US" altLang="ko-KR" dirty="0"/>
              <a:t>[root@server2 ~]# </a:t>
            </a:r>
            <a:r>
              <a:rPr lang="en-US" altLang="ko-KR" dirty="0" err="1"/>
              <a:t>ssh</a:t>
            </a:r>
            <a:r>
              <a:rPr lang="en-US" altLang="ko-KR" dirty="0"/>
              <a:t> server2 cat /root/.</a:t>
            </a:r>
            <a:r>
              <a:rPr lang="en-US" altLang="ko-KR" dirty="0" err="1"/>
              <a:t>ssh</a:t>
            </a:r>
            <a:r>
              <a:rPr lang="en-US" altLang="ko-KR" dirty="0"/>
              <a:t>/id_dsa.pub &gt;&gt; </a:t>
            </a:r>
            <a:r>
              <a:rPr lang="en-US" altLang="ko-KR" dirty="0" err="1"/>
              <a:t>authorized_keys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 </a:t>
            </a:r>
            <a:r>
              <a:rPr lang="ko-KR" altLang="en-US" dirty="0"/>
              <a:t>확인 </a:t>
            </a:r>
            <a:r>
              <a:rPr lang="en-US" altLang="ko-KR" dirty="0"/>
              <a:t>--</a:t>
            </a:r>
          </a:p>
          <a:p>
            <a:r>
              <a:rPr lang="en-US" altLang="ko-KR" dirty="0"/>
              <a:t>[root@hana1 .ssh]# </a:t>
            </a:r>
            <a:r>
              <a:rPr lang="en-US" altLang="ko-KR" dirty="0" err="1"/>
              <a:t>scp</a:t>
            </a:r>
            <a:r>
              <a:rPr lang="en-US" altLang="ko-KR" dirty="0"/>
              <a:t> </a:t>
            </a:r>
            <a:r>
              <a:rPr lang="en-US" altLang="ko-KR" dirty="0" err="1"/>
              <a:t>authorized_keys</a:t>
            </a:r>
            <a:r>
              <a:rPr lang="en-US" altLang="ko-KR" dirty="0"/>
              <a:t> server2:/root/.ssh/</a:t>
            </a:r>
          </a:p>
          <a:p>
            <a:r>
              <a:rPr lang="en-US" altLang="ko-KR" dirty="0"/>
              <a:t>root@server2's password:</a:t>
            </a:r>
          </a:p>
          <a:p>
            <a:r>
              <a:rPr lang="en-US" altLang="ko-KR" dirty="0" err="1"/>
              <a:t>authorized_keys</a:t>
            </a:r>
            <a:r>
              <a:rPr lang="en-US" altLang="ko-KR" dirty="0"/>
              <a:t>                                                   100% 1012     1.1MB/s   00:00</a:t>
            </a:r>
          </a:p>
          <a:p>
            <a:endParaRPr lang="en-US" altLang="ko-KR" dirty="0"/>
          </a:p>
          <a:p>
            <a:r>
              <a:rPr lang="en-US" altLang="ko-KR" dirty="0"/>
              <a:t>-- </a:t>
            </a:r>
            <a:r>
              <a:rPr lang="ko-KR" altLang="en-US" dirty="0"/>
              <a:t>암호 입력 없이 원격 복사 가능 </a:t>
            </a:r>
            <a:r>
              <a:rPr lang="en-US" altLang="ko-KR" dirty="0"/>
              <a:t>--</a:t>
            </a:r>
          </a:p>
          <a:p>
            <a:r>
              <a:rPr lang="en-US" altLang="ko-KR" dirty="0"/>
              <a:t>[root@hana1 LABs]# </a:t>
            </a:r>
            <a:r>
              <a:rPr lang="en-US" altLang="ko-KR" dirty="0" err="1"/>
              <a:t>scp</a:t>
            </a:r>
            <a:r>
              <a:rPr lang="en-US" altLang="ko-KR" dirty="0"/>
              <a:t> sxid-4.20130802.tar.gz server2:/BACKUP</a:t>
            </a:r>
          </a:p>
          <a:p>
            <a:r>
              <a:rPr lang="en-US" altLang="ko-KR" dirty="0"/>
              <a:t>sxid-4.20130802.tar.gz                                            100%  115KB  16.4MB/s   00:00</a:t>
            </a:r>
          </a:p>
          <a:p>
            <a:r>
              <a:rPr lang="en-US" altLang="ko-KR" dirty="0"/>
              <a:t>[root@hana1 LABs]# ssh server2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204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939710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4899" name="슬라이드 노트 개체 틀 2"/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ko-KR" altLang="en-US" dirty="0"/>
          </a:p>
        </p:txBody>
      </p:sp>
      <p:sp>
        <p:nvSpPr>
          <p:cNvPr id="3625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fld id="{E86F9AF7-AA4C-4C02-86FF-2DEEBEC220CE}" type="slidenum">
              <a:rPr lang="ko-KR" altLang="en-US" smtClean="0"/>
              <a:pPr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34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자</a:t>
            </a:r>
            <a:r>
              <a:rPr lang="en-US" altLang="ko-KR" b="0" dirty="0"/>
              <a:t>, </a:t>
            </a:r>
            <a:r>
              <a:rPr lang="ko-KR" altLang="en-US" b="0" dirty="0"/>
              <a:t>이제부터 </a:t>
            </a:r>
            <a:r>
              <a:rPr lang="en-US" altLang="ko-KR" b="0" dirty="0"/>
              <a:t>virtual box</a:t>
            </a:r>
            <a:r>
              <a:rPr lang="ko-KR" altLang="en-US" b="0" dirty="0"/>
              <a:t>를 가지고 </a:t>
            </a:r>
            <a:r>
              <a:rPr lang="en-US" altLang="ko-KR" b="0" dirty="0"/>
              <a:t>Linux </a:t>
            </a:r>
            <a:r>
              <a:rPr lang="ko-KR" altLang="en-US" b="0" dirty="0"/>
              <a:t>서버를 설치해보려고 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강의장에 </a:t>
            </a:r>
            <a:r>
              <a:rPr lang="en-US" altLang="ko-KR" b="0" dirty="0"/>
              <a:t>Oracle VirtualBox</a:t>
            </a:r>
            <a:r>
              <a:rPr lang="ko-KR" altLang="en-US" b="0" dirty="0"/>
              <a:t>가 준비가 되어있나요</a:t>
            </a:r>
            <a:r>
              <a:rPr lang="en-US" altLang="ko-KR" b="0" dirty="0"/>
              <a:t>?</a:t>
            </a:r>
          </a:p>
          <a:p>
            <a:r>
              <a:rPr lang="ko-KR" altLang="en-US" b="0" dirty="0"/>
              <a:t>아마 설치파일을 강의장에서 준비해주신 것으로 알고 있습니다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혹시 없으신 분은 말씀해주시면</a:t>
            </a:r>
            <a:r>
              <a:rPr lang="en-US" altLang="ko-KR" b="0" dirty="0"/>
              <a:t>, </a:t>
            </a:r>
            <a:r>
              <a:rPr lang="ko-KR" altLang="en-US" b="0" dirty="0"/>
              <a:t>다운받으면 시간이 좀 걸릴 수 있어서</a:t>
            </a:r>
            <a:r>
              <a:rPr lang="en-US" altLang="ko-KR" b="0" dirty="0"/>
              <a:t>, </a:t>
            </a:r>
            <a:r>
              <a:rPr lang="ko-KR" altLang="en-US" b="0" dirty="0"/>
              <a:t>설치파일 복사해드리겠습니다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1095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자</a:t>
            </a:r>
            <a:r>
              <a:rPr lang="en-US" altLang="ko-KR" b="0" dirty="0"/>
              <a:t>, </a:t>
            </a:r>
            <a:r>
              <a:rPr lang="ko-KR" altLang="en-US" b="0" dirty="0"/>
              <a:t>이제부터 </a:t>
            </a:r>
            <a:r>
              <a:rPr lang="en-US" altLang="ko-KR" b="0" dirty="0"/>
              <a:t>virtual box</a:t>
            </a:r>
            <a:r>
              <a:rPr lang="ko-KR" altLang="en-US" b="0" dirty="0"/>
              <a:t>를 가지고 </a:t>
            </a:r>
            <a:r>
              <a:rPr lang="en-US" altLang="ko-KR" b="0" dirty="0"/>
              <a:t>Linux </a:t>
            </a:r>
            <a:r>
              <a:rPr lang="ko-KR" altLang="en-US" b="0" dirty="0"/>
              <a:t>서버를 설치해보려고 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강의장에 </a:t>
            </a:r>
            <a:r>
              <a:rPr lang="en-US" altLang="ko-KR" b="0" dirty="0"/>
              <a:t>Oracle VirtualBox</a:t>
            </a:r>
            <a:r>
              <a:rPr lang="ko-KR" altLang="en-US" b="0" dirty="0"/>
              <a:t>가 준비가 되어있나요</a:t>
            </a:r>
            <a:r>
              <a:rPr lang="en-US" altLang="ko-KR" b="0" dirty="0"/>
              <a:t>?</a:t>
            </a:r>
          </a:p>
          <a:p>
            <a:r>
              <a:rPr lang="ko-KR" altLang="en-US" b="0" dirty="0"/>
              <a:t>아마 설치파일을 강의장에서 준비해주신 것으로 알고 있습니다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혹시 없으신 분은 말씀해주시면</a:t>
            </a:r>
            <a:r>
              <a:rPr lang="en-US" altLang="ko-KR" b="0" dirty="0"/>
              <a:t>, </a:t>
            </a:r>
            <a:r>
              <a:rPr lang="ko-KR" altLang="en-US" b="0" dirty="0"/>
              <a:t>다운받으면 시간이 좀 걸릴 수 있어서</a:t>
            </a:r>
            <a:r>
              <a:rPr lang="en-US" altLang="ko-KR" b="0" dirty="0"/>
              <a:t>, </a:t>
            </a:r>
            <a:r>
              <a:rPr lang="ko-KR" altLang="en-US" b="0" dirty="0"/>
              <a:t>설치파일 복사해드리겠습니다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03585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자</a:t>
            </a:r>
            <a:r>
              <a:rPr lang="en-US" altLang="ko-KR" b="0" dirty="0"/>
              <a:t>, </a:t>
            </a:r>
            <a:r>
              <a:rPr lang="ko-KR" altLang="en-US" b="0" dirty="0"/>
              <a:t>이제부터 </a:t>
            </a:r>
            <a:r>
              <a:rPr lang="en-US" altLang="ko-KR" b="0" dirty="0"/>
              <a:t>virtual box</a:t>
            </a:r>
            <a:r>
              <a:rPr lang="ko-KR" altLang="en-US" b="0" dirty="0"/>
              <a:t>를 가지고 </a:t>
            </a:r>
            <a:r>
              <a:rPr lang="en-US" altLang="ko-KR" b="0" dirty="0"/>
              <a:t>Linux </a:t>
            </a:r>
            <a:r>
              <a:rPr lang="ko-KR" altLang="en-US" b="0" dirty="0"/>
              <a:t>서버를 설치해보려고 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강의장에 </a:t>
            </a:r>
            <a:r>
              <a:rPr lang="en-US" altLang="ko-KR" b="0" dirty="0"/>
              <a:t>Oracle VirtualBox</a:t>
            </a:r>
            <a:r>
              <a:rPr lang="ko-KR" altLang="en-US" b="0" dirty="0"/>
              <a:t>가 준비가 되어있나요</a:t>
            </a:r>
            <a:r>
              <a:rPr lang="en-US" altLang="ko-KR" b="0" dirty="0"/>
              <a:t>?</a:t>
            </a:r>
          </a:p>
          <a:p>
            <a:r>
              <a:rPr lang="ko-KR" altLang="en-US" b="0" dirty="0"/>
              <a:t>아마 설치파일을 강의장에서 준비해주신 것으로 알고 있습니다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혹시 없으신 분은 말씀해주시면</a:t>
            </a:r>
            <a:r>
              <a:rPr lang="en-US" altLang="ko-KR" b="0" dirty="0"/>
              <a:t>, </a:t>
            </a:r>
            <a:r>
              <a:rPr lang="ko-KR" altLang="en-US" b="0" dirty="0"/>
              <a:t>다운받으면 시간이 좀 걸릴 수 있어서</a:t>
            </a:r>
            <a:r>
              <a:rPr lang="en-US" altLang="ko-KR" b="0" dirty="0"/>
              <a:t>, </a:t>
            </a:r>
            <a:r>
              <a:rPr lang="ko-KR" altLang="en-US" b="0" dirty="0"/>
              <a:t>설치파일 복사해드리겠습니다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94601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자</a:t>
            </a:r>
            <a:r>
              <a:rPr lang="en-US" altLang="ko-KR" b="0" dirty="0"/>
              <a:t>, </a:t>
            </a:r>
            <a:r>
              <a:rPr lang="ko-KR" altLang="en-US" b="0" dirty="0"/>
              <a:t>이제부터 </a:t>
            </a:r>
            <a:r>
              <a:rPr lang="en-US" altLang="ko-KR" b="0" dirty="0"/>
              <a:t>virtual box</a:t>
            </a:r>
            <a:r>
              <a:rPr lang="ko-KR" altLang="en-US" b="0" dirty="0"/>
              <a:t>를 가지고 </a:t>
            </a:r>
            <a:r>
              <a:rPr lang="en-US" altLang="ko-KR" b="0" dirty="0"/>
              <a:t>Linux </a:t>
            </a:r>
            <a:r>
              <a:rPr lang="ko-KR" altLang="en-US" b="0" dirty="0"/>
              <a:t>서버를 설치해보려고 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강의장에 </a:t>
            </a:r>
            <a:r>
              <a:rPr lang="en-US" altLang="ko-KR" b="0" dirty="0"/>
              <a:t>Oracle VirtualBox</a:t>
            </a:r>
            <a:r>
              <a:rPr lang="ko-KR" altLang="en-US" b="0" dirty="0"/>
              <a:t>가 준비가 되어있나요</a:t>
            </a:r>
            <a:r>
              <a:rPr lang="en-US" altLang="ko-KR" b="0" dirty="0"/>
              <a:t>?</a:t>
            </a:r>
          </a:p>
          <a:p>
            <a:r>
              <a:rPr lang="ko-KR" altLang="en-US" b="0" dirty="0"/>
              <a:t>아마 설치파일을 강의장에서 준비해주신 것으로 알고 있습니다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혹시 없으신 분은 말씀해주시면</a:t>
            </a:r>
            <a:r>
              <a:rPr lang="en-US" altLang="ko-KR" b="0" dirty="0"/>
              <a:t>, </a:t>
            </a:r>
            <a:r>
              <a:rPr lang="ko-KR" altLang="en-US" b="0" dirty="0"/>
              <a:t>다운받으면 시간이 좀 걸릴 수 있어서</a:t>
            </a:r>
            <a:r>
              <a:rPr lang="en-US" altLang="ko-KR" b="0" dirty="0"/>
              <a:t>, </a:t>
            </a:r>
            <a:r>
              <a:rPr lang="ko-KR" altLang="en-US" b="0" dirty="0"/>
              <a:t>설치파일 복사해드리겠습니다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89673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자</a:t>
            </a:r>
            <a:r>
              <a:rPr lang="en-US" altLang="ko-KR" b="0" dirty="0"/>
              <a:t>, </a:t>
            </a:r>
            <a:r>
              <a:rPr lang="ko-KR" altLang="en-US" b="0" dirty="0"/>
              <a:t>이제부터 </a:t>
            </a:r>
            <a:r>
              <a:rPr lang="en-US" altLang="ko-KR" b="0" dirty="0"/>
              <a:t>virtual box</a:t>
            </a:r>
            <a:r>
              <a:rPr lang="ko-KR" altLang="en-US" b="0" dirty="0"/>
              <a:t>를 가지고 </a:t>
            </a:r>
            <a:r>
              <a:rPr lang="en-US" altLang="ko-KR" b="0" dirty="0"/>
              <a:t>Linux </a:t>
            </a:r>
            <a:r>
              <a:rPr lang="ko-KR" altLang="en-US" b="0" dirty="0"/>
              <a:t>서버를 설치해보려고 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강의장에 </a:t>
            </a:r>
            <a:r>
              <a:rPr lang="en-US" altLang="ko-KR" b="0" dirty="0"/>
              <a:t>Oracle VirtualBox</a:t>
            </a:r>
            <a:r>
              <a:rPr lang="ko-KR" altLang="en-US" b="0" dirty="0"/>
              <a:t>가 준비가 되어있나요</a:t>
            </a:r>
            <a:r>
              <a:rPr lang="en-US" altLang="ko-KR" b="0" dirty="0"/>
              <a:t>?</a:t>
            </a:r>
          </a:p>
          <a:p>
            <a:r>
              <a:rPr lang="ko-KR" altLang="en-US" b="0" dirty="0"/>
              <a:t>아마 설치파일을 강의장에서 준비해주신 것으로 알고 있습니다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혹시 없으신 분은 말씀해주시면</a:t>
            </a:r>
            <a:r>
              <a:rPr lang="en-US" altLang="ko-KR" b="0" dirty="0"/>
              <a:t>, </a:t>
            </a:r>
            <a:r>
              <a:rPr lang="ko-KR" altLang="en-US" b="0" dirty="0"/>
              <a:t>다운받으면 시간이 좀 걸릴 수 있어서</a:t>
            </a:r>
            <a:r>
              <a:rPr lang="en-US" altLang="ko-KR" b="0" dirty="0"/>
              <a:t>, </a:t>
            </a:r>
            <a:r>
              <a:rPr lang="ko-KR" altLang="en-US" b="0" dirty="0"/>
              <a:t>설치파일 복사해드리겠습니다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84653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자</a:t>
            </a:r>
            <a:r>
              <a:rPr lang="en-US" altLang="ko-KR" b="0" dirty="0"/>
              <a:t>, </a:t>
            </a:r>
            <a:r>
              <a:rPr lang="ko-KR" altLang="en-US" b="0" dirty="0"/>
              <a:t>이제부터 </a:t>
            </a:r>
            <a:r>
              <a:rPr lang="en-US" altLang="ko-KR" b="0" dirty="0"/>
              <a:t>virtual box</a:t>
            </a:r>
            <a:r>
              <a:rPr lang="ko-KR" altLang="en-US" b="0" dirty="0"/>
              <a:t>를 가지고 </a:t>
            </a:r>
            <a:r>
              <a:rPr lang="en-US" altLang="ko-KR" b="0" dirty="0"/>
              <a:t>Linux </a:t>
            </a:r>
            <a:r>
              <a:rPr lang="ko-KR" altLang="en-US" b="0" dirty="0"/>
              <a:t>서버를 설치해보려고 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강의장에 </a:t>
            </a:r>
            <a:r>
              <a:rPr lang="en-US" altLang="ko-KR" b="0" dirty="0"/>
              <a:t>Oracle VirtualBox</a:t>
            </a:r>
            <a:r>
              <a:rPr lang="ko-KR" altLang="en-US" b="0" dirty="0"/>
              <a:t>가 준비가 되어있나요</a:t>
            </a:r>
            <a:r>
              <a:rPr lang="en-US" altLang="ko-KR" b="0" dirty="0"/>
              <a:t>?</a:t>
            </a:r>
          </a:p>
          <a:p>
            <a:r>
              <a:rPr lang="ko-KR" altLang="en-US" b="0" dirty="0"/>
              <a:t>아마 설치파일을 강의장에서 준비해주신 것으로 알고 있습니다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혹시 없으신 분은 말씀해주시면</a:t>
            </a:r>
            <a:r>
              <a:rPr lang="en-US" altLang="ko-KR" b="0" dirty="0"/>
              <a:t>, </a:t>
            </a:r>
            <a:r>
              <a:rPr lang="ko-KR" altLang="en-US" b="0" dirty="0"/>
              <a:t>다운받으면 시간이 좀 걸릴 수 있어서</a:t>
            </a:r>
            <a:r>
              <a:rPr lang="en-US" altLang="ko-KR" b="0" dirty="0"/>
              <a:t>, </a:t>
            </a:r>
            <a:r>
              <a:rPr lang="ko-KR" altLang="en-US" b="0" dirty="0"/>
              <a:t>설치파일 복사해드리겠습니다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89412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자</a:t>
            </a:r>
            <a:r>
              <a:rPr lang="en-US" altLang="ko-KR" b="0" dirty="0"/>
              <a:t>, </a:t>
            </a:r>
            <a:r>
              <a:rPr lang="ko-KR" altLang="en-US" b="0" dirty="0"/>
              <a:t>이제부터 </a:t>
            </a:r>
            <a:r>
              <a:rPr lang="en-US" altLang="ko-KR" b="0" dirty="0"/>
              <a:t>virtual box</a:t>
            </a:r>
            <a:r>
              <a:rPr lang="ko-KR" altLang="en-US" b="0" dirty="0"/>
              <a:t>를 가지고 </a:t>
            </a:r>
            <a:r>
              <a:rPr lang="en-US" altLang="ko-KR" b="0" dirty="0"/>
              <a:t>Linux </a:t>
            </a:r>
            <a:r>
              <a:rPr lang="ko-KR" altLang="en-US" b="0" dirty="0"/>
              <a:t>서버를 설치해보려고 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강의장에 </a:t>
            </a:r>
            <a:r>
              <a:rPr lang="en-US" altLang="ko-KR" b="0" dirty="0"/>
              <a:t>Oracle VirtualBox</a:t>
            </a:r>
            <a:r>
              <a:rPr lang="ko-KR" altLang="en-US" b="0" dirty="0"/>
              <a:t>가 준비가 되어있나요</a:t>
            </a:r>
            <a:r>
              <a:rPr lang="en-US" altLang="ko-KR" b="0" dirty="0"/>
              <a:t>?</a:t>
            </a:r>
          </a:p>
          <a:p>
            <a:r>
              <a:rPr lang="ko-KR" altLang="en-US" b="0" dirty="0"/>
              <a:t>아마 설치파일을 강의장에서 준비해주신 것으로 알고 있습니다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혹시 없으신 분은 말씀해주시면</a:t>
            </a:r>
            <a:r>
              <a:rPr lang="en-US" altLang="ko-KR" b="0" dirty="0"/>
              <a:t>, </a:t>
            </a:r>
            <a:r>
              <a:rPr lang="ko-KR" altLang="en-US" b="0" dirty="0"/>
              <a:t>다운받으면 시간이 좀 걸릴 수 있어서</a:t>
            </a:r>
            <a:r>
              <a:rPr lang="en-US" altLang="ko-KR" b="0" dirty="0"/>
              <a:t>, </a:t>
            </a:r>
            <a:r>
              <a:rPr lang="ko-KR" altLang="en-US" b="0" dirty="0"/>
              <a:t>설치파일 복사해드리겠습니다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9462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 err="1"/>
              <a:t>그다음으로</a:t>
            </a:r>
            <a:r>
              <a:rPr lang="ko-KR" altLang="en-US" b="0" dirty="0"/>
              <a:t> </a:t>
            </a:r>
            <a:r>
              <a:rPr lang="en-US" altLang="ko-KR" b="0" dirty="0"/>
              <a:t>Rocky Linux</a:t>
            </a:r>
            <a:r>
              <a:rPr lang="ko-KR" altLang="en-US" b="0" dirty="0"/>
              <a:t>를 </a:t>
            </a:r>
            <a:r>
              <a:rPr lang="ko-KR" altLang="en-US" b="0" dirty="0" err="1"/>
              <a:t>설치해야하니까</a:t>
            </a:r>
            <a:r>
              <a:rPr lang="en-US" altLang="ko-KR" b="0" dirty="0"/>
              <a:t>, iso</a:t>
            </a:r>
            <a:r>
              <a:rPr lang="ko-KR" altLang="en-US" b="0" dirty="0"/>
              <a:t>파일이 필요합니다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Iso</a:t>
            </a:r>
            <a:r>
              <a:rPr lang="ko-KR" altLang="en-US" b="0" dirty="0"/>
              <a:t>는 </a:t>
            </a:r>
            <a:r>
              <a:rPr lang="en-US" altLang="ko-KR" b="0" dirty="0"/>
              <a:t>CD</a:t>
            </a:r>
            <a:r>
              <a:rPr lang="ko-KR" altLang="en-US" b="0" dirty="0"/>
              <a:t>를 파일형식으로 변경한 것입니다</a:t>
            </a:r>
            <a:r>
              <a:rPr lang="en-US" altLang="ko-KR" b="0" dirty="0"/>
              <a:t>. </a:t>
            </a:r>
            <a:r>
              <a:rPr lang="ko-KR" altLang="en-US" b="0" dirty="0"/>
              <a:t>바탕화면에 </a:t>
            </a:r>
            <a:r>
              <a:rPr lang="en-US" altLang="ko-KR" b="0" dirty="0"/>
              <a:t>Iso</a:t>
            </a:r>
            <a:r>
              <a:rPr lang="ko-KR" altLang="en-US" b="0" dirty="0"/>
              <a:t>파일이 없으시면 마찬가지로 말씀해주세요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보통은 </a:t>
            </a:r>
            <a:r>
              <a:rPr lang="en-US" altLang="ko-KR" b="0" dirty="0"/>
              <a:t>CentOS</a:t>
            </a:r>
            <a:r>
              <a:rPr lang="ko-KR" altLang="en-US" b="0" dirty="0"/>
              <a:t>를 사용하는데</a:t>
            </a:r>
            <a:r>
              <a:rPr lang="en-US" altLang="ko-KR" b="0" dirty="0"/>
              <a:t>, CentOS</a:t>
            </a:r>
            <a:r>
              <a:rPr lang="ko-KR" altLang="en-US" b="0" dirty="0"/>
              <a:t>가 </a:t>
            </a:r>
            <a:r>
              <a:rPr lang="ko-KR" altLang="en-US" b="0" dirty="0" err="1"/>
              <a:t>레드헷</a:t>
            </a:r>
            <a:r>
              <a:rPr lang="ko-KR" altLang="en-US" b="0" dirty="0"/>
              <a:t> 계열의 리눅스 </a:t>
            </a:r>
            <a:r>
              <a:rPr lang="ko-KR" altLang="en-US" b="0" dirty="0" err="1"/>
              <a:t>배포판입니다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RedHat Enterprise Linux. </a:t>
            </a:r>
            <a:r>
              <a:rPr lang="ko-KR" altLang="en-US" b="0" dirty="0"/>
              <a:t>같은 경우에는 유료입니다</a:t>
            </a:r>
            <a:r>
              <a:rPr lang="en-US" altLang="ko-KR" b="0" dirty="0"/>
              <a:t>. </a:t>
            </a:r>
            <a:r>
              <a:rPr lang="ko-KR" altLang="en-US" b="0" dirty="0"/>
              <a:t>근데</a:t>
            </a:r>
            <a:r>
              <a:rPr lang="en-US" altLang="ko-KR" b="0" dirty="0"/>
              <a:t>, </a:t>
            </a:r>
            <a:r>
              <a:rPr lang="ko-KR" altLang="en-US" b="0" dirty="0"/>
              <a:t>이것도 역시 배포판이 </a:t>
            </a:r>
            <a:r>
              <a:rPr lang="en-US" altLang="ko-KR" b="0" dirty="0"/>
              <a:t>CentOS.</a:t>
            </a:r>
          </a:p>
          <a:p>
            <a:r>
              <a:rPr lang="en-US" altLang="ko-KR" b="0" dirty="0"/>
              <a:t>Community Enterprise Operating System</a:t>
            </a:r>
            <a:r>
              <a:rPr lang="ko-KR" altLang="en-US" b="0" dirty="0"/>
              <a:t>인데</a:t>
            </a:r>
            <a:r>
              <a:rPr lang="en-US" altLang="ko-KR" b="0" dirty="0"/>
              <a:t>, </a:t>
            </a:r>
            <a:r>
              <a:rPr lang="ko-KR" altLang="en-US" b="0" dirty="0"/>
              <a:t>보통 </a:t>
            </a:r>
            <a:r>
              <a:rPr lang="en-US" altLang="ko-KR" b="0" dirty="0"/>
              <a:t>Community</a:t>
            </a:r>
            <a:r>
              <a:rPr lang="ko-KR" altLang="en-US" b="0" dirty="0"/>
              <a:t>가 붙으면 </a:t>
            </a:r>
            <a:r>
              <a:rPr lang="ko-KR" altLang="en-US" b="0" dirty="0" err="1"/>
              <a:t>무료버전입니다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 err="1"/>
              <a:t>무료버전인데</a:t>
            </a:r>
            <a:r>
              <a:rPr lang="ko-KR" altLang="en-US" b="0" dirty="0"/>
              <a:t> 최근에 </a:t>
            </a:r>
            <a:r>
              <a:rPr lang="ko-KR" altLang="en-US" b="0" dirty="0" err="1"/>
              <a:t>레드헷에서</a:t>
            </a:r>
            <a:r>
              <a:rPr lang="ko-KR" altLang="en-US" b="0" dirty="0"/>
              <a:t> 더 이상 업그레이드 하지 않겠다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그래서</a:t>
            </a:r>
            <a:r>
              <a:rPr lang="en-US" altLang="ko-KR" b="0" dirty="0"/>
              <a:t>, </a:t>
            </a:r>
            <a:r>
              <a:rPr lang="ko-KR" altLang="en-US" b="0" dirty="0"/>
              <a:t>지원을 중단했는데</a:t>
            </a:r>
            <a:r>
              <a:rPr lang="en-US" altLang="ko-KR" b="0" dirty="0"/>
              <a:t> </a:t>
            </a:r>
            <a:r>
              <a:rPr lang="ko-KR" altLang="en-US" b="0" dirty="0"/>
              <a:t>이 </a:t>
            </a:r>
            <a:r>
              <a:rPr lang="en-US" altLang="ko-KR" b="0" dirty="0"/>
              <a:t>CentOS</a:t>
            </a:r>
            <a:r>
              <a:rPr lang="ko-KR" altLang="en-US" b="0" dirty="0"/>
              <a:t>를 </a:t>
            </a:r>
            <a:r>
              <a:rPr lang="ko-KR" altLang="en-US" b="0" dirty="0" err="1"/>
              <a:t>만든사람이</a:t>
            </a:r>
            <a:r>
              <a:rPr lang="en-US" altLang="ko-KR" b="0" dirty="0"/>
              <a:t>, </a:t>
            </a:r>
            <a:r>
              <a:rPr lang="ko-KR" altLang="en-US" b="0" dirty="0"/>
              <a:t>이어서 </a:t>
            </a:r>
            <a:r>
              <a:rPr lang="ko-KR" altLang="en-US" b="0" dirty="0" err="1"/>
              <a:t>무료배포판을</a:t>
            </a:r>
            <a:r>
              <a:rPr lang="ko-KR" altLang="en-US" b="0" dirty="0"/>
              <a:t> </a:t>
            </a:r>
            <a:r>
              <a:rPr lang="ko-KR" altLang="en-US" b="0" dirty="0" err="1"/>
              <a:t>진행하는것이</a:t>
            </a:r>
            <a:r>
              <a:rPr lang="ko-KR" altLang="en-US" b="0" dirty="0"/>
              <a:t> 바로 </a:t>
            </a:r>
            <a:r>
              <a:rPr lang="en-US" altLang="ko-KR" b="0" dirty="0"/>
              <a:t>Rocky Linux</a:t>
            </a:r>
            <a:r>
              <a:rPr lang="ko-KR" altLang="en-US" b="0" dirty="0"/>
              <a:t>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그래서 </a:t>
            </a:r>
            <a:r>
              <a:rPr lang="ko-KR" altLang="en-US" b="0" dirty="0" err="1"/>
              <a:t>록키리눅스랑</a:t>
            </a:r>
            <a:r>
              <a:rPr lang="ko-KR" altLang="en-US" b="0" dirty="0"/>
              <a:t> </a:t>
            </a:r>
            <a:r>
              <a:rPr lang="en-US" altLang="ko-KR" b="0" dirty="0"/>
              <a:t>RedHat Linux</a:t>
            </a:r>
            <a:r>
              <a:rPr lang="ko-KR" altLang="en-US" b="0" dirty="0"/>
              <a:t>는 거의 동일한 환경이라고 생각하시면 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r>
              <a:rPr lang="ko-KR" altLang="en-US" b="0" dirty="0"/>
              <a:t>자 이제 가상머신에 리눅스 서버를 올리는 것을 해보겠습니다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가상머신에 대한 소개</a:t>
            </a:r>
            <a:r>
              <a:rPr lang="en-US" altLang="ko-KR" b="0" dirty="0"/>
              <a:t>, </a:t>
            </a:r>
            <a:r>
              <a:rPr lang="ko-KR" altLang="en-US" b="0" dirty="0"/>
              <a:t>기능</a:t>
            </a:r>
            <a:r>
              <a:rPr lang="en-US" altLang="ko-KR" b="0" dirty="0"/>
              <a:t> </a:t>
            </a:r>
            <a:r>
              <a:rPr lang="ko-KR" altLang="en-US" b="0" dirty="0"/>
              <a:t>확인</a:t>
            </a:r>
            <a:endParaRPr lang="en-US" altLang="ko-KR" b="0" dirty="0"/>
          </a:p>
          <a:p>
            <a:endParaRPr lang="ko-KR" altLang="en-US" b="0" dirty="0"/>
          </a:p>
          <a:p>
            <a:r>
              <a:rPr lang="en-US" altLang="ko-KR" b="0" dirty="0"/>
              <a:t>[</a:t>
            </a:r>
            <a:r>
              <a:rPr lang="ko-KR" altLang="en-US" b="0" dirty="0"/>
              <a:t>실습</a:t>
            </a:r>
            <a:r>
              <a:rPr lang="en-US" altLang="ko-KR" b="0" dirty="0"/>
              <a:t>1] [Virtual Box </a:t>
            </a:r>
            <a:r>
              <a:rPr lang="ko-KR" altLang="en-US" b="0" dirty="0"/>
              <a:t>설치</a:t>
            </a:r>
            <a:r>
              <a:rPr lang="en-US" altLang="ko-KR" b="0" dirty="0"/>
              <a:t>]</a:t>
            </a:r>
          </a:p>
          <a:p>
            <a:r>
              <a:rPr lang="en-US" altLang="ko-KR" b="0" dirty="0"/>
              <a:t>[</a:t>
            </a:r>
            <a:r>
              <a:rPr lang="ko-KR" altLang="en-US" b="0" dirty="0"/>
              <a:t>실습 </a:t>
            </a:r>
            <a:r>
              <a:rPr lang="en-US" altLang="ko-KR" b="0" dirty="0"/>
              <a:t>2] [Rocky</a:t>
            </a:r>
            <a:r>
              <a:rPr lang="ko-KR" altLang="en-US" b="0" dirty="0"/>
              <a:t> </a:t>
            </a:r>
            <a:r>
              <a:rPr lang="en-US" altLang="ko-KR" b="0" dirty="0"/>
              <a:t>Linux</a:t>
            </a:r>
            <a:r>
              <a:rPr lang="ko-KR" altLang="en-US" b="0" dirty="0"/>
              <a:t> 다운로드</a:t>
            </a:r>
            <a:r>
              <a:rPr lang="en-US" altLang="ko-KR" b="0" dirty="0"/>
              <a:t>]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[Rocky Linux </a:t>
            </a:r>
            <a:r>
              <a:rPr lang="ko-KR" altLang="en-US" b="0" dirty="0"/>
              <a:t>다운로드 페이지에서 간단한 </a:t>
            </a:r>
            <a:r>
              <a:rPr lang="en-US" altLang="ko-KR" b="0" dirty="0"/>
              <a:t>Rocky Linux </a:t>
            </a:r>
            <a:r>
              <a:rPr lang="ko-KR" altLang="en-US" b="0" dirty="0"/>
              <a:t>다운로드 옵션 설명</a:t>
            </a:r>
            <a:r>
              <a:rPr lang="en-US" altLang="ko-KR" b="0" dirty="0"/>
              <a:t>]</a:t>
            </a:r>
          </a:p>
          <a:p>
            <a:r>
              <a:rPr lang="en-US" altLang="ko-KR" b="0" dirty="0"/>
              <a:t>[</a:t>
            </a:r>
            <a:r>
              <a:rPr lang="ko-KR" altLang="en-US" b="0" dirty="0"/>
              <a:t>실습</a:t>
            </a:r>
            <a:r>
              <a:rPr lang="en-US" altLang="ko-KR" b="0" dirty="0"/>
              <a:t>2~4</a:t>
            </a:r>
            <a:r>
              <a:rPr lang="ko-KR" altLang="en-US" b="0" dirty="0"/>
              <a:t>까지</a:t>
            </a:r>
            <a:r>
              <a:rPr lang="en-US" altLang="ko-KR" b="0" dirty="0"/>
              <a:t>] [Rocky Linux </a:t>
            </a:r>
            <a:r>
              <a:rPr lang="ko-KR" altLang="en-US" b="0" dirty="0"/>
              <a:t>설치 진행</a:t>
            </a:r>
            <a:r>
              <a:rPr lang="en-US" altLang="ko-KR" b="0" dirty="0"/>
              <a:t>]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85717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 err="1"/>
              <a:t>그다음으로</a:t>
            </a:r>
            <a:r>
              <a:rPr lang="ko-KR" altLang="en-US" b="0" dirty="0"/>
              <a:t> </a:t>
            </a:r>
            <a:r>
              <a:rPr lang="en-US" altLang="ko-KR" b="0" dirty="0"/>
              <a:t>Rocky Linux</a:t>
            </a:r>
            <a:r>
              <a:rPr lang="ko-KR" altLang="en-US" b="0" dirty="0"/>
              <a:t>를 </a:t>
            </a:r>
            <a:r>
              <a:rPr lang="ko-KR" altLang="en-US" b="0" dirty="0" err="1"/>
              <a:t>설치해야하니까</a:t>
            </a:r>
            <a:r>
              <a:rPr lang="en-US" altLang="ko-KR" b="0" dirty="0"/>
              <a:t>, iso</a:t>
            </a:r>
            <a:r>
              <a:rPr lang="ko-KR" altLang="en-US" b="0" dirty="0"/>
              <a:t>파일이 필요합니다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Iso</a:t>
            </a:r>
            <a:r>
              <a:rPr lang="ko-KR" altLang="en-US" b="0" dirty="0"/>
              <a:t>는 </a:t>
            </a:r>
            <a:r>
              <a:rPr lang="en-US" altLang="ko-KR" b="0" dirty="0"/>
              <a:t>CD</a:t>
            </a:r>
            <a:r>
              <a:rPr lang="ko-KR" altLang="en-US" b="0" dirty="0"/>
              <a:t>를 파일형식으로 변경한 것입니다</a:t>
            </a:r>
            <a:r>
              <a:rPr lang="en-US" altLang="ko-KR" b="0" dirty="0"/>
              <a:t>. </a:t>
            </a:r>
            <a:r>
              <a:rPr lang="ko-KR" altLang="en-US" b="0" dirty="0"/>
              <a:t>바탕화면에 </a:t>
            </a:r>
            <a:r>
              <a:rPr lang="en-US" altLang="ko-KR" b="0" dirty="0"/>
              <a:t>Iso</a:t>
            </a:r>
            <a:r>
              <a:rPr lang="ko-KR" altLang="en-US" b="0" dirty="0"/>
              <a:t>파일이 없으시면 마찬가지로 말씀해주세요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보통은 </a:t>
            </a:r>
            <a:r>
              <a:rPr lang="en-US" altLang="ko-KR" b="0" dirty="0"/>
              <a:t>CentOS</a:t>
            </a:r>
            <a:r>
              <a:rPr lang="ko-KR" altLang="en-US" b="0" dirty="0"/>
              <a:t>를 사용하는데</a:t>
            </a:r>
            <a:r>
              <a:rPr lang="en-US" altLang="ko-KR" b="0" dirty="0"/>
              <a:t>, CentOS</a:t>
            </a:r>
            <a:r>
              <a:rPr lang="ko-KR" altLang="en-US" b="0" dirty="0"/>
              <a:t>가 </a:t>
            </a:r>
            <a:r>
              <a:rPr lang="ko-KR" altLang="en-US" b="0" dirty="0" err="1"/>
              <a:t>레드헷</a:t>
            </a:r>
            <a:r>
              <a:rPr lang="ko-KR" altLang="en-US" b="0" dirty="0"/>
              <a:t> 계열의 리눅스 </a:t>
            </a:r>
            <a:r>
              <a:rPr lang="ko-KR" altLang="en-US" b="0" dirty="0" err="1"/>
              <a:t>배포판입니다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RedHat Enterprise Linux. </a:t>
            </a:r>
            <a:r>
              <a:rPr lang="ko-KR" altLang="en-US" b="0" dirty="0"/>
              <a:t>같은 경우에는 유료입니다</a:t>
            </a:r>
            <a:r>
              <a:rPr lang="en-US" altLang="ko-KR" b="0" dirty="0"/>
              <a:t>. </a:t>
            </a:r>
            <a:r>
              <a:rPr lang="ko-KR" altLang="en-US" b="0" dirty="0"/>
              <a:t>근데</a:t>
            </a:r>
            <a:r>
              <a:rPr lang="en-US" altLang="ko-KR" b="0" dirty="0"/>
              <a:t>, </a:t>
            </a:r>
            <a:r>
              <a:rPr lang="ko-KR" altLang="en-US" b="0" dirty="0"/>
              <a:t>이것도 역시 배포판이 </a:t>
            </a:r>
            <a:r>
              <a:rPr lang="en-US" altLang="ko-KR" b="0" dirty="0"/>
              <a:t>CentOS.</a:t>
            </a:r>
          </a:p>
          <a:p>
            <a:r>
              <a:rPr lang="en-US" altLang="ko-KR" b="0" dirty="0"/>
              <a:t>Community Enterprise Operating System</a:t>
            </a:r>
            <a:r>
              <a:rPr lang="ko-KR" altLang="en-US" b="0" dirty="0"/>
              <a:t>인데</a:t>
            </a:r>
            <a:r>
              <a:rPr lang="en-US" altLang="ko-KR" b="0" dirty="0"/>
              <a:t>, </a:t>
            </a:r>
            <a:r>
              <a:rPr lang="ko-KR" altLang="en-US" b="0" dirty="0"/>
              <a:t>보통 </a:t>
            </a:r>
            <a:r>
              <a:rPr lang="en-US" altLang="ko-KR" b="0" dirty="0"/>
              <a:t>Community</a:t>
            </a:r>
            <a:r>
              <a:rPr lang="ko-KR" altLang="en-US" b="0" dirty="0"/>
              <a:t>가 붙으면 </a:t>
            </a:r>
            <a:r>
              <a:rPr lang="ko-KR" altLang="en-US" b="0" dirty="0" err="1"/>
              <a:t>무료버전입니다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 err="1"/>
              <a:t>무료버전인데</a:t>
            </a:r>
            <a:r>
              <a:rPr lang="ko-KR" altLang="en-US" b="0" dirty="0"/>
              <a:t> 최근에 </a:t>
            </a:r>
            <a:r>
              <a:rPr lang="ko-KR" altLang="en-US" b="0" dirty="0" err="1"/>
              <a:t>레드헷에서</a:t>
            </a:r>
            <a:r>
              <a:rPr lang="ko-KR" altLang="en-US" b="0" dirty="0"/>
              <a:t> 더 이상 업그레이드 하지 않겠다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그래서</a:t>
            </a:r>
            <a:r>
              <a:rPr lang="en-US" altLang="ko-KR" b="0" dirty="0"/>
              <a:t>, </a:t>
            </a:r>
            <a:r>
              <a:rPr lang="ko-KR" altLang="en-US" b="0" dirty="0"/>
              <a:t>지원을 중단했는데</a:t>
            </a:r>
            <a:r>
              <a:rPr lang="en-US" altLang="ko-KR" b="0" dirty="0"/>
              <a:t> </a:t>
            </a:r>
            <a:r>
              <a:rPr lang="ko-KR" altLang="en-US" b="0" dirty="0"/>
              <a:t>이 </a:t>
            </a:r>
            <a:r>
              <a:rPr lang="en-US" altLang="ko-KR" b="0" dirty="0"/>
              <a:t>CentOS</a:t>
            </a:r>
            <a:r>
              <a:rPr lang="ko-KR" altLang="en-US" b="0" dirty="0"/>
              <a:t>를 </a:t>
            </a:r>
            <a:r>
              <a:rPr lang="ko-KR" altLang="en-US" b="0" dirty="0" err="1"/>
              <a:t>만든사람이</a:t>
            </a:r>
            <a:r>
              <a:rPr lang="en-US" altLang="ko-KR" b="0" dirty="0"/>
              <a:t>, </a:t>
            </a:r>
            <a:r>
              <a:rPr lang="ko-KR" altLang="en-US" b="0" dirty="0"/>
              <a:t>이어서 </a:t>
            </a:r>
            <a:r>
              <a:rPr lang="ko-KR" altLang="en-US" b="0" dirty="0" err="1"/>
              <a:t>무료배포판을</a:t>
            </a:r>
            <a:r>
              <a:rPr lang="ko-KR" altLang="en-US" b="0" dirty="0"/>
              <a:t> </a:t>
            </a:r>
            <a:r>
              <a:rPr lang="ko-KR" altLang="en-US" b="0" dirty="0" err="1"/>
              <a:t>진행하는것이</a:t>
            </a:r>
            <a:r>
              <a:rPr lang="ko-KR" altLang="en-US" b="0" dirty="0"/>
              <a:t> 바로 </a:t>
            </a:r>
            <a:r>
              <a:rPr lang="en-US" altLang="ko-KR" b="0" dirty="0"/>
              <a:t>Rocky Linux</a:t>
            </a:r>
            <a:r>
              <a:rPr lang="ko-KR" altLang="en-US" b="0" dirty="0"/>
              <a:t>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그래서 </a:t>
            </a:r>
            <a:r>
              <a:rPr lang="ko-KR" altLang="en-US" b="0" dirty="0" err="1"/>
              <a:t>록키리눅스랑</a:t>
            </a:r>
            <a:r>
              <a:rPr lang="ko-KR" altLang="en-US" b="0" dirty="0"/>
              <a:t> </a:t>
            </a:r>
            <a:r>
              <a:rPr lang="en-US" altLang="ko-KR" b="0" dirty="0"/>
              <a:t>RedHat Linux</a:t>
            </a:r>
            <a:r>
              <a:rPr lang="ko-KR" altLang="en-US" b="0" dirty="0"/>
              <a:t>는 거의 동일한 환경이라고 생각하시면 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r>
              <a:rPr lang="ko-KR" altLang="en-US" b="0" dirty="0"/>
              <a:t>자 이제 가상머신에 리눅스 서버를 올리는 것을 해보겠습니다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가상머신에 대한 소개</a:t>
            </a:r>
            <a:r>
              <a:rPr lang="en-US" altLang="ko-KR" b="0" dirty="0"/>
              <a:t>, </a:t>
            </a:r>
            <a:r>
              <a:rPr lang="ko-KR" altLang="en-US" b="0" dirty="0"/>
              <a:t>기능</a:t>
            </a:r>
            <a:r>
              <a:rPr lang="en-US" altLang="ko-KR" b="0" dirty="0"/>
              <a:t> </a:t>
            </a:r>
            <a:r>
              <a:rPr lang="ko-KR" altLang="en-US" b="0" dirty="0"/>
              <a:t>확인</a:t>
            </a:r>
            <a:endParaRPr lang="en-US" altLang="ko-KR" b="0" dirty="0"/>
          </a:p>
          <a:p>
            <a:endParaRPr lang="ko-KR" altLang="en-US" b="0" dirty="0"/>
          </a:p>
          <a:p>
            <a:r>
              <a:rPr lang="en-US" altLang="ko-KR" b="0" dirty="0"/>
              <a:t>[</a:t>
            </a:r>
            <a:r>
              <a:rPr lang="ko-KR" altLang="en-US" b="0" dirty="0"/>
              <a:t>실습</a:t>
            </a:r>
            <a:r>
              <a:rPr lang="en-US" altLang="ko-KR" b="0" dirty="0"/>
              <a:t>1] [Virtual Box </a:t>
            </a:r>
            <a:r>
              <a:rPr lang="ko-KR" altLang="en-US" b="0" dirty="0"/>
              <a:t>설치</a:t>
            </a:r>
            <a:r>
              <a:rPr lang="en-US" altLang="ko-KR" b="0" dirty="0"/>
              <a:t>]</a:t>
            </a:r>
          </a:p>
          <a:p>
            <a:r>
              <a:rPr lang="en-US" altLang="ko-KR" b="0" dirty="0"/>
              <a:t>[</a:t>
            </a:r>
            <a:r>
              <a:rPr lang="ko-KR" altLang="en-US" b="0" dirty="0"/>
              <a:t>실습 </a:t>
            </a:r>
            <a:r>
              <a:rPr lang="en-US" altLang="ko-KR" b="0" dirty="0"/>
              <a:t>2] [Rocky</a:t>
            </a:r>
            <a:r>
              <a:rPr lang="ko-KR" altLang="en-US" b="0" dirty="0"/>
              <a:t> </a:t>
            </a:r>
            <a:r>
              <a:rPr lang="en-US" altLang="ko-KR" b="0" dirty="0"/>
              <a:t>Linux</a:t>
            </a:r>
            <a:r>
              <a:rPr lang="ko-KR" altLang="en-US" b="0" dirty="0"/>
              <a:t> 다운로드</a:t>
            </a:r>
            <a:r>
              <a:rPr lang="en-US" altLang="ko-KR" b="0" dirty="0"/>
              <a:t>]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[Rocky Linux </a:t>
            </a:r>
            <a:r>
              <a:rPr lang="ko-KR" altLang="en-US" b="0" dirty="0"/>
              <a:t>다운로드 페이지에서 간단한 </a:t>
            </a:r>
            <a:r>
              <a:rPr lang="en-US" altLang="ko-KR" b="0" dirty="0"/>
              <a:t>Rocky Linux </a:t>
            </a:r>
            <a:r>
              <a:rPr lang="ko-KR" altLang="en-US" b="0" dirty="0"/>
              <a:t>다운로드 옵션 설명</a:t>
            </a:r>
            <a:r>
              <a:rPr lang="en-US" altLang="ko-KR" b="0" dirty="0"/>
              <a:t>]</a:t>
            </a:r>
          </a:p>
          <a:p>
            <a:r>
              <a:rPr lang="en-US" altLang="ko-KR" b="0" dirty="0"/>
              <a:t>[</a:t>
            </a:r>
            <a:r>
              <a:rPr lang="ko-KR" altLang="en-US" b="0" dirty="0"/>
              <a:t>실습</a:t>
            </a:r>
            <a:r>
              <a:rPr lang="en-US" altLang="ko-KR" b="0" dirty="0"/>
              <a:t>2~4</a:t>
            </a:r>
            <a:r>
              <a:rPr lang="ko-KR" altLang="en-US" b="0" dirty="0"/>
              <a:t>까지</a:t>
            </a:r>
            <a:r>
              <a:rPr lang="en-US" altLang="ko-KR" b="0" dirty="0"/>
              <a:t>] [Rocky Linux </a:t>
            </a:r>
            <a:r>
              <a:rPr lang="ko-KR" altLang="en-US" b="0" dirty="0"/>
              <a:t>설치 진행</a:t>
            </a:r>
            <a:r>
              <a:rPr lang="en-US" altLang="ko-KR" b="0" dirty="0"/>
              <a:t>]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7501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따라하며 배우는 </a:t>
            </a:r>
            <a:r>
              <a:rPr lang="en-US" altLang="ko-KR" dirty="0"/>
              <a:t>Linux </a:t>
            </a:r>
            <a:r>
              <a:rPr lang="ko-KR" altLang="en-US" dirty="0"/>
              <a:t>목차입니다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1. Linux OS </a:t>
            </a:r>
            <a:r>
              <a:rPr lang="ko-KR" altLang="en-US" dirty="0"/>
              <a:t>소개 및 설치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Linux </a:t>
            </a:r>
            <a:r>
              <a:rPr lang="ko-KR" altLang="en-US" dirty="0"/>
              <a:t>운영체제에 대해 전반적으로 알아보겠습니다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직접 </a:t>
            </a:r>
            <a:r>
              <a:rPr lang="en-US" altLang="ko-KR" dirty="0"/>
              <a:t>Linux</a:t>
            </a:r>
            <a:r>
              <a:rPr lang="ko-KR" altLang="en-US" dirty="0"/>
              <a:t>를 설치하는 과정을 단계별로 따라해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vi </a:t>
            </a:r>
            <a:r>
              <a:rPr lang="ko-KR" altLang="en-US" dirty="0"/>
              <a:t>텍스트 편집기 사용법</a:t>
            </a:r>
          </a:p>
          <a:p>
            <a:r>
              <a:rPr lang="en-US" altLang="ko-KR" dirty="0"/>
              <a:t>Linux</a:t>
            </a:r>
            <a:r>
              <a:rPr lang="ko-KR" altLang="en-US" dirty="0"/>
              <a:t>에서 가장 많이 사용되는 텍스트 편집기인 </a:t>
            </a:r>
            <a:r>
              <a:rPr lang="en-US" altLang="ko-KR" dirty="0"/>
              <a:t>vi</a:t>
            </a:r>
            <a:r>
              <a:rPr lang="ko-KR" altLang="en-US" dirty="0"/>
              <a:t>의 기본 사용법을 학습합니다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vi</a:t>
            </a:r>
            <a:r>
              <a:rPr lang="ko-KR" altLang="en-US" dirty="0"/>
              <a:t>의 모드 전환</a:t>
            </a:r>
            <a:r>
              <a:rPr lang="en-US" altLang="ko-KR" dirty="0"/>
              <a:t>, </a:t>
            </a:r>
            <a:r>
              <a:rPr lang="ko-KR" altLang="en-US" dirty="0"/>
              <a:t>기본 명령어 사용법 등을 다룹니다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Linux </a:t>
            </a:r>
            <a:r>
              <a:rPr lang="ko-KR" altLang="en-US" dirty="0"/>
              <a:t>기초 명령어</a:t>
            </a:r>
          </a:p>
          <a:p>
            <a:r>
              <a:rPr lang="en-US" altLang="ko-KR" dirty="0"/>
              <a:t>Linux </a:t>
            </a:r>
            <a:r>
              <a:rPr lang="ko-KR" altLang="en-US" dirty="0"/>
              <a:t>시스템을 효과적으로 다루기 위해 필요한 기초 명령어들을 배웁니다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파일 및 디렉토리 관리</a:t>
            </a:r>
            <a:r>
              <a:rPr lang="en-US" altLang="ko-KR" dirty="0"/>
              <a:t>, </a:t>
            </a:r>
            <a:r>
              <a:rPr lang="ko-KR" altLang="en-US" dirty="0"/>
              <a:t>사용자 및 권한 관리</a:t>
            </a:r>
            <a:r>
              <a:rPr lang="en-US" altLang="ko-KR" dirty="0"/>
              <a:t>, </a:t>
            </a:r>
            <a:r>
              <a:rPr lang="ko-KR" altLang="en-US" dirty="0"/>
              <a:t>시스템 정보 확인 등의 명령어를 실습합니다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Process</a:t>
            </a:r>
            <a:r>
              <a:rPr lang="ko-KR" altLang="en-US" dirty="0"/>
              <a:t>와 스케줄러 이해</a:t>
            </a:r>
          </a:p>
          <a:p>
            <a:r>
              <a:rPr lang="en-US" altLang="ko-KR" dirty="0"/>
              <a:t>Linux</a:t>
            </a:r>
            <a:r>
              <a:rPr lang="ko-KR" altLang="en-US" dirty="0"/>
              <a:t>에서 프로세스가 무엇인지</a:t>
            </a:r>
            <a:r>
              <a:rPr lang="en-US" altLang="ko-KR" dirty="0"/>
              <a:t>, </a:t>
            </a:r>
            <a:r>
              <a:rPr lang="ko-KR" altLang="en-US" dirty="0"/>
              <a:t>그리고 프로세스를 관리하는 스케줄러에 대해 학습합니다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프로세스 생성</a:t>
            </a:r>
            <a:r>
              <a:rPr lang="en-US" altLang="ko-KR" dirty="0"/>
              <a:t>, </a:t>
            </a:r>
            <a:r>
              <a:rPr lang="ko-KR" altLang="en-US" dirty="0"/>
              <a:t>종료</a:t>
            </a:r>
            <a:r>
              <a:rPr lang="en-US" altLang="ko-KR" dirty="0"/>
              <a:t>, </a:t>
            </a:r>
            <a:r>
              <a:rPr lang="ko-KR" altLang="en-US" dirty="0"/>
              <a:t>우선순위 조정 등의 작업을 실습합니다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 </a:t>
            </a:r>
            <a:r>
              <a:rPr lang="en-US" altLang="ko-KR" dirty="0"/>
              <a:t>2</a:t>
            </a:r>
            <a:r>
              <a:rPr lang="ko-KR" altLang="en-US" dirty="0"/>
              <a:t>일동안의 강의의 목표는</a:t>
            </a:r>
            <a:endParaRPr lang="en-US" altLang="ko-KR" dirty="0"/>
          </a:p>
          <a:p>
            <a:r>
              <a:rPr lang="ko-KR" altLang="en-US" dirty="0"/>
              <a:t>여러분들이 리눅스에 대해서 알고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실습을 통해서 기본적인 기능을 사용할 수 </a:t>
            </a:r>
            <a:r>
              <a:rPr lang="ko-KR" altLang="en-US" dirty="0" err="1"/>
              <a:t>있는것을</a:t>
            </a:r>
            <a:r>
              <a:rPr lang="ko-KR" altLang="en-US" dirty="0"/>
              <a:t> 목표로 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9884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 err="1"/>
              <a:t>그다음으로</a:t>
            </a:r>
            <a:r>
              <a:rPr lang="ko-KR" altLang="en-US" b="0" dirty="0"/>
              <a:t> </a:t>
            </a:r>
            <a:r>
              <a:rPr lang="en-US" altLang="ko-KR" b="0" dirty="0"/>
              <a:t>Rocky Linux</a:t>
            </a:r>
            <a:r>
              <a:rPr lang="ko-KR" altLang="en-US" b="0" dirty="0"/>
              <a:t>를 </a:t>
            </a:r>
            <a:r>
              <a:rPr lang="ko-KR" altLang="en-US" b="0" dirty="0" err="1"/>
              <a:t>설치해야하니까</a:t>
            </a:r>
            <a:r>
              <a:rPr lang="en-US" altLang="ko-KR" b="0" dirty="0"/>
              <a:t>, iso</a:t>
            </a:r>
            <a:r>
              <a:rPr lang="ko-KR" altLang="en-US" b="0" dirty="0"/>
              <a:t>파일이 필요합니다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Iso</a:t>
            </a:r>
            <a:r>
              <a:rPr lang="ko-KR" altLang="en-US" b="0" dirty="0"/>
              <a:t>는 </a:t>
            </a:r>
            <a:r>
              <a:rPr lang="en-US" altLang="ko-KR" b="0" dirty="0"/>
              <a:t>CD</a:t>
            </a:r>
            <a:r>
              <a:rPr lang="ko-KR" altLang="en-US" b="0" dirty="0"/>
              <a:t>를 파일형식으로 변경한 것입니다</a:t>
            </a:r>
            <a:r>
              <a:rPr lang="en-US" altLang="ko-KR" b="0" dirty="0"/>
              <a:t>. </a:t>
            </a:r>
            <a:r>
              <a:rPr lang="ko-KR" altLang="en-US" b="0" dirty="0"/>
              <a:t>바탕화면에 </a:t>
            </a:r>
            <a:r>
              <a:rPr lang="en-US" altLang="ko-KR" b="0" dirty="0"/>
              <a:t>Iso</a:t>
            </a:r>
            <a:r>
              <a:rPr lang="ko-KR" altLang="en-US" b="0" dirty="0"/>
              <a:t>파일이 없으시면 마찬가지로 말씀해주세요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보통은 </a:t>
            </a:r>
            <a:r>
              <a:rPr lang="en-US" altLang="ko-KR" b="0" dirty="0"/>
              <a:t>CentOS</a:t>
            </a:r>
            <a:r>
              <a:rPr lang="ko-KR" altLang="en-US" b="0" dirty="0"/>
              <a:t>를 사용하는데</a:t>
            </a:r>
            <a:r>
              <a:rPr lang="en-US" altLang="ko-KR" b="0" dirty="0"/>
              <a:t>, CentOS</a:t>
            </a:r>
            <a:r>
              <a:rPr lang="ko-KR" altLang="en-US" b="0" dirty="0"/>
              <a:t>가 </a:t>
            </a:r>
            <a:r>
              <a:rPr lang="ko-KR" altLang="en-US" b="0" dirty="0" err="1"/>
              <a:t>레드헷</a:t>
            </a:r>
            <a:r>
              <a:rPr lang="ko-KR" altLang="en-US" b="0" dirty="0"/>
              <a:t> 계열의 리눅스 </a:t>
            </a:r>
            <a:r>
              <a:rPr lang="ko-KR" altLang="en-US" b="0" dirty="0" err="1"/>
              <a:t>배포판입니다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RedHat Enterprise Linux. </a:t>
            </a:r>
            <a:r>
              <a:rPr lang="ko-KR" altLang="en-US" b="0" dirty="0"/>
              <a:t>같은 경우에는 유료입니다</a:t>
            </a:r>
            <a:r>
              <a:rPr lang="en-US" altLang="ko-KR" b="0" dirty="0"/>
              <a:t>. </a:t>
            </a:r>
            <a:r>
              <a:rPr lang="ko-KR" altLang="en-US" b="0" dirty="0"/>
              <a:t>근데</a:t>
            </a:r>
            <a:r>
              <a:rPr lang="en-US" altLang="ko-KR" b="0" dirty="0"/>
              <a:t>, </a:t>
            </a:r>
            <a:r>
              <a:rPr lang="ko-KR" altLang="en-US" b="0" dirty="0"/>
              <a:t>이것도 역시 배포판이 </a:t>
            </a:r>
            <a:r>
              <a:rPr lang="en-US" altLang="ko-KR" b="0" dirty="0"/>
              <a:t>CentOS.</a:t>
            </a:r>
          </a:p>
          <a:p>
            <a:r>
              <a:rPr lang="en-US" altLang="ko-KR" b="0" dirty="0"/>
              <a:t>Community Enterprise Operating System</a:t>
            </a:r>
            <a:r>
              <a:rPr lang="ko-KR" altLang="en-US" b="0" dirty="0"/>
              <a:t>인데</a:t>
            </a:r>
            <a:r>
              <a:rPr lang="en-US" altLang="ko-KR" b="0" dirty="0"/>
              <a:t>, </a:t>
            </a:r>
            <a:r>
              <a:rPr lang="ko-KR" altLang="en-US" b="0" dirty="0"/>
              <a:t>보통 </a:t>
            </a:r>
            <a:r>
              <a:rPr lang="en-US" altLang="ko-KR" b="0" dirty="0"/>
              <a:t>Community</a:t>
            </a:r>
            <a:r>
              <a:rPr lang="ko-KR" altLang="en-US" b="0" dirty="0"/>
              <a:t>가 붙으면 </a:t>
            </a:r>
            <a:r>
              <a:rPr lang="ko-KR" altLang="en-US" b="0" dirty="0" err="1"/>
              <a:t>무료버전입니다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 err="1"/>
              <a:t>무료버전인데</a:t>
            </a:r>
            <a:r>
              <a:rPr lang="ko-KR" altLang="en-US" b="0" dirty="0"/>
              <a:t> 최근에 </a:t>
            </a:r>
            <a:r>
              <a:rPr lang="ko-KR" altLang="en-US" b="0" dirty="0" err="1"/>
              <a:t>레드헷에서</a:t>
            </a:r>
            <a:r>
              <a:rPr lang="ko-KR" altLang="en-US" b="0" dirty="0"/>
              <a:t> 더 이상 업그레이드 하지 않겠다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그래서</a:t>
            </a:r>
            <a:r>
              <a:rPr lang="en-US" altLang="ko-KR" b="0" dirty="0"/>
              <a:t>, </a:t>
            </a:r>
            <a:r>
              <a:rPr lang="ko-KR" altLang="en-US" b="0" dirty="0"/>
              <a:t>지원을 중단했는데</a:t>
            </a:r>
            <a:r>
              <a:rPr lang="en-US" altLang="ko-KR" b="0" dirty="0"/>
              <a:t> </a:t>
            </a:r>
            <a:r>
              <a:rPr lang="ko-KR" altLang="en-US" b="0" dirty="0"/>
              <a:t>이 </a:t>
            </a:r>
            <a:r>
              <a:rPr lang="en-US" altLang="ko-KR" b="0" dirty="0"/>
              <a:t>CentOS</a:t>
            </a:r>
            <a:r>
              <a:rPr lang="ko-KR" altLang="en-US" b="0" dirty="0"/>
              <a:t>를 </a:t>
            </a:r>
            <a:r>
              <a:rPr lang="ko-KR" altLang="en-US" b="0" dirty="0" err="1"/>
              <a:t>만든사람이</a:t>
            </a:r>
            <a:r>
              <a:rPr lang="en-US" altLang="ko-KR" b="0" dirty="0"/>
              <a:t>, </a:t>
            </a:r>
            <a:r>
              <a:rPr lang="ko-KR" altLang="en-US" b="0" dirty="0"/>
              <a:t>이어서 </a:t>
            </a:r>
            <a:r>
              <a:rPr lang="ko-KR" altLang="en-US" b="0" dirty="0" err="1"/>
              <a:t>무료배포판을</a:t>
            </a:r>
            <a:r>
              <a:rPr lang="ko-KR" altLang="en-US" b="0" dirty="0"/>
              <a:t> </a:t>
            </a:r>
            <a:r>
              <a:rPr lang="ko-KR" altLang="en-US" b="0" dirty="0" err="1"/>
              <a:t>진행하는것이</a:t>
            </a:r>
            <a:r>
              <a:rPr lang="ko-KR" altLang="en-US" b="0" dirty="0"/>
              <a:t> 바로 </a:t>
            </a:r>
            <a:r>
              <a:rPr lang="en-US" altLang="ko-KR" b="0" dirty="0"/>
              <a:t>Rocky Linux</a:t>
            </a:r>
            <a:r>
              <a:rPr lang="ko-KR" altLang="en-US" b="0" dirty="0"/>
              <a:t>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그래서 </a:t>
            </a:r>
            <a:r>
              <a:rPr lang="ko-KR" altLang="en-US" b="0" dirty="0" err="1"/>
              <a:t>록키리눅스랑</a:t>
            </a:r>
            <a:r>
              <a:rPr lang="ko-KR" altLang="en-US" b="0" dirty="0"/>
              <a:t> </a:t>
            </a:r>
            <a:r>
              <a:rPr lang="en-US" altLang="ko-KR" b="0" dirty="0"/>
              <a:t>RedHat Linux</a:t>
            </a:r>
            <a:r>
              <a:rPr lang="ko-KR" altLang="en-US" b="0" dirty="0"/>
              <a:t>는 거의 동일한 환경이라고 생각하시면 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r>
              <a:rPr lang="ko-KR" altLang="en-US" b="0" dirty="0"/>
              <a:t>자 이제 가상머신에 리눅스 서버를 올리는 것을 해보겠습니다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가상머신에 대한 소개</a:t>
            </a:r>
            <a:r>
              <a:rPr lang="en-US" altLang="ko-KR" b="0" dirty="0"/>
              <a:t>, </a:t>
            </a:r>
            <a:r>
              <a:rPr lang="ko-KR" altLang="en-US" b="0" dirty="0"/>
              <a:t>기능</a:t>
            </a:r>
            <a:r>
              <a:rPr lang="en-US" altLang="ko-KR" b="0" dirty="0"/>
              <a:t> </a:t>
            </a:r>
            <a:r>
              <a:rPr lang="ko-KR" altLang="en-US" b="0" dirty="0"/>
              <a:t>확인</a:t>
            </a:r>
            <a:endParaRPr lang="en-US" altLang="ko-KR" b="0" dirty="0"/>
          </a:p>
          <a:p>
            <a:endParaRPr lang="ko-KR" altLang="en-US" b="0" dirty="0"/>
          </a:p>
          <a:p>
            <a:r>
              <a:rPr lang="en-US" altLang="ko-KR" b="0" dirty="0"/>
              <a:t>[</a:t>
            </a:r>
            <a:r>
              <a:rPr lang="ko-KR" altLang="en-US" b="0" dirty="0"/>
              <a:t>실습</a:t>
            </a:r>
            <a:r>
              <a:rPr lang="en-US" altLang="ko-KR" b="0" dirty="0"/>
              <a:t>1] [Virtual Box </a:t>
            </a:r>
            <a:r>
              <a:rPr lang="ko-KR" altLang="en-US" b="0" dirty="0"/>
              <a:t>설치</a:t>
            </a:r>
            <a:r>
              <a:rPr lang="en-US" altLang="ko-KR" b="0" dirty="0"/>
              <a:t>]</a:t>
            </a:r>
          </a:p>
          <a:p>
            <a:r>
              <a:rPr lang="en-US" altLang="ko-KR" b="0" dirty="0"/>
              <a:t>[</a:t>
            </a:r>
            <a:r>
              <a:rPr lang="ko-KR" altLang="en-US" b="0" dirty="0"/>
              <a:t>실습 </a:t>
            </a:r>
            <a:r>
              <a:rPr lang="en-US" altLang="ko-KR" b="0" dirty="0"/>
              <a:t>2] [Rocky</a:t>
            </a:r>
            <a:r>
              <a:rPr lang="ko-KR" altLang="en-US" b="0" dirty="0"/>
              <a:t> </a:t>
            </a:r>
            <a:r>
              <a:rPr lang="en-US" altLang="ko-KR" b="0" dirty="0"/>
              <a:t>Linux</a:t>
            </a:r>
            <a:r>
              <a:rPr lang="ko-KR" altLang="en-US" b="0" dirty="0"/>
              <a:t> 다운로드</a:t>
            </a:r>
            <a:r>
              <a:rPr lang="en-US" altLang="ko-KR" b="0" dirty="0"/>
              <a:t>]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[Rocky Linux </a:t>
            </a:r>
            <a:r>
              <a:rPr lang="ko-KR" altLang="en-US" b="0" dirty="0"/>
              <a:t>다운로드 페이지에서 간단한 </a:t>
            </a:r>
            <a:r>
              <a:rPr lang="en-US" altLang="ko-KR" b="0" dirty="0"/>
              <a:t>Rocky Linux </a:t>
            </a:r>
            <a:r>
              <a:rPr lang="ko-KR" altLang="en-US" b="0" dirty="0"/>
              <a:t>다운로드 옵션 설명</a:t>
            </a:r>
            <a:r>
              <a:rPr lang="en-US" altLang="ko-KR" b="0" dirty="0"/>
              <a:t>]</a:t>
            </a:r>
          </a:p>
          <a:p>
            <a:r>
              <a:rPr lang="en-US" altLang="ko-KR" b="0" dirty="0"/>
              <a:t>[</a:t>
            </a:r>
            <a:r>
              <a:rPr lang="ko-KR" altLang="en-US" b="0" dirty="0"/>
              <a:t>실습</a:t>
            </a:r>
            <a:r>
              <a:rPr lang="en-US" altLang="ko-KR" b="0" dirty="0"/>
              <a:t>2~4</a:t>
            </a:r>
            <a:r>
              <a:rPr lang="ko-KR" altLang="en-US" b="0" dirty="0"/>
              <a:t>까지</a:t>
            </a:r>
            <a:r>
              <a:rPr lang="en-US" altLang="ko-KR" b="0" dirty="0"/>
              <a:t>] [Rocky Linux </a:t>
            </a:r>
            <a:r>
              <a:rPr lang="ko-KR" altLang="en-US" b="0" dirty="0"/>
              <a:t>설치 진행</a:t>
            </a:r>
            <a:r>
              <a:rPr lang="en-US" altLang="ko-KR" b="0" dirty="0"/>
              <a:t>]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3905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 err="1"/>
              <a:t>그다음으로</a:t>
            </a:r>
            <a:r>
              <a:rPr lang="ko-KR" altLang="en-US" b="0" dirty="0"/>
              <a:t> </a:t>
            </a:r>
            <a:r>
              <a:rPr lang="en-US" altLang="ko-KR" b="0" dirty="0"/>
              <a:t>Rocky Linux</a:t>
            </a:r>
            <a:r>
              <a:rPr lang="ko-KR" altLang="en-US" b="0" dirty="0"/>
              <a:t>를 </a:t>
            </a:r>
            <a:r>
              <a:rPr lang="ko-KR" altLang="en-US" b="0" dirty="0" err="1"/>
              <a:t>설치해야하니까</a:t>
            </a:r>
            <a:r>
              <a:rPr lang="en-US" altLang="ko-KR" b="0" dirty="0"/>
              <a:t>, iso</a:t>
            </a:r>
            <a:r>
              <a:rPr lang="ko-KR" altLang="en-US" b="0" dirty="0"/>
              <a:t>파일이 필요합니다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Iso</a:t>
            </a:r>
            <a:r>
              <a:rPr lang="ko-KR" altLang="en-US" b="0" dirty="0"/>
              <a:t>는 </a:t>
            </a:r>
            <a:r>
              <a:rPr lang="en-US" altLang="ko-KR" b="0" dirty="0"/>
              <a:t>CD</a:t>
            </a:r>
            <a:r>
              <a:rPr lang="ko-KR" altLang="en-US" b="0" dirty="0"/>
              <a:t>를 파일형식으로 변경한 것입니다</a:t>
            </a:r>
            <a:r>
              <a:rPr lang="en-US" altLang="ko-KR" b="0" dirty="0"/>
              <a:t>. </a:t>
            </a:r>
            <a:r>
              <a:rPr lang="ko-KR" altLang="en-US" b="0" dirty="0"/>
              <a:t>바탕화면에 </a:t>
            </a:r>
            <a:r>
              <a:rPr lang="en-US" altLang="ko-KR" b="0" dirty="0"/>
              <a:t>Iso</a:t>
            </a:r>
            <a:r>
              <a:rPr lang="ko-KR" altLang="en-US" b="0" dirty="0"/>
              <a:t>파일이 없으시면 마찬가지로 말씀해주세요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보통은 </a:t>
            </a:r>
            <a:r>
              <a:rPr lang="en-US" altLang="ko-KR" b="0" dirty="0"/>
              <a:t>CentOS</a:t>
            </a:r>
            <a:r>
              <a:rPr lang="ko-KR" altLang="en-US" b="0" dirty="0"/>
              <a:t>를 사용하는데</a:t>
            </a:r>
            <a:r>
              <a:rPr lang="en-US" altLang="ko-KR" b="0" dirty="0"/>
              <a:t>, CentOS</a:t>
            </a:r>
            <a:r>
              <a:rPr lang="ko-KR" altLang="en-US" b="0" dirty="0"/>
              <a:t>가 </a:t>
            </a:r>
            <a:r>
              <a:rPr lang="ko-KR" altLang="en-US" b="0" dirty="0" err="1"/>
              <a:t>레드헷</a:t>
            </a:r>
            <a:r>
              <a:rPr lang="ko-KR" altLang="en-US" b="0" dirty="0"/>
              <a:t> 계열의 리눅스 </a:t>
            </a:r>
            <a:r>
              <a:rPr lang="ko-KR" altLang="en-US" b="0" dirty="0" err="1"/>
              <a:t>배포판입니다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RedHat Enterprise Linux. </a:t>
            </a:r>
            <a:r>
              <a:rPr lang="ko-KR" altLang="en-US" b="0" dirty="0"/>
              <a:t>같은 경우에는 유료입니다</a:t>
            </a:r>
            <a:r>
              <a:rPr lang="en-US" altLang="ko-KR" b="0" dirty="0"/>
              <a:t>. </a:t>
            </a:r>
            <a:r>
              <a:rPr lang="ko-KR" altLang="en-US" b="0" dirty="0"/>
              <a:t>근데</a:t>
            </a:r>
            <a:r>
              <a:rPr lang="en-US" altLang="ko-KR" b="0" dirty="0"/>
              <a:t>, </a:t>
            </a:r>
            <a:r>
              <a:rPr lang="ko-KR" altLang="en-US" b="0" dirty="0"/>
              <a:t>이것도 역시 배포판이 </a:t>
            </a:r>
            <a:r>
              <a:rPr lang="en-US" altLang="ko-KR" b="0" dirty="0"/>
              <a:t>CentOS.</a:t>
            </a:r>
          </a:p>
          <a:p>
            <a:r>
              <a:rPr lang="en-US" altLang="ko-KR" b="0" dirty="0"/>
              <a:t>Community Enterprise Operating System</a:t>
            </a:r>
            <a:r>
              <a:rPr lang="ko-KR" altLang="en-US" b="0" dirty="0"/>
              <a:t>인데</a:t>
            </a:r>
            <a:r>
              <a:rPr lang="en-US" altLang="ko-KR" b="0" dirty="0"/>
              <a:t>, </a:t>
            </a:r>
            <a:r>
              <a:rPr lang="ko-KR" altLang="en-US" b="0" dirty="0"/>
              <a:t>보통 </a:t>
            </a:r>
            <a:r>
              <a:rPr lang="en-US" altLang="ko-KR" b="0" dirty="0"/>
              <a:t>Community</a:t>
            </a:r>
            <a:r>
              <a:rPr lang="ko-KR" altLang="en-US" b="0" dirty="0"/>
              <a:t>가 붙으면 </a:t>
            </a:r>
            <a:r>
              <a:rPr lang="ko-KR" altLang="en-US" b="0" dirty="0" err="1"/>
              <a:t>무료버전입니다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 err="1"/>
              <a:t>무료버전인데</a:t>
            </a:r>
            <a:r>
              <a:rPr lang="ko-KR" altLang="en-US" b="0" dirty="0"/>
              <a:t> 최근에 </a:t>
            </a:r>
            <a:r>
              <a:rPr lang="ko-KR" altLang="en-US" b="0" dirty="0" err="1"/>
              <a:t>레드헷에서</a:t>
            </a:r>
            <a:r>
              <a:rPr lang="ko-KR" altLang="en-US" b="0" dirty="0"/>
              <a:t> 더 이상 업그레이드 하지 않겠다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그래서</a:t>
            </a:r>
            <a:r>
              <a:rPr lang="en-US" altLang="ko-KR" b="0" dirty="0"/>
              <a:t>, </a:t>
            </a:r>
            <a:r>
              <a:rPr lang="ko-KR" altLang="en-US" b="0" dirty="0"/>
              <a:t>지원을 중단했는데</a:t>
            </a:r>
            <a:r>
              <a:rPr lang="en-US" altLang="ko-KR" b="0" dirty="0"/>
              <a:t> </a:t>
            </a:r>
            <a:r>
              <a:rPr lang="ko-KR" altLang="en-US" b="0" dirty="0"/>
              <a:t>이 </a:t>
            </a:r>
            <a:r>
              <a:rPr lang="en-US" altLang="ko-KR" b="0" dirty="0"/>
              <a:t>CentOS</a:t>
            </a:r>
            <a:r>
              <a:rPr lang="ko-KR" altLang="en-US" b="0" dirty="0"/>
              <a:t>를 </a:t>
            </a:r>
            <a:r>
              <a:rPr lang="ko-KR" altLang="en-US" b="0" dirty="0" err="1"/>
              <a:t>만든사람이</a:t>
            </a:r>
            <a:r>
              <a:rPr lang="en-US" altLang="ko-KR" b="0" dirty="0"/>
              <a:t>, </a:t>
            </a:r>
            <a:r>
              <a:rPr lang="ko-KR" altLang="en-US" b="0" dirty="0"/>
              <a:t>이어서 </a:t>
            </a:r>
            <a:r>
              <a:rPr lang="ko-KR" altLang="en-US" b="0" dirty="0" err="1"/>
              <a:t>무료배포판을</a:t>
            </a:r>
            <a:r>
              <a:rPr lang="ko-KR" altLang="en-US" b="0" dirty="0"/>
              <a:t> </a:t>
            </a:r>
            <a:r>
              <a:rPr lang="ko-KR" altLang="en-US" b="0" dirty="0" err="1"/>
              <a:t>진행하는것이</a:t>
            </a:r>
            <a:r>
              <a:rPr lang="ko-KR" altLang="en-US" b="0" dirty="0"/>
              <a:t> 바로 </a:t>
            </a:r>
            <a:r>
              <a:rPr lang="en-US" altLang="ko-KR" b="0" dirty="0"/>
              <a:t>Rocky Linux</a:t>
            </a:r>
            <a:r>
              <a:rPr lang="ko-KR" altLang="en-US" b="0" dirty="0"/>
              <a:t>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그래서 </a:t>
            </a:r>
            <a:r>
              <a:rPr lang="ko-KR" altLang="en-US" b="0" dirty="0" err="1"/>
              <a:t>록키리눅스랑</a:t>
            </a:r>
            <a:r>
              <a:rPr lang="ko-KR" altLang="en-US" b="0" dirty="0"/>
              <a:t> </a:t>
            </a:r>
            <a:r>
              <a:rPr lang="en-US" altLang="ko-KR" b="0" dirty="0"/>
              <a:t>RedHat Linux</a:t>
            </a:r>
            <a:r>
              <a:rPr lang="ko-KR" altLang="en-US" b="0" dirty="0"/>
              <a:t>는 거의 동일한 환경이라고 생각하시면 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r>
              <a:rPr lang="ko-KR" altLang="en-US" b="0" dirty="0"/>
              <a:t>자 이제 가상머신에 리눅스 서버를 올리는 것을 해보겠습니다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가상머신에 대한 소개</a:t>
            </a:r>
            <a:r>
              <a:rPr lang="en-US" altLang="ko-KR" b="0" dirty="0"/>
              <a:t>, </a:t>
            </a:r>
            <a:r>
              <a:rPr lang="ko-KR" altLang="en-US" b="0" dirty="0"/>
              <a:t>기능</a:t>
            </a:r>
            <a:r>
              <a:rPr lang="en-US" altLang="ko-KR" b="0" dirty="0"/>
              <a:t> </a:t>
            </a:r>
            <a:r>
              <a:rPr lang="ko-KR" altLang="en-US" b="0" dirty="0"/>
              <a:t>확인</a:t>
            </a:r>
            <a:endParaRPr lang="en-US" altLang="ko-KR" b="0" dirty="0"/>
          </a:p>
          <a:p>
            <a:endParaRPr lang="ko-KR" altLang="en-US" b="0" dirty="0"/>
          </a:p>
          <a:p>
            <a:r>
              <a:rPr lang="en-US" altLang="ko-KR" b="0" dirty="0"/>
              <a:t>[</a:t>
            </a:r>
            <a:r>
              <a:rPr lang="ko-KR" altLang="en-US" b="0" dirty="0"/>
              <a:t>실습</a:t>
            </a:r>
            <a:r>
              <a:rPr lang="en-US" altLang="ko-KR" b="0" dirty="0"/>
              <a:t>1] [Virtual Box </a:t>
            </a:r>
            <a:r>
              <a:rPr lang="ko-KR" altLang="en-US" b="0" dirty="0"/>
              <a:t>설치</a:t>
            </a:r>
            <a:r>
              <a:rPr lang="en-US" altLang="ko-KR" b="0" dirty="0"/>
              <a:t>]</a:t>
            </a:r>
          </a:p>
          <a:p>
            <a:r>
              <a:rPr lang="en-US" altLang="ko-KR" b="0" dirty="0"/>
              <a:t>[</a:t>
            </a:r>
            <a:r>
              <a:rPr lang="ko-KR" altLang="en-US" b="0" dirty="0"/>
              <a:t>실습 </a:t>
            </a:r>
            <a:r>
              <a:rPr lang="en-US" altLang="ko-KR" b="0" dirty="0"/>
              <a:t>2] [Rocky</a:t>
            </a:r>
            <a:r>
              <a:rPr lang="ko-KR" altLang="en-US" b="0" dirty="0"/>
              <a:t> </a:t>
            </a:r>
            <a:r>
              <a:rPr lang="en-US" altLang="ko-KR" b="0" dirty="0"/>
              <a:t>Linux</a:t>
            </a:r>
            <a:r>
              <a:rPr lang="ko-KR" altLang="en-US" b="0" dirty="0"/>
              <a:t> 다운로드</a:t>
            </a:r>
            <a:r>
              <a:rPr lang="en-US" altLang="ko-KR" b="0" dirty="0"/>
              <a:t>]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[Rocky Linux </a:t>
            </a:r>
            <a:r>
              <a:rPr lang="ko-KR" altLang="en-US" b="0" dirty="0"/>
              <a:t>다운로드 페이지에서 간단한 </a:t>
            </a:r>
            <a:r>
              <a:rPr lang="en-US" altLang="ko-KR" b="0" dirty="0"/>
              <a:t>Rocky Linux </a:t>
            </a:r>
            <a:r>
              <a:rPr lang="ko-KR" altLang="en-US" b="0" dirty="0"/>
              <a:t>다운로드 옵션 설명</a:t>
            </a:r>
            <a:r>
              <a:rPr lang="en-US" altLang="ko-KR" b="0" dirty="0"/>
              <a:t>]</a:t>
            </a:r>
          </a:p>
          <a:p>
            <a:r>
              <a:rPr lang="en-US" altLang="ko-KR" b="0" dirty="0"/>
              <a:t>[</a:t>
            </a:r>
            <a:r>
              <a:rPr lang="ko-KR" altLang="en-US" b="0" dirty="0"/>
              <a:t>실습</a:t>
            </a:r>
            <a:r>
              <a:rPr lang="en-US" altLang="ko-KR" b="0" dirty="0"/>
              <a:t>2~4</a:t>
            </a:r>
            <a:r>
              <a:rPr lang="ko-KR" altLang="en-US" b="0" dirty="0"/>
              <a:t>까지</a:t>
            </a:r>
            <a:r>
              <a:rPr lang="en-US" altLang="ko-KR" b="0" dirty="0"/>
              <a:t>] [Rocky Linux </a:t>
            </a:r>
            <a:r>
              <a:rPr lang="ko-KR" altLang="en-US" b="0" dirty="0"/>
              <a:t>설치 진행</a:t>
            </a:r>
            <a:r>
              <a:rPr lang="en-US" altLang="ko-KR" b="0" dirty="0"/>
              <a:t>]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15999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 err="1"/>
              <a:t>그다음으로</a:t>
            </a:r>
            <a:r>
              <a:rPr lang="ko-KR" altLang="en-US" b="0" dirty="0"/>
              <a:t> </a:t>
            </a:r>
            <a:r>
              <a:rPr lang="en-US" altLang="ko-KR" b="0" dirty="0"/>
              <a:t>Rocky Linux</a:t>
            </a:r>
            <a:r>
              <a:rPr lang="ko-KR" altLang="en-US" b="0" dirty="0"/>
              <a:t>를 </a:t>
            </a:r>
            <a:r>
              <a:rPr lang="ko-KR" altLang="en-US" b="0" dirty="0" err="1"/>
              <a:t>설치해야하니까</a:t>
            </a:r>
            <a:r>
              <a:rPr lang="en-US" altLang="ko-KR" b="0" dirty="0"/>
              <a:t>, iso</a:t>
            </a:r>
            <a:r>
              <a:rPr lang="ko-KR" altLang="en-US" b="0" dirty="0"/>
              <a:t>파일이 필요합니다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Iso</a:t>
            </a:r>
            <a:r>
              <a:rPr lang="ko-KR" altLang="en-US" b="0" dirty="0"/>
              <a:t>는 </a:t>
            </a:r>
            <a:r>
              <a:rPr lang="en-US" altLang="ko-KR" b="0" dirty="0"/>
              <a:t>CD</a:t>
            </a:r>
            <a:r>
              <a:rPr lang="ko-KR" altLang="en-US" b="0" dirty="0"/>
              <a:t>를 파일형식으로 변경한 것입니다</a:t>
            </a:r>
            <a:r>
              <a:rPr lang="en-US" altLang="ko-KR" b="0" dirty="0"/>
              <a:t>. </a:t>
            </a:r>
            <a:r>
              <a:rPr lang="ko-KR" altLang="en-US" b="0" dirty="0"/>
              <a:t>바탕화면에 </a:t>
            </a:r>
            <a:r>
              <a:rPr lang="en-US" altLang="ko-KR" b="0" dirty="0"/>
              <a:t>Iso</a:t>
            </a:r>
            <a:r>
              <a:rPr lang="ko-KR" altLang="en-US" b="0" dirty="0"/>
              <a:t>파일이 없으시면 마찬가지로 말씀해주세요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보통은 </a:t>
            </a:r>
            <a:r>
              <a:rPr lang="en-US" altLang="ko-KR" b="0" dirty="0"/>
              <a:t>CentOS</a:t>
            </a:r>
            <a:r>
              <a:rPr lang="ko-KR" altLang="en-US" b="0" dirty="0"/>
              <a:t>를 사용하는데</a:t>
            </a:r>
            <a:r>
              <a:rPr lang="en-US" altLang="ko-KR" b="0" dirty="0"/>
              <a:t>, CentOS</a:t>
            </a:r>
            <a:r>
              <a:rPr lang="ko-KR" altLang="en-US" b="0" dirty="0"/>
              <a:t>가 </a:t>
            </a:r>
            <a:r>
              <a:rPr lang="ko-KR" altLang="en-US" b="0" dirty="0" err="1"/>
              <a:t>레드헷</a:t>
            </a:r>
            <a:r>
              <a:rPr lang="ko-KR" altLang="en-US" b="0" dirty="0"/>
              <a:t> 계열의 리눅스 </a:t>
            </a:r>
            <a:r>
              <a:rPr lang="ko-KR" altLang="en-US" b="0" dirty="0" err="1"/>
              <a:t>배포판입니다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RedHat Enterprise Linux. </a:t>
            </a:r>
            <a:r>
              <a:rPr lang="ko-KR" altLang="en-US" b="0" dirty="0"/>
              <a:t>같은 경우에는 유료입니다</a:t>
            </a:r>
            <a:r>
              <a:rPr lang="en-US" altLang="ko-KR" b="0" dirty="0"/>
              <a:t>. </a:t>
            </a:r>
            <a:r>
              <a:rPr lang="ko-KR" altLang="en-US" b="0" dirty="0"/>
              <a:t>근데</a:t>
            </a:r>
            <a:r>
              <a:rPr lang="en-US" altLang="ko-KR" b="0" dirty="0"/>
              <a:t>, </a:t>
            </a:r>
            <a:r>
              <a:rPr lang="ko-KR" altLang="en-US" b="0" dirty="0"/>
              <a:t>이것도 역시 배포판이 </a:t>
            </a:r>
            <a:r>
              <a:rPr lang="en-US" altLang="ko-KR" b="0" dirty="0"/>
              <a:t>CentOS.</a:t>
            </a:r>
          </a:p>
          <a:p>
            <a:r>
              <a:rPr lang="en-US" altLang="ko-KR" b="0" dirty="0"/>
              <a:t>Community Enterprise Operating System</a:t>
            </a:r>
            <a:r>
              <a:rPr lang="ko-KR" altLang="en-US" b="0" dirty="0"/>
              <a:t>인데</a:t>
            </a:r>
            <a:r>
              <a:rPr lang="en-US" altLang="ko-KR" b="0" dirty="0"/>
              <a:t>, </a:t>
            </a:r>
            <a:r>
              <a:rPr lang="ko-KR" altLang="en-US" b="0" dirty="0"/>
              <a:t>보통 </a:t>
            </a:r>
            <a:r>
              <a:rPr lang="en-US" altLang="ko-KR" b="0" dirty="0"/>
              <a:t>Community</a:t>
            </a:r>
            <a:r>
              <a:rPr lang="ko-KR" altLang="en-US" b="0" dirty="0"/>
              <a:t>가 붙으면 </a:t>
            </a:r>
            <a:r>
              <a:rPr lang="ko-KR" altLang="en-US" b="0" dirty="0" err="1"/>
              <a:t>무료버전입니다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 err="1"/>
              <a:t>무료버전인데</a:t>
            </a:r>
            <a:r>
              <a:rPr lang="ko-KR" altLang="en-US" b="0" dirty="0"/>
              <a:t> 최근에 </a:t>
            </a:r>
            <a:r>
              <a:rPr lang="ko-KR" altLang="en-US" b="0" dirty="0" err="1"/>
              <a:t>레드헷에서</a:t>
            </a:r>
            <a:r>
              <a:rPr lang="ko-KR" altLang="en-US" b="0" dirty="0"/>
              <a:t> 더 이상 업그레이드 하지 않겠다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그래서</a:t>
            </a:r>
            <a:r>
              <a:rPr lang="en-US" altLang="ko-KR" b="0" dirty="0"/>
              <a:t>, </a:t>
            </a:r>
            <a:r>
              <a:rPr lang="ko-KR" altLang="en-US" b="0" dirty="0"/>
              <a:t>지원을 중단했는데</a:t>
            </a:r>
            <a:r>
              <a:rPr lang="en-US" altLang="ko-KR" b="0" dirty="0"/>
              <a:t> </a:t>
            </a:r>
            <a:r>
              <a:rPr lang="ko-KR" altLang="en-US" b="0" dirty="0"/>
              <a:t>이 </a:t>
            </a:r>
            <a:r>
              <a:rPr lang="en-US" altLang="ko-KR" b="0" dirty="0"/>
              <a:t>CentOS</a:t>
            </a:r>
            <a:r>
              <a:rPr lang="ko-KR" altLang="en-US" b="0" dirty="0"/>
              <a:t>를 </a:t>
            </a:r>
            <a:r>
              <a:rPr lang="ko-KR" altLang="en-US" b="0" dirty="0" err="1"/>
              <a:t>만든사람이</a:t>
            </a:r>
            <a:r>
              <a:rPr lang="en-US" altLang="ko-KR" b="0" dirty="0"/>
              <a:t>, </a:t>
            </a:r>
            <a:r>
              <a:rPr lang="ko-KR" altLang="en-US" b="0" dirty="0"/>
              <a:t>이어서 </a:t>
            </a:r>
            <a:r>
              <a:rPr lang="ko-KR" altLang="en-US" b="0" dirty="0" err="1"/>
              <a:t>무료배포판을</a:t>
            </a:r>
            <a:r>
              <a:rPr lang="ko-KR" altLang="en-US" b="0" dirty="0"/>
              <a:t> </a:t>
            </a:r>
            <a:r>
              <a:rPr lang="ko-KR" altLang="en-US" b="0" dirty="0" err="1"/>
              <a:t>진행하는것이</a:t>
            </a:r>
            <a:r>
              <a:rPr lang="ko-KR" altLang="en-US" b="0" dirty="0"/>
              <a:t> 바로 </a:t>
            </a:r>
            <a:r>
              <a:rPr lang="en-US" altLang="ko-KR" b="0" dirty="0"/>
              <a:t>Rocky Linux</a:t>
            </a:r>
            <a:r>
              <a:rPr lang="ko-KR" altLang="en-US" b="0" dirty="0"/>
              <a:t>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그래서 </a:t>
            </a:r>
            <a:r>
              <a:rPr lang="ko-KR" altLang="en-US" b="0" dirty="0" err="1"/>
              <a:t>록키리눅스랑</a:t>
            </a:r>
            <a:r>
              <a:rPr lang="ko-KR" altLang="en-US" b="0" dirty="0"/>
              <a:t> </a:t>
            </a:r>
            <a:r>
              <a:rPr lang="en-US" altLang="ko-KR" b="0" dirty="0"/>
              <a:t>RedHat Linux</a:t>
            </a:r>
            <a:r>
              <a:rPr lang="ko-KR" altLang="en-US" b="0" dirty="0"/>
              <a:t>는 거의 동일한 환경이라고 생각하시면 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r>
              <a:rPr lang="ko-KR" altLang="en-US" b="0" dirty="0"/>
              <a:t>자 이제 가상머신에 리눅스 서버를 올리는 것을 해보겠습니다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가상머신에 대한 소개</a:t>
            </a:r>
            <a:r>
              <a:rPr lang="en-US" altLang="ko-KR" b="0" dirty="0"/>
              <a:t>, </a:t>
            </a:r>
            <a:r>
              <a:rPr lang="ko-KR" altLang="en-US" b="0" dirty="0"/>
              <a:t>기능</a:t>
            </a:r>
            <a:r>
              <a:rPr lang="en-US" altLang="ko-KR" b="0" dirty="0"/>
              <a:t> </a:t>
            </a:r>
            <a:r>
              <a:rPr lang="ko-KR" altLang="en-US" b="0" dirty="0"/>
              <a:t>확인</a:t>
            </a:r>
            <a:endParaRPr lang="en-US" altLang="ko-KR" b="0" dirty="0"/>
          </a:p>
          <a:p>
            <a:endParaRPr lang="ko-KR" altLang="en-US" b="0" dirty="0"/>
          </a:p>
          <a:p>
            <a:r>
              <a:rPr lang="en-US" altLang="ko-KR" b="0" dirty="0"/>
              <a:t>[</a:t>
            </a:r>
            <a:r>
              <a:rPr lang="ko-KR" altLang="en-US" b="0" dirty="0"/>
              <a:t>실습</a:t>
            </a:r>
            <a:r>
              <a:rPr lang="en-US" altLang="ko-KR" b="0" dirty="0"/>
              <a:t>1] [Virtual Box </a:t>
            </a:r>
            <a:r>
              <a:rPr lang="ko-KR" altLang="en-US" b="0" dirty="0"/>
              <a:t>설치</a:t>
            </a:r>
            <a:r>
              <a:rPr lang="en-US" altLang="ko-KR" b="0" dirty="0"/>
              <a:t>]</a:t>
            </a:r>
          </a:p>
          <a:p>
            <a:r>
              <a:rPr lang="en-US" altLang="ko-KR" b="0" dirty="0"/>
              <a:t>[</a:t>
            </a:r>
            <a:r>
              <a:rPr lang="ko-KR" altLang="en-US" b="0" dirty="0"/>
              <a:t>실습 </a:t>
            </a:r>
            <a:r>
              <a:rPr lang="en-US" altLang="ko-KR" b="0" dirty="0"/>
              <a:t>2] [Rocky</a:t>
            </a:r>
            <a:r>
              <a:rPr lang="ko-KR" altLang="en-US" b="0" dirty="0"/>
              <a:t> </a:t>
            </a:r>
            <a:r>
              <a:rPr lang="en-US" altLang="ko-KR" b="0" dirty="0"/>
              <a:t>Linux</a:t>
            </a:r>
            <a:r>
              <a:rPr lang="ko-KR" altLang="en-US" b="0" dirty="0"/>
              <a:t> 다운로드</a:t>
            </a:r>
            <a:r>
              <a:rPr lang="en-US" altLang="ko-KR" b="0" dirty="0"/>
              <a:t>]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[Rocky Linux </a:t>
            </a:r>
            <a:r>
              <a:rPr lang="ko-KR" altLang="en-US" b="0" dirty="0"/>
              <a:t>다운로드 페이지에서 간단한 </a:t>
            </a:r>
            <a:r>
              <a:rPr lang="en-US" altLang="ko-KR" b="0" dirty="0"/>
              <a:t>Rocky Linux </a:t>
            </a:r>
            <a:r>
              <a:rPr lang="ko-KR" altLang="en-US" b="0" dirty="0"/>
              <a:t>다운로드 옵션 설명</a:t>
            </a:r>
            <a:r>
              <a:rPr lang="en-US" altLang="ko-KR" b="0" dirty="0"/>
              <a:t>]</a:t>
            </a:r>
          </a:p>
          <a:p>
            <a:r>
              <a:rPr lang="en-US" altLang="ko-KR" b="0" dirty="0"/>
              <a:t>[</a:t>
            </a:r>
            <a:r>
              <a:rPr lang="ko-KR" altLang="en-US" b="0" dirty="0"/>
              <a:t>실습</a:t>
            </a:r>
            <a:r>
              <a:rPr lang="en-US" altLang="ko-KR" b="0" dirty="0"/>
              <a:t>2~4</a:t>
            </a:r>
            <a:r>
              <a:rPr lang="ko-KR" altLang="en-US" b="0" dirty="0"/>
              <a:t>까지</a:t>
            </a:r>
            <a:r>
              <a:rPr lang="en-US" altLang="ko-KR" b="0" dirty="0"/>
              <a:t>] [Rocky Linux </a:t>
            </a:r>
            <a:r>
              <a:rPr lang="ko-KR" altLang="en-US" b="0" dirty="0"/>
              <a:t>설치 진행</a:t>
            </a:r>
            <a:r>
              <a:rPr lang="en-US" altLang="ko-KR" b="0" dirty="0"/>
              <a:t>]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34479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 err="1"/>
              <a:t>그다음으로</a:t>
            </a:r>
            <a:r>
              <a:rPr lang="ko-KR" altLang="en-US" b="0" dirty="0"/>
              <a:t> </a:t>
            </a:r>
            <a:r>
              <a:rPr lang="en-US" altLang="ko-KR" b="0" dirty="0"/>
              <a:t>Rocky Linux</a:t>
            </a:r>
            <a:r>
              <a:rPr lang="ko-KR" altLang="en-US" b="0" dirty="0"/>
              <a:t>를 </a:t>
            </a:r>
            <a:r>
              <a:rPr lang="ko-KR" altLang="en-US" b="0" dirty="0" err="1"/>
              <a:t>설치해야하니까</a:t>
            </a:r>
            <a:r>
              <a:rPr lang="en-US" altLang="ko-KR" b="0" dirty="0"/>
              <a:t>, iso</a:t>
            </a:r>
            <a:r>
              <a:rPr lang="ko-KR" altLang="en-US" b="0" dirty="0"/>
              <a:t>파일이 필요합니다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Iso</a:t>
            </a:r>
            <a:r>
              <a:rPr lang="ko-KR" altLang="en-US" b="0" dirty="0"/>
              <a:t>는 </a:t>
            </a:r>
            <a:r>
              <a:rPr lang="en-US" altLang="ko-KR" b="0" dirty="0"/>
              <a:t>CD</a:t>
            </a:r>
            <a:r>
              <a:rPr lang="ko-KR" altLang="en-US" b="0" dirty="0"/>
              <a:t>를 파일형식으로 변경한 것입니다</a:t>
            </a:r>
            <a:r>
              <a:rPr lang="en-US" altLang="ko-KR" b="0" dirty="0"/>
              <a:t>. </a:t>
            </a:r>
            <a:r>
              <a:rPr lang="ko-KR" altLang="en-US" b="0" dirty="0"/>
              <a:t>바탕화면에 </a:t>
            </a:r>
            <a:r>
              <a:rPr lang="en-US" altLang="ko-KR" b="0" dirty="0"/>
              <a:t>Iso</a:t>
            </a:r>
            <a:r>
              <a:rPr lang="ko-KR" altLang="en-US" b="0" dirty="0"/>
              <a:t>파일이 없으시면 마찬가지로 말씀해주세요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보통은 </a:t>
            </a:r>
            <a:r>
              <a:rPr lang="en-US" altLang="ko-KR" b="0" dirty="0"/>
              <a:t>CentOS</a:t>
            </a:r>
            <a:r>
              <a:rPr lang="ko-KR" altLang="en-US" b="0" dirty="0"/>
              <a:t>를 사용하는데</a:t>
            </a:r>
            <a:r>
              <a:rPr lang="en-US" altLang="ko-KR" b="0" dirty="0"/>
              <a:t>, CentOS</a:t>
            </a:r>
            <a:r>
              <a:rPr lang="ko-KR" altLang="en-US" b="0" dirty="0"/>
              <a:t>가 </a:t>
            </a:r>
            <a:r>
              <a:rPr lang="ko-KR" altLang="en-US" b="0" dirty="0" err="1"/>
              <a:t>레드헷</a:t>
            </a:r>
            <a:r>
              <a:rPr lang="ko-KR" altLang="en-US" b="0" dirty="0"/>
              <a:t> 계열의 리눅스 </a:t>
            </a:r>
            <a:r>
              <a:rPr lang="ko-KR" altLang="en-US" b="0" dirty="0" err="1"/>
              <a:t>배포판입니다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RedHat Enterprise Linux. </a:t>
            </a:r>
            <a:r>
              <a:rPr lang="ko-KR" altLang="en-US" b="0" dirty="0"/>
              <a:t>같은 경우에는 유료입니다</a:t>
            </a:r>
            <a:r>
              <a:rPr lang="en-US" altLang="ko-KR" b="0" dirty="0"/>
              <a:t>. </a:t>
            </a:r>
            <a:r>
              <a:rPr lang="ko-KR" altLang="en-US" b="0" dirty="0"/>
              <a:t>근데</a:t>
            </a:r>
            <a:r>
              <a:rPr lang="en-US" altLang="ko-KR" b="0" dirty="0"/>
              <a:t>, </a:t>
            </a:r>
            <a:r>
              <a:rPr lang="ko-KR" altLang="en-US" b="0" dirty="0"/>
              <a:t>이것도 역시 배포판이 </a:t>
            </a:r>
            <a:r>
              <a:rPr lang="en-US" altLang="ko-KR" b="0" dirty="0"/>
              <a:t>CentOS.</a:t>
            </a:r>
          </a:p>
          <a:p>
            <a:r>
              <a:rPr lang="en-US" altLang="ko-KR" b="0" dirty="0"/>
              <a:t>Community Enterprise Operating System</a:t>
            </a:r>
            <a:r>
              <a:rPr lang="ko-KR" altLang="en-US" b="0" dirty="0"/>
              <a:t>인데</a:t>
            </a:r>
            <a:r>
              <a:rPr lang="en-US" altLang="ko-KR" b="0" dirty="0"/>
              <a:t>, </a:t>
            </a:r>
            <a:r>
              <a:rPr lang="ko-KR" altLang="en-US" b="0" dirty="0"/>
              <a:t>보통 </a:t>
            </a:r>
            <a:r>
              <a:rPr lang="en-US" altLang="ko-KR" b="0" dirty="0"/>
              <a:t>Community</a:t>
            </a:r>
            <a:r>
              <a:rPr lang="ko-KR" altLang="en-US" b="0" dirty="0"/>
              <a:t>가 붙으면 </a:t>
            </a:r>
            <a:r>
              <a:rPr lang="ko-KR" altLang="en-US" b="0" dirty="0" err="1"/>
              <a:t>무료버전입니다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 err="1"/>
              <a:t>무료버전인데</a:t>
            </a:r>
            <a:r>
              <a:rPr lang="ko-KR" altLang="en-US" b="0" dirty="0"/>
              <a:t> 최근에 </a:t>
            </a:r>
            <a:r>
              <a:rPr lang="ko-KR" altLang="en-US" b="0" dirty="0" err="1"/>
              <a:t>레드헷에서</a:t>
            </a:r>
            <a:r>
              <a:rPr lang="ko-KR" altLang="en-US" b="0" dirty="0"/>
              <a:t> 더 이상 업그레이드 하지 않겠다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그래서</a:t>
            </a:r>
            <a:r>
              <a:rPr lang="en-US" altLang="ko-KR" b="0" dirty="0"/>
              <a:t>, </a:t>
            </a:r>
            <a:r>
              <a:rPr lang="ko-KR" altLang="en-US" b="0" dirty="0"/>
              <a:t>지원을 중단했는데</a:t>
            </a:r>
            <a:r>
              <a:rPr lang="en-US" altLang="ko-KR" b="0" dirty="0"/>
              <a:t> </a:t>
            </a:r>
            <a:r>
              <a:rPr lang="ko-KR" altLang="en-US" b="0" dirty="0"/>
              <a:t>이 </a:t>
            </a:r>
            <a:r>
              <a:rPr lang="en-US" altLang="ko-KR" b="0" dirty="0"/>
              <a:t>CentOS</a:t>
            </a:r>
            <a:r>
              <a:rPr lang="ko-KR" altLang="en-US" b="0" dirty="0"/>
              <a:t>를 </a:t>
            </a:r>
            <a:r>
              <a:rPr lang="ko-KR" altLang="en-US" b="0" dirty="0" err="1"/>
              <a:t>만든사람이</a:t>
            </a:r>
            <a:r>
              <a:rPr lang="en-US" altLang="ko-KR" b="0" dirty="0"/>
              <a:t>, </a:t>
            </a:r>
            <a:r>
              <a:rPr lang="ko-KR" altLang="en-US" b="0" dirty="0"/>
              <a:t>이어서 </a:t>
            </a:r>
            <a:r>
              <a:rPr lang="ko-KR" altLang="en-US" b="0" dirty="0" err="1"/>
              <a:t>무료배포판을</a:t>
            </a:r>
            <a:r>
              <a:rPr lang="ko-KR" altLang="en-US" b="0" dirty="0"/>
              <a:t> </a:t>
            </a:r>
            <a:r>
              <a:rPr lang="ko-KR" altLang="en-US" b="0" dirty="0" err="1"/>
              <a:t>진행하는것이</a:t>
            </a:r>
            <a:r>
              <a:rPr lang="ko-KR" altLang="en-US" b="0" dirty="0"/>
              <a:t> 바로 </a:t>
            </a:r>
            <a:r>
              <a:rPr lang="en-US" altLang="ko-KR" b="0" dirty="0"/>
              <a:t>Rocky Linux</a:t>
            </a:r>
            <a:r>
              <a:rPr lang="ko-KR" altLang="en-US" b="0" dirty="0"/>
              <a:t>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그래서 </a:t>
            </a:r>
            <a:r>
              <a:rPr lang="ko-KR" altLang="en-US" b="0" dirty="0" err="1"/>
              <a:t>록키리눅스랑</a:t>
            </a:r>
            <a:r>
              <a:rPr lang="ko-KR" altLang="en-US" b="0" dirty="0"/>
              <a:t> </a:t>
            </a:r>
            <a:r>
              <a:rPr lang="en-US" altLang="ko-KR" b="0" dirty="0"/>
              <a:t>RedHat Linux</a:t>
            </a:r>
            <a:r>
              <a:rPr lang="ko-KR" altLang="en-US" b="0" dirty="0"/>
              <a:t>는 거의 동일한 환경이라고 생각하시면 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r>
              <a:rPr lang="ko-KR" altLang="en-US" b="0" dirty="0"/>
              <a:t>자 이제 가상머신에 리눅스 서버를 올리는 것을 해보겠습니다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가상머신에 대한 소개</a:t>
            </a:r>
            <a:r>
              <a:rPr lang="en-US" altLang="ko-KR" b="0" dirty="0"/>
              <a:t>, </a:t>
            </a:r>
            <a:r>
              <a:rPr lang="ko-KR" altLang="en-US" b="0" dirty="0"/>
              <a:t>기능</a:t>
            </a:r>
            <a:r>
              <a:rPr lang="en-US" altLang="ko-KR" b="0" dirty="0"/>
              <a:t> </a:t>
            </a:r>
            <a:r>
              <a:rPr lang="ko-KR" altLang="en-US" b="0" dirty="0"/>
              <a:t>확인</a:t>
            </a:r>
            <a:endParaRPr lang="en-US" altLang="ko-KR" b="0" dirty="0"/>
          </a:p>
          <a:p>
            <a:endParaRPr lang="ko-KR" altLang="en-US" b="0" dirty="0"/>
          </a:p>
          <a:p>
            <a:r>
              <a:rPr lang="en-US" altLang="ko-KR" b="0" dirty="0"/>
              <a:t>[</a:t>
            </a:r>
            <a:r>
              <a:rPr lang="ko-KR" altLang="en-US" b="0" dirty="0"/>
              <a:t>실습</a:t>
            </a:r>
            <a:r>
              <a:rPr lang="en-US" altLang="ko-KR" b="0" dirty="0"/>
              <a:t>1] [Virtual Box </a:t>
            </a:r>
            <a:r>
              <a:rPr lang="ko-KR" altLang="en-US" b="0" dirty="0"/>
              <a:t>설치</a:t>
            </a:r>
            <a:r>
              <a:rPr lang="en-US" altLang="ko-KR" b="0" dirty="0"/>
              <a:t>]</a:t>
            </a:r>
          </a:p>
          <a:p>
            <a:r>
              <a:rPr lang="en-US" altLang="ko-KR" b="0" dirty="0"/>
              <a:t>[</a:t>
            </a:r>
            <a:r>
              <a:rPr lang="ko-KR" altLang="en-US" b="0" dirty="0"/>
              <a:t>실습 </a:t>
            </a:r>
            <a:r>
              <a:rPr lang="en-US" altLang="ko-KR" b="0" dirty="0"/>
              <a:t>2] [Rocky</a:t>
            </a:r>
            <a:r>
              <a:rPr lang="ko-KR" altLang="en-US" b="0" dirty="0"/>
              <a:t> </a:t>
            </a:r>
            <a:r>
              <a:rPr lang="en-US" altLang="ko-KR" b="0" dirty="0"/>
              <a:t>Linux</a:t>
            </a:r>
            <a:r>
              <a:rPr lang="ko-KR" altLang="en-US" b="0" dirty="0"/>
              <a:t> 다운로드</a:t>
            </a:r>
            <a:r>
              <a:rPr lang="en-US" altLang="ko-KR" b="0" dirty="0"/>
              <a:t>]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[Rocky Linux </a:t>
            </a:r>
            <a:r>
              <a:rPr lang="ko-KR" altLang="en-US" b="0" dirty="0"/>
              <a:t>다운로드 페이지에서 간단한 </a:t>
            </a:r>
            <a:r>
              <a:rPr lang="en-US" altLang="ko-KR" b="0" dirty="0"/>
              <a:t>Rocky Linux </a:t>
            </a:r>
            <a:r>
              <a:rPr lang="ko-KR" altLang="en-US" b="0" dirty="0"/>
              <a:t>다운로드 옵션 설명</a:t>
            </a:r>
            <a:r>
              <a:rPr lang="en-US" altLang="ko-KR" b="0" dirty="0"/>
              <a:t>]</a:t>
            </a:r>
          </a:p>
          <a:p>
            <a:r>
              <a:rPr lang="en-US" altLang="ko-KR" b="0" dirty="0"/>
              <a:t>[</a:t>
            </a:r>
            <a:r>
              <a:rPr lang="ko-KR" altLang="en-US" b="0" dirty="0"/>
              <a:t>실습</a:t>
            </a:r>
            <a:r>
              <a:rPr lang="en-US" altLang="ko-KR" b="0" dirty="0"/>
              <a:t>2~4</a:t>
            </a:r>
            <a:r>
              <a:rPr lang="ko-KR" altLang="en-US" b="0" dirty="0"/>
              <a:t>까지</a:t>
            </a:r>
            <a:r>
              <a:rPr lang="en-US" altLang="ko-KR" b="0" dirty="0"/>
              <a:t>] [Rocky Linux </a:t>
            </a:r>
            <a:r>
              <a:rPr lang="ko-KR" altLang="en-US" b="0" dirty="0"/>
              <a:t>설치 진행</a:t>
            </a:r>
            <a:r>
              <a:rPr lang="en-US" altLang="ko-KR" b="0" dirty="0"/>
              <a:t>]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3242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 err="1"/>
              <a:t>그다음으로</a:t>
            </a:r>
            <a:r>
              <a:rPr lang="ko-KR" altLang="en-US" b="0" dirty="0"/>
              <a:t> </a:t>
            </a:r>
            <a:r>
              <a:rPr lang="en-US" altLang="ko-KR" b="0" dirty="0"/>
              <a:t>Rocky Linux</a:t>
            </a:r>
            <a:r>
              <a:rPr lang="ko-KR" altLang="en-US" b="0" dirty="0"/>
              <a:t>를 </a:t>
            </a:r>
            <a:r>
              <a:rPr lang="ko-KR" altLang="en-US" b="0" dirty="0" err="1"/>
              <a:t>설치해야하니까</a:t>
            </a:r>
            <a:r>
              <a:rPr lang="en-US" altLang="ko-KR" b="0" dirty="0"/>
              <a:t>, iso</a:t>
            </a:r>
            <a:r>
              <a:rPr lang="ko-KR" altLang="en-US" b="0" dirty="0"/>
              <a:t>파일이 필요합니다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Iso</a:t>
            </a:r>
            <a:r>
              <a:rPr lang="ko-KR" altLang="en-US" b="0" dirty="0"/>
              <a:t>는 </a:t>
            </a:r>
            <a:r>
              <a:rPr lang="en-US" altLang="ko-KR" b="0" dirty="0"/>
              <a:t>CD</a:t>
            </a:r>
            <a:r>
              <a:rPr lang="ko-KR" altLang="en-US" b="0" dirty="0"/>
              <a:t>를 파일형식으로 변경한 것입니다</a:t>
            </a:r>
            <a:r>
              <a:rPr lang="en-US" altLang="ko-KR" b="0" dirty="0"/>
              <a:t>. </a:t>
            </a:r>
            <a:r>
              <a:rPr lang="ko-KR" altLang="en-US" b="0" dirty="0"/>
              <a:t>바탕화면에 </a:t>
            </a:r>
            <a:r>
              <a:rPr lang="en-US" altLang="ko-KR" b="0" dirty="0"/>
              <a:t>Iso</a:t>
            </a:r>
            <a:r>
              <a:rPr lang="ko-KR" altLang="en-US" b="0" dirty="0"/>
              <a:t>파일이 없으시면 마찬가지로 말씀해주세요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보통은 </a:t>
            </a:r>
            <a:r>
              <a:rPr lang="en-US" altLang="ko-KR" b="0" dirty="0"/>
              <a:t>CentOS</a:t>
            </a:r>
            <a:r>
              <a:rPr lang="ko-KR" altLang="en-US" b="0" dirty="0"/>
              <a:t>를 사용하는데</a:t>
            </a:r>
            <a:r>
              <a:rPr lang="en-US" altLang="ko-KR" b="0" dirty="0"/>
              <a:t>, CentOS</a:t>
            </a:r>
            <a:r>
              <a:rPr lang="ko-KR" altLang="en-US" b="0" dirty="0"/>
              <a:t>가 </a:t>
            </a:r>
            <a:r>
              <a:rPr lang="ko-KR" altLang="en-US" b="0" dirty="0" err="1"/>
              <a:t>레드헷</a:t>
            </a:r>
            <a:r>
              <a:rPr lang="ko-KR" altLang="en-US" b="0" dirty="0"/>
              <a:t> 계열의 리눅스 </a:t>
            </a:r>
            <a:r>
              <a:rPr lang="ko-KR" altLang="en-US" b="0" dirty="0" err="1"/>
              <a:t>배포판입니다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RedHat Enterprise Linux. </a:t>
            </a:r>
            <a:r>
              <a:rPr lang="ko-KR" altLang="en-US" b="0" dirty="0"/>
              <a:t>같은 경우에는 유료입니다</a:t>
            </a:r>
            <a:r>
              <a:rPr lang="en-US" altLang="ko-KR" b="0" dirty="0"/>
              <a:t>. </a:t>
            </a:r>
            <a:r>
              <a:rPr lang="ko-KR" altLang="en-US" b="0" dirty="0"/>
              <a:t>근데</a:t>
            </a:r>
            <a:r>
              <a:rPr lang="en-US" altLang="ko-KR" b="0" dirty="0"/>
              <a:t>, </a:t>
            </a:r>
            <a:r>
              <a:rPr lang="ko-KR" altLang="en-US" b="0" dirty="0"/>
              <a:t>이것도 역시 배포판이 </a:t>
            </a:r>
            <a:r>
              <a:rPr lang="en-US" altLang="ko-KR" b="0" dirty="0"/>
              <a:t>CentOS.</a:t>
            </a:r>
          </a:p>
          <a:p>
            <a:r>
              <a:rPr lang="en-US" altLang="ko-KR" b="0" dirty="0"/>
              <a:t>Community Enterprise Operating System</a:t>
            </a:r>
            <a:r>
              <a:rPr lang="ko-KR" altLang="en-US" b="0" dirty="0"/>
              <a:t>인데</a:t>
            </a:r>
            <a:r>
              <a:rPr lang="en-US" altLang="ko-KR" b="0" dirty="0"/>
              <a:t>, </a:t>
            </a:r>
            <a:r>
              <a:rPr lang="ko-KR" altLang="en-US" b="0" dirty="0"/>
              <a:t>보통 </a:t>
            </a:r>
            <a:r>
              <a:rPr lang="en-US" altLang="ko-KR" b="0" dirty="0"/>
              <a:t>Community</a:t>
            </a:r>
            <a:r>
              <a:rPr lang="ko-KR" altLang="en-US" b="0" dirty="0"/>
              <a:t>가 붙으면 </a:t>
            </a:r>
            <a:r>
              <a:rPr lang="ko-KR" altLang="en-US" b="0" dirty="0" err="1"/>
              <a:t>무료버전입니다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 err="1"/>
              <a:t>무료버전인데</a:t>
            </a:r>
            <a:r>
              <a:rPr lang="ko-KR" altLang="en-US" b="0" dirty="0"/>
              <a:t> 최근에 </a:t>
            </a:r>
            <a:r>
              <a:rPr lang="ko-KR" altLang="en-US" b="0" dirty="0" err="1"/>
              <a:t>레드헷에서</a:t>
            </a:r>
            <a:r>
              <a:rPr lang="ko-KR" altLang="en-US" b="0" dirty="0"/>
              <a:t> 더 이상 업그레이드 하지 않겠다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그래서</a:t>
            </a:r>
            <a:r>
              <a:rPr lang="en-US" altLang="ko-KR" b="0" dirty="0"/>
              <a:t>, </a:t>
            </a:r>
            <a:r>
              <a:rPr lang="ko-KR" altLang="en-US" b="0" dirty="0"/>
              <a:t>지원을 중단했는데</a:t>
            </a:r>
            <a:r>
              <a:rPr lang="en-US" altLang="ko-KR" b="0" dirty="0"/>
              <a:t> </a:t>
            </a:r>
            <a:r>
              <a:rPr lang="ko-KR" altLang="en-US" b="0" dirty="0"/>
              <a:t>이 </a:t>
            </a:r>
            <a:r>
              <a:rPr lang="en-US" altLang="ko-KR" b="0" dirty="0"/>
              <a:t>CentOS</a:t>
            </a:r>
            <a:r>
              <a:rPr lang="ko-KR" altLang="en-US" b="0" dirty="0"/>
              <a:t>를 </a:t>
            </a:r>
            <a:r>
              <a:rPr lang="ko-KR" altLang="en-US" b="0" dirty="0" err="1"/>
              <a:t>만든사람이</a:t>
            </a:r>
            <a:r>
              <a:rPr lang="en-US" altLang="ko-KR" b="0" dirty="0"/>
              <a:t>, </a:t>
            </a:r>
            <a:r>
              <a:rPr lang="ko-KR" altLang="en-US" b="0" dirty="0"/>
              <a:t>이어서 </a:t>
            </a:r>
            <a:r>
              <a:rPr lang="ko-KR" altLang="en-US" b="0" dirty="0" err="1"/>
              <a:t>무료배포판을</a:t>
            </a:r>
            <a:r>
              <a:rPr lang="ko-KR" altLang="en-US" b="0" dirty="0"/>
              <a:t> </a:t>
            </a:r>
            <a:r>
              <a:rPr lang="ko-KR" altLang="en-US" b="0" dirty="0" err="1"/>
              <a:t>진행하는것이</a:t>
            </a:r>
            <a:r>
              <a:rPr lang="ko-KR" altLang="en-US" b="0" dirty="0"/>
              <a:t> 바로 </a:t>
            </a:r>
            <a:r>
              <a:rPr lang="en-US" altLang="ko-KR" b="0" dirty="0"/>
              <a:t>Rocky Linux</a:t>
            </a:r>
            <a:r>
              <a:rPr lang="ko-KR" altLang="en-US" b="0" dirty="0"/>
              <a:t>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그래서 </a:t>
            </a:r>
            <a:r>
              <a:rPr lang="ko-KR" altLang="en-US" b="0" dirty="0" err="1"/>
              <a:t>록키리눅스랑</a:t>
            </a:r>
            <a:r>
              <a:rPr lang="ko-KR" altLang="en-US" b="0" dirty="0"/>
              <a:t> </a:t>
            </a:r>
            <a:r>
              <a:rPr lang="en-US" altLang="ko-KR" b="0" dirty="0"/>
              <a:t>RedHat Linux</a:t>
            </a:r>
            <a:r>
              <a:rPr lang="ko-KR" altLang="en-US" b="0" dirty="0"/>
              <a:t>는 거의 동일한 환경이라고 생각하시면 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r>
              <a:rPr lang="ko-KR" altLang="en-US" b="0" dirty="0"/>
              <a:t>자 이제 가상머신에 리눅스 서버를 올리는 것을 해보겠습니다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가상머신에 대한 소개</a:t>
            </a:r>
            <a:r>
              <a:rPr lang="en-US" altLang="ko-KR" b="0" dirty="0"/>
              <a:t>, </a:t>
            </a:r>
            <a:r>
              <a:rPr lang="ko-KR" altLang="en-US" b="0" dirty="0"/>
              <a:t>기능</a:t>
            </a:r>
            <a:r>
              <a:rPr lang="en-US" altLang="ko-KR" b="0" dirty="0"/>
              <a:t> </a:t>
            </a:r>
            <a:r>
              <a:rPr lang="ko-KR" altLang="en-US" b="0" dirty="0"/>
              <a:t>확인</a:t>
            </a:r>
            <a:endParaRPr lang="en-US" altLang="ko-KR" b="0" dirty="0"/>
          </a:p>
          <a:p>
            <a:endParaRPr lang="ko-KR" altLang="en-US" b="0" dirty="0"/>
          </a:p>
          <a:p>
            <a:r>
              <a:rPr lang="en-US" altLang="ko-KR" b="0" dirty="0"/>
              <a:t>[</a:t>
            </a:r>
            <a:r>
              <a:rPr lang="ko-KR" altLang="en-US" b="0" dirty="0"/>
              <a:t>실습</a:t>
            </a:r>
            <a:r>
              <a:rPr lang="en-US" altLang="ko-KR" b="0" dirty="0"/>
              <a:t>1] [Virtual Box </a:t>
            </a:r>
            <a:r>
              <a:rPr lang="ko-KR" altLang="en-US" b="0" dirty="0"/>
              <a:t>설치</a:t>
            </a:r>
            <a:r>
              <a:rPr lang="en-US" altLang="ko-KR" b="0" dirty="0"/>
              <a:t>]</a:t>
            </a:r>
          </a:p>
          <a:p>
            <a:r>
              <a:rPr lang="en-US" altLang="ko-KR" b="0" dirty="0"/>
              <a:t>[</a:t>
            </a:r>
            <a:r>
              <a:rPr lang="ko-KR" altLang="en-US" b="0" dirty="0"/>
              <a:t>실습 </a:t>
            </a:r>
            <a:r>
              <a:rPr lang="en-US" altLang="ko-KR" b="0" dirty="0"/>
              <a:t>2] [Rocky</a:t>
            </a:r>
            <a:r>
              <a:rPr lang="ko-KR" altLang="en-US" b="0" dirty="0"/>
              <a:t> </a:t>
            </a:r>
            <a:r>
              <a:rPr lang="en-US" altLang="ko-KR" b="0" dirty="0"/>
              <a:t>Linux</a:t>
            </a:r>
            <a:r>
              <a:rPr lang="ko-KR" altLang="en-US" b="0" dirty="0"/>
              <a:t> 다운로드</a:t>
            </a:r>
            <a:r>
              <a:rPr lang="en-US" altLang="ko-KR" b="0" dirty="0"/>
              <a:t>]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[Rocky Linux </a:t>
            </a:r>
            <a:r>
              <a:rPr lang="ko-KR" altLang="en-US" b="0" dirty="0"/>
              <a:t>다운로드 페이지에서 간단한 </a:t>
            </a:r>
            <a:r>
              <a:rPr lang="en-US" altLang="ko-KR" b="0" dirty="0"/>
              <a:t>Rocky Linux </a:t>
            </a:r>
            <a:r>
              <a:rPr lang="ko-KR" altLang="en-US" b="0" dirty="0"/>
              <a:t>다운로드 옵션 설명</a:t>
            </a:r>
            <a:r>
              <a:rPr lang="en-US" altLang="ko-KR" b="0" dirty="0"/>
              <a:t>]</a:t>
            </a:r>
          </a:p>
          <a:p>
            <a:r>
              <a:rPr lang="en-US" altLang="ko-KR" b="0" dirty="0"/>
              <a:t>[</a:t>
            </a:r>
            <a:r>
              <a:rPr lang="ko-KR" altLang="en-US" b="0" dirty="0"/>
              <a:t>실습</a:t>
            </a:r>
            <a:r>
              <a:rPr lang="en-US" altLang="ko-KR" b="0" dirty="0"/>
              <a:t>2~4</a:t>
            </a:r>
            <a:r>
              <a:rPr lang="ko-KR" altLang="en-US" b="0" dirty="0"/>
              <a:t>까지</a:t>
            </a:r>
            <a:r>
              <a:rPr lang="en-US" altLang="ko-KR" b="0" dirty="0"/>
              <a:t>] [Rocky Linux </a:t>
            </a:r>
            <a:r>
              <a:rPr lang="ko-KR" altLang="en-US" b="0" dirty="0"/>
              <a:t>설치 진행</a:t>
            </a:r>
            <a:r>
              <a:rPr lang="en-US" altLang="ko-KR" b="0" dirty="0"/>
              <a:t>]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4852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 err="1"/>
              <a:t>그다음으로</a:t>
            </a:r>
            <a:r>
              <a:rPr lang="ko-KR" altLang="en-US" b="0" dirty="0"/>
              <a:t> </a:t>
            </a:r>
            <a:r>
              <a:rPr lang="en-US" altLang="ko-KR" b="0" dirty="0"/>
              <a:t>Rocky Linux</a:t>
            </a:r>
            <a:r>
              <a:rPr lang="ko-KR" altLang="en-US" b="0" dirty="0"/>
              <a:t>를 </a:t>
            </a:r>
            <a:r>
              <a:rPr lang="ko-KR" altLang="en-US" b="0" dirty="0" err="1"/>
              <a:t>설치해야하니까</a:t>
            </a:r>
            <a:r>
              <a:rPr lang="en-US" altLang="ko-KR" b="0" dirty="0"/>
              <a:t>, iso</a:t>
            </a:r>
            <a:r>
              <a:rPr lang="ko-KR" altLang="en-US" b="0" dirty="0"/>
              <a:t>파일이 필요합니다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Iso</a:t>
            </a:r>
            <a:r>
              <a:rPr lang="ko-KR" altLang="en-US" b="0" dirty="0"/>
              <a:t>는 </a:t>
            </a:r>
            <a:r>
              <a:rPr lang="en-US" altLang="ko-KR" b="0" dirty="0"/>
              <a:t>CD</a:t>
            </a:r>
            <a:r>
              <a:rPr lang="ko-KR" altLang="en-US" b="0" dirty="0"/>
              <a:t>를 파일형식으로 변경한 것입니다</a:t>
            </a:r>
            <a:r>
              <a:rPr lang="en-US" altLang="ko-KR" b="0" dirty="0"/>
              <a:t>. </a:t>
            </a:r>
            <a:r>
              <a:rPr lang="ko-KR" altLang="en-US" b="0" dirty="0"/>
              <a:t>바탕화면에 </a:t>
            </a:r>
            <a:r>
              <a:rPr lang="en-US" altLang="ko-KR" b="0" dirty="0"/>
              <a:t>Iso</a:t>
            </a:r>
            <a:r>
              <a:rPr lang="ko-KR" altLang="en-US" b="0" dirty="0"/>
              <a:t>파일이 없으시면 마찬가지로 말씀해주세요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보통은 </a:t>
            </a:r>
            <a:r>
              <a:rPr lang="en-US" altLang="ko-KR" b="0" dirty="0"/>
              <a:t>CentOS</a:t>
            </a:r>
            <a:r>
              <a:rPr lang="ko-KR" altLang="en-US" b="0" dirty="0"/>
              <a:t>를 사용하는데</a:t>
            </a:r>
            <a:r>
              <a:rPr lang="en-US" altLang="ko-KR" b="0" dirty="0"/>
              <a:t>, CentOS</a:t>
            </a:r>
            <a:r>
              <a:rPr lang="ko-KR" altLang="en-US" b="0" dirty="0"/>
              <a:t>가 </a:t>
            </a:r>
            <a:r>
              <a:rPr lang="ko-KR" altLang="en-US" b="0" dirty="0" err="1"/>
              <a:t>레드헷</a:t>
            </a:r>
            <a:r>
              <a:rPr lang="ko-KR" altLang="en-US" b="0" dirty="0"/>
              <a:t> 계열의 리눅스 </a:t>
            </a:r>
            <a:r>
              <a:rPr lang="ko-KR" altLang="en-US" b="0" dirty="0" err="1"/>
              <a:t>배포판입니다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RedHat Enterprise Linux. </a:t>
            </a:r>
            <a:r>
              <a:rPr lang="ko-KR" altLang="en-US" b="0" dirty="0"/>
              <a:t>같은 경우에는 유료입니다</a:t>
            </a:r>
            <a:r>
              <a:rPr lang="en-US" altLang="ko-KR" b="0" dirty="0"/>
              <a:t>. </a:t>
            </a:r>
            <a:r>
              <a:rPr lang="ko-KR" altLang="en-US" b="0" dirty="0"/>
              <a:t>근데</a:t>
            </a:r>
            <a:r>
              <a:rPr lang="en-US" altLang="ko-KR" b="0" dirty="0"/>
              <a:t>, </a:t>
            </a:r>
            <a:r>
              <a:rPr lang="ko-KR" altLang="en-US" b="0" dirty="0"/>
              <a:t>이것도 역시 배포판이 </a:t>
            </a:r>
            <a:r>
              <a:rPr lang="en-US" altLang="ko-KR" b="0" dirty="0"/>
              <a:t>CentOS.</a:t>
            </a:r>
          </a:p>
          <a:p>
            <a:r>
              <a:rPr lang="en-US" altLang="ko-KR" b="0" dirty="0"/>
              <a:t>Community Enterprise Operating System</a:t>
            </a:r>
            <a:r>
              <a:rPr lang="ko-KR" altLang="en-US" b="0" dirty="0"/>
              <a:t>인데</a:t>
            </a:r>
            <a:r>
              <a:rPr lang="en-US" altLang="ko-KR" b="0" dirty="0"/>
              <a:t>, </a:t>
            </a:r>
            <a:r>
              <a:rPr lang="ko-KR" altLang="en-US" b="0" dirty="0"/>
              <a:t>보통 </a:t>
            </a:r>
            <a:r>
              <a:rPr lang="en-US" altLang="ko-KR" b="0" dirty="0"/>
              <a:t>Community</a:t>
            </a:r>
            <a:r>
              <a:rPr lang="ko-KR" altLang="en-US" b="0" dirty="0"/>
              <a:t>가 붙으면 </a:t>
            </a:r>
            <a:r>
              <a:rPr lang="ko-KR" altLang="en-US" b="0" dirty="0" err="1"/>
              <a:t>무료버전입니다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 err="1"/>
              <a:t>무료버전인데</a:t>
            </a:r>
            <a:r>
              <a:rPr lang="ko-KR" altLang="en-US" b="0" dirty="0"/>
              <a:t> 최근에 </a:t>
            </a:r>
            <a:r>
              <a:rPr lang="ko-KR" altLang="en-US" b="0" dirty="0" err="1"/>
              <a:t>레드헷에서</a:t>
            </a:r>
            <a:r>
              <a:rPr lang="ko-KR" altLang="en-US" b="0" dirty="0"/>
              <a:t> 더 이상 업그레이드 하지 않겠다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그래서</a:t>
            </a:r>
            <a:r>
              <a:rPr lang="en-US" altLang="ko-KR" b="0" dirty="0"/>
              <a:t>, </a:t>
            </a:r>
            <a:r>
              <a:rPr lang="ko-KR" altLang="en-US" b="0" dirty="0"/>
              <a:t>지원을 중단했는데</a:t>
            </a:r>
            <a:r>
              <a:rPr lang="en-US" altLang="ko-KR" b="0" dirty="0"/>
              <a:t> </a:t>
            </a:r>
            <a:r>
              <a:rPr lang="ko-KR" altLang="en-US" b="0" dirty="0"/>
              <a:t>이 </a:t>
            </a:r>
            <a:r>
              <a:rPr lang="en-US" altLang="ko-KR" b="0" dirty="0"/>
              <a:t>CentOS</a:t>
            </a:r>
            <a:r>
              <a:rPr lang="ko-KR" altLang="en-US" b="0" dirty="0"/>
              <a:t>를 </a:t>
            </a:r>
            <a:r>
              <a:rPr lang="ko-KR" altLang="en-US" b="0" dirty="0" err="1"/>
              <a:t>만든사람이</a:t>
            </a:r>
            <a:r>
              <a:rPr lang="en-US" altLang="ko-KR" b="0" dirty="0"/>
              <a:t>, </a:t>
            </a:r>
            <a:r>
              <a:rPr lang="ko-KR" altLang="en-US" b="0" dirty="0"/>
              <a:t>이어서 </a:t>
            </a:r>
            <a:r>
              <a:rPr lang="ko-KR" altLang="en-US" b="0" dirty="0" err="1"/>
              <a:t>무료배포판을</a:t>
            </a:r>
            <a:r>
              <a:rPr lang="ko-KR" altLang="en-US" b="0" dirty="0"/>
              <a:t> </a:t>
            </a:r>
            <a:r>
              <a:rPr lang="ko-KR" altLang="en-US" b="0" dirty="0" err="1"/>
              <a:t>진행하는것이</a:t>
            </a:r>
            <a:r>
              <a:rPr lang="ko-KR" altLang="en-US" b="0" dirty="0"/>
              <a:t> 바로 </a:t>
            </a:r>
            <a:r>
              <a:rPr lang="en-US" altLang="ko-KR" b="0" dirty="0"/>
              <a:t>Rocky Linux</a:t>
            </a:r>
            <a:r>
              <a:rPr lang="ko-KR" altLang="en-US" b="0" dirty="0"/>
              <a:t>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그래서 </a:t>
            </a:r>
            <a:r>
              <a:rPr lang="ko-KR" altLang="en-US" b="0" dirty="0" err="1"/>
              <a:t>록키리눅스랑</a:t>
            </a:r>
            <a:r>
              <a:rPr lang="ko-KR" altLang="en-US" b="0" dirty="0"/>
              <a:t> </a:t>
            </a:r>
            <a:r>
              <a:rPr lang="en-US" altLang="ko-KR" b="0" dirty="0"/>
              <a:t>RedHat Linux</a:t>
            </a:r>
            <a:r>
              <a:rPr lang="ko-KR" altLang="en-US" b="0" dirty="0"/>
              <a:t>는 거의 동일한 환경이라고 생각하시면 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r>
              <a:rPr lang="ko-KR" altLang="en-US" b="0" dirty="0"/>
              <a:t>자 이제 가상머신에 리눅스 서버를 올리는 것을 해보겠습니다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가상머신에 대한 소개</a:t>
            </a:r>
            <a:r>
              <a:rPr lang="en-US" altLang="ko-KR" b="0" dirty="0"/>
              <a:t>, </a:t>
            </a:r>
            <a:r>
              <a:rPr lang="ko-KR" altLang="en-US" b="0" dirty="0"/>
              <a:t>기능</a:t>
            </a:r>
            <a:r>
              <a:rPr lang="en-US" altLang="ko-KR" b="0" dirty="0"/>
              <a:t> </a:t>
            </a:r>
            <a:r>
              <a:rPr lang="ko-KR" altLang="en-US" b="0" dirty="0"/>
              <a:t>확인</a:t>
            </a:r>
            <a:endParaRPr lang="en-US" altLang="ko-KR" b="0" dirty="0"/>
          </a:p>
          <a:p>
            <a:endParaRPr lang="ko-KR" altLang="en-US" b="0" dirty="0"/>
          </a:p>
          <a:p>
            <a:r>
              <a:rPr lang="en-US" altLang="ko-KR" b="0" dirty="0"/>
              <a:t>[</a:t>
            </a:r>
            <a:r>
              <a:rPr lang="ko-KR" altLang="en-US" b="0" dirty="0"/>
              <a:t>실습</a:t>
            </a:r>
            <a:r>
              <a:rPr lang="en-US" altLang="ko-KR" b="0" dirty="0"/>
              <a:t>1] [Virtual Box </a:t>
            </a:r>
            <a:r>
              <a:rPr lang="ko-KR" altLang="en-US" b="0" dirty="0"/>
              <a:t>설치</a:t>
            </a:r>
            <a:r>
              <a:rPr lang="en-US" altLang="ko-KR" b="0" dirty="0"/>
              <a:t>]</a:t>
            </a:r>
          </a:p>
          <a:p>
            <a:r>
              <a:rPr lang="en-US" altLang="ko-KR" b="0" dirty="0"/>
              <a:t>[</a:t>
            </a:r>
            <a:r>
              <a:rPr lang="ko-KR" altLang="en-US" b="0" dirty="0"/>
              <a:t>실습 </a:t>
            </a:r>
            <a:r>
              <a:rPr lang="en-US" altLang="ko-KR" b="0" dirty="0"/>
              <a:t>2] [Rocky</a:t>
            </a:r>
            <a:r>
              <a:rPr lang="ko-KR" altLang="en-US" b="0" dirty="0"/>
              <a:t> </a:t>
            </a:r>
            <a:r>
              <a:rPr lang="en-US" altLang="ko-KR" b="0" dirty="0"/>
              <a:t>Linux</a:t>
            </a:r>
            <a:r>
              <a:rPr lang="ko-KR" altLang="en-US" b="0" dirty="0"/>
              <a:t> 다운로드</a:t>
            </a:r>
            <a:r>
              <a:rPr lang="en-US" altLang="ko-KR" b="0" dirty="0"/>
              <a:t>]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[Rocky Linux </a:t>
            </a:r>
            <a:r>
              <a:rPr lang="ko-KR" altLang="en-US" b="0" dirty="0"/>
              <a:t>다운로드 페이지에서 간단한 </a:t>
            </a:r>
            <a:r>
              <a:rPr lang="en-US" altLang="ko-KR" b="0" dirty="0"/>
              <a:t>Rocky Linux </a:t>
            </a:r>
            <a:r>
              <a:rPr lang="ko-KR" altLang="en-US" b="0" dirty="0"/>
              <a:t>다운로드 옵션 설명</a:t>
            </a:r>
            <a:r>
              <a:rPr lang="en-US" altLang="ko-KR" b="0" dirty="0"/>
              <a:t>]</a:t>
            </a:r>
          </a:p>
          <a:p>
            <a:r>
              <a:rPr lang="en-US" altLang="ko-KR" b="0" dirty="0"/>
              <a:t>[</a:t>
            </a:r>
            <a:r>
              <a:rPr lang="ko-KR" altLang="en-US" b="0" dirty="0"/>
              <a:t>실습</a:t>
            </a:r>
            <a:r>
              <a:rPr lang="en-US" altLang="ko-KR" b="0" dirty="0"/>
              <a:t>2~4</a:t>
            </a:r>
            <a:r>
              <a:rPr lang="ko-KR" altLang="en-US" b="0" dirty="0"/>
              <a:t>까지</a:t>
            </a:r>
            <a:r>
              <a:rPr lang="en-US" altLang="ko-KR" b="0" dirty="0"/>
              <a:t>] [Rocky Linux </a:t>
            </a:r>
            <a:r>
              <a:rPr lang="ko-KR" altLang="en-US" b="0" dirty="0"/>
              <a:t>설치 진행</a:t>
            </a:r>
            <a:r>
              <a:rPr lang="en-US" altLang="ko-KR" b="0" dirty="0"/>
              <a:t>]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0361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 err="1"/>
              <a:t>그다음으로</a:t>
            </a:r>
            <a:r>
              <a:rPr lang="ko-KR" altLang="en-US" b="0" dirty="0"/>
              <a:t> </a:t>
            </a:r>
            <a:r>
              <a:rPr lang="en-US" altLang="ko-KR" b="0" dirty="0"/>
              <a:t>Rocky Linux</a:t>
            </a:r>
            <a:r>
              <a:rPr lang="ko-KR" altLang="en-US" b="0" dirty="0"/>
              <a:t>를 </a:t>
            </a:r>
            <a:r>
              <a:rPr lang="ko-KR" altLang="en-US" b="0" dirty="0" err="1"/>
              <a:t>설치해야하니까</a:t>
            </a:r>
            <a:r>
              <a:rPr lang="en-US" altLang="ko-KR" b="0" dirty="0"/>
              <a:t>, iso</a:t>
            </a:r>
            <a:r>
              <a:rPr lang="ko-KR" altLang="en-US" b="0" dirty="0"/>
              <a:t>파일이 필요합니다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Iso</a:t>
            </a:r>
            <a:r>
              <a:rPr lang="ko-KR" altLang="en-US" b="0" dirty="0"/>
              <a:t>는 </a:t>
            </a:r>
            <a:r>
              <a:rPr lang="en-US" altLang="ko-KR" b="0" dirty="0"/>
              <a:t>CD</a:t>
            </a:r>
            <a:r>
              <a:rPr lang="ko-KR" altLang="en-US" b="0" dirty="0"/>
              <a:t>를 파일형식으로 변경한 것입니다</a:t>
            </a:r>
            <a:r>
              <a:rPr lang="en-US" altLang="ko-KR" b="0" dirty="0"/>
              <a:t>. </a:t>
            </a:r>
            <a:r>
              <a:rPr lang="ko-KR" altLang="en-US" b="0" dirty="0"/>
              <a:t>바탕화면에 </a:t>
            </a:r>
            <a:r>
              <a:rPr lang="en-US" altLang="ko-KR" b="0" dirty="0"/>
              <a:t>Iso</a:t>
            </a:r>
            <a:r>
              <a:rPr lang="ko-KR" altLang="en-US" b="0" dirty="0"/>
              <a:t>파일이 없으시면 마찬가지로 말씀해주세요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보통은 </a:t>
            </a:r>
            <a:r>
              <a:rPr lang="en-US" altLang="ko-KR" b="0" dirty="0"/>
              <a:t>CentOS</a:t>
            </a:r>
            <a:r>
              <a:rPr lang="ko-KR" altLang="en-US" b="0" dirty="0"/>
              <a:t>를 사용하는데</a:t>
            </a:r>
            <a:r>
              <a:rPr lang="en-US" altLang="ko-KR" b="0" dirty="0"/>
              <a:t>, CentOS</a:t>
            </a:r>
            <a:r>
              <a:rPr lang="ko-KR" altLang="en-US" b="0" dirty="0"/>
              <a:t>가 </a:t>
            </a:r>
            <a:r>
              <a:rPr lang="ko-KR" altLang="en-US" b="0" dirty="0" err="1"/>
              <a:t>레드헷</a:t>
            </a:r>
            <a:r>
              <a:rPr lang="ko-KR" altLang="en-US" b="0" dirty="0"/>
              <a:t> 계열의 리눅스 </a:t>
            </a:r>
            <a:r>
              <a:rPr lang="ko-KR" altLang="en-US" b="0" dirty="0" err="1"/>
              <a:t>배포판입니다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RedHat Enterprise Linux. </a:t>
            </a:r>
            <a:r>
              <a:rPr lang="ko-KR" altLang="en-US" b="0" dirty="0"/>
              <a:t>같은 경우에는 유료입니다</a:t>
            </a:r>
            <a:r>
              <a:rPr lang="en-US" altLang="ko-KR" b="0" dirty="0"/>
              <a:t>. </a:t>
            </a:r>
            <a:r>
              <a:rPr lang="ko-KR" altLang="en-US" b="0" dirty="0"/>
              <a:t>근데</a:t>
            </a:r>
            <a:r>
              <a:rPr lang="en-US" altLang="ko-KR" b="0" dirty="0"/>
              <a:t>, </a:t>
            </a:r>
            <a:r>
              <a:rPr lang="ko-KR" altLang="en-US" b="0" dirty="0"/>
              <a:t>이것도 역시 배포판이 </a:t>
            </a:r>
            <a:r>
              <a:rPr lang="en-US" altLang="ko-KR" b="0" dirty="0"/>
              <a:t>CentOS.</a:t>
            </a:r>
          </a:p>
          <a:p>
            <a:r>
              <a:rPr lang="en-US" altLang="ko-KR" b="0" dirty="0"/>
              <a:t>Community Enterprise Operating System</a:t>
            </a:r>
            <a:r>
              <a:rPr lang="ko-KR" altLang="en-US" b="0" dirty="0"/>
              <a:t>인데</a:t>
            </a:r>
            <a:r>
              <a:rPr lang="en-US" altLang="ko-KR" b="0" dirty="0"/>
              <a:t>, </a:t>
            </a:r>
            <a:r>
              <a:rPr lang="ko-KR" altLang="en-US" b="0" dirty="0"/>
              <a:t>보통 </a:t>
            </a:r>
            <a:r>
              <a:rPr lang="en-US" altLang="ko-KR" b="0" dirty="0"/>
              <a:t>Community</a:t>
            </a:r>
            <a:r>
              <a:rPr lang="ko-KR" altLang="en-US" b="0" dirty="0"/>
              <a:t>가 붙으면 </a:t>
            </a:r>
            <a:r>
              <a:rPr lang="ko-KR" altLang="en-US" b="0" dirty="0" err="1"/>
              <a:t>무료버전입니다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 err="1"/>
              <a:t>무료버전인데</a:t>
            </a:r>
            <a:r>
              <a:rPr lang="ko-KR" altLang="en-US" b="0" dirty="0"/>
              <a:t> 최근에 </a:t>
            </a:r>
            <a:r>
              <a:rPr lang="ko-KR" altLang="en-US" b="0" dirty="0" err="1"/>
              <a:t>레드헷에서</a:t>
            </a:r>
            <a:r>
              <a:rPr lang="ko-KR" altLang="en-US" b="0" dirty="0"/>
              <a:t> 더 이상 업그레이드 하지 않겠다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그래서</a:t>
            </a:r>
            <a:r>
              <a:rPr lang="en-US" altLang="ko-KR" b="0" dirty="0"/>
              <a:t>, </a:t>
            </a:r>
            <a:r>
              <a:rPr lang="ko-KR" altLang="en-US" b="0" dirty="0"/>
              <a:t>지원을 중단했는데</a:t>
            </a:r>
            <a:r>
              <a:rPr lang="en-US" altLang="ko-KR" b="0" dirty="0"/>
              <a:t> </a:t>
            </a:r>
            <a:r>
              <a:rPr lang="ko-KR" altLang="en-US" b="0" dirty="0"/>
              <a:t>이 </a:t>
            </a:r>
            <a:r>
              <a:rPr lang="en-US" altLang="ko-KR" b="0" dirty="0"/>
              <a:t>CentOS</a:t>
            </a:r>
            <a:r>
              <a:rPr lang="ko-KR" altLang="en-US" b="0" dirty="0"/>
              <a:t>를 </a:t>
            </a:r>
            <a:r>
              <a:rPr lang="ko-KR" altLang="en-US" b="0" dirty="0" err="1"/>
              <a:t>만든사람이</a:t>
            </a:r>
            <a:r>
              <a:rPr lang="en-US" altLang="ko-KR" b="0" dirty="0"/>
              <a:t>, </a:t>
            </a:r>
            <a:r>
              <a:rPr lang="ko-KR" altLang="en-US" b="0" dirty="0"/>
              <a:t>이어서 </a:t>
            </a:r>
            <a:r>
              <a:rPr lang="ko-KR" altLang="en-US" b="0" dirty="0" err="1"/>
              <a:t>무료배포판을</a:t>
            </a:r>
            <a:r>
              <a:rPr lang="ko-KR" altLang="en-US" b="0" dirty="0"/>
              <a:t> </a:t>
            </a:r>
            <a:r>
              <a:rPr lang="ko-KR" altLang="en-US" b="0" dirty="0" err="1"/>
              <a:t>진행하는것이</a:t>
            </a:r>
            <a:r>
              <a:rPr lang="ko-KR" altLang="en-US" b="0" dirty="0"/>
              <a:t> 바로 </a:t>
            </a:r>
            <a:r>
              <a:rPr lang="en-US" altLang="ko-KR" b="0" dirty="0"/>
              <a:t>Rocky Linux</a:t>
            </a:r>
            <a:r>
              <a:rPr lang="ko-KR" altLang="en-US" b="0" dirty="0"/>
              <a:t>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그래서 </a:t>
            </a:r>
            <a:r>
              <a:rPr lang="ko-KR" altLang="en-US" b="0" dirty="0" err="1"/>
              <a:t>록키리눅스랑</a:t>
            </a:r>
            <a:r>
              <a:rPr lang="ko-KR" altLang="en-US" b="0" dirty="0"/>
              <a:t> </a:t>
            </a:r>
            <a:r>
              <a:rPr lang="en-US" altLang="ko-KR" b="0" dirty="0"/>
              <a:t>RedHat Linux</a:t>
            </a:r>
            <a:r>
              <a:rPr lang="ko-KR" altLang="en-US" b="0" dirty="0"/>
              <a:t>는 거의 동일한 환경이라고 생각하시면 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r>
              <a:rPr lang="ko-KR" altLang="en-US" b="0" dirty="0"/>
              <a:t>자 이제 가상머신에 리눅스 서버를 올리는 것을 해보겠습니다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가상머신에 대한 소개</a:t>
            </a:r>
            <a:r>
              <a:rPr lang="en-US" altLang="ko-KR" b="0" dirty="0"/>
              <a:t>, </a:t>
            </a:r>
            <a:r>
              <a:rPr lang="ko-KR" altLang="en-US" b="0" dirty="0"/>
              <a:t>기능</a:t>
            </a:r>
            <a:r>
              <a:rPr lang="en-US" altLang="ko-KR" b="0" dirty="0"/>
              <a:t> </a:t>
            </a:r>
            <a:r>
              <a:rPr lang="ko-KR" altLang="en-US" b="0" dirty="0"/>
              <a:t>확인</a:t>
            </a:r>
            <a:endParaRPr lang="en-US" altLang="ko-KR" b="0" dirty="0"/>
          </a:p>
          <a:p>
            <a:endParaRPr lang="ko-KR" altLang="en-US" b="0" dirty="0"/>
          </a:p>
          <a:p>
            <a:r>
              <a:rPr lang="en-US" altLang="ko-KR" b="0" dirty="0"/>
              <a:t>[</a:t>
            </a:r>
            <a:r>
              <a:rPr lang="ko-KR" altLang="en-US" b="0" dirty="0"/>
              <a:t>실습</a:t>
            </a:r>
            <a:r>
              <a:rPr lang="en-US" altLang="ko-KR" b="0" dirty="0"/>
              <a:t>1] [Virtual Box </a:t>
            </a:r>
            <a:r>
              <a:rPr lang="ko-KR" altLang="en-US" b="0" dirty="0"/>
              <a:t>설치</a:t>
            </a:r>
            <a:r>
              <a:rPr lang="en-US" altLang="ko-KR" b="0" dirty="0"/>
              <a:t>]</a:t>
            </a:r>
          </a:p>
          <a:p>
            <a:r>
              <a:rPr lang="en-US" altLang="ko-KR" b="0" dirty="0"/>
              <a:t>[</a:t>
            </a:r>
            <a:r>
              <a:rPr lang="ko-KR" altLang="en-US" b="0" dirty="0"/>
              <a:t>실습 </a:t>
            </a:r>
            <a:r>
              <a:rPr lang="en-US" altLang="ko-KR" b="0" dirty="0"/>
              <a:t>2] [Rocky</a:t>
            </a:r>
            <a:r>
              <a:rPr lang="ko-KR" altLang="en-US" b="0" dirty="0"/>
              <a:t> </a:t>
            </a:r>
            <a:r>
              <a:rPr lang="en-US" altLang="ko-KR" b="0" dirty="0"/>
              <a:t>Linux</a:t>
            </a:r>
            <a:r>
              <a:rPr lang="ko-KR" altLang="en-US" b="0" dirty="0"/>
              <a:t> 다운로드</a:t>
            </a:r>
            <a:r>
              <a:rPr lang="en-US" altLang="ko-KR" b="0" dirty="0"/>
              <a:t>]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[Rocky Linux </a:t>
            </a:r>
            <a:r>
              <a:rPr lang="ko-KR" altLang="en-US" b="0" dirty="0"/>
              <a:t>다운로드 페이지에서 간단한 </a:t>
            </a:r>
            <a:r>
              <a:rPr lang="en-US" altLang="ko-KR" b="0" dirty="0"/>
              <a:t>Rocky Linux </a:t>
            </a:r>
            <a:r>
              <a:rPr lang="ko-KR" altLang="en-US" b="0" dirty="0"/>
              <a:t>다운로드 옵션 설명</a:t>
            </a:r>
            <a:r>
              <a:rPr lang="en-US" altLang="ko-KR" b="0" dirty="0"/>
              <a:t>]</a:t>
            </a:r>
          </a:p>
          <a:p>
            <a:r>
              <a:rPr lang="en-US" altLang="ko-KR" b="0" dirty="0"/>
              <a:t>[</a:t>
            </a:r>
            <a:r>
              <a:rPr lang="ko-KR" altLang="en-US" b="0" dirty="0"/>
              <a:t>실습</a:t>
            </a:r>
            <a:r>
              <a:rPr lang="en-US" altLang="ko-KR" b="0" dirty="0"/>
              <a:t>2~4</a:t>
            </a:r>
            <a:r>
              <a:rPr lang="ko-KR" altLang="en-US" b="0" dirty="0"/>
              <a:t>까지</a:t>
            </a:r>
            <a:r>
              <a:rPr lang="en-US" altLang="ko-KR" b="0" dirty="0"/>
              <a:t>] [Rocky Linux </a:t>
            </a:r>
            <a:r>
              <a:rPr lang="ko-KR" altLang="en-US" b="0" dirty="0"/>
              <a:t>설치 진행</a:t>
            </a:r>
            <a:r>
              <a:rPr lang="en-US" altLang="ko-KR" b="0" dirty="0"/>
              <a:t>]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81523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 err="1"/>
              <a:t>그다음으로</a:t>
            </a:r>
            <a:r>
              <a:rPr lang="ko-KR" altLang="en-US" b="0" dirty="0"/>
              <a:t> </a:t>
            </a:r>
            <a:r>
              <a:rPr lang="en-US" altLang="ko-KR" b="0" dirty="0"/>
              <a:t>Rocky Linux</a:t>
            </a:r>
            <a:r>
              <a:rPr lang="ko-KR" altLang="en-US" b="0" dirty="0"/>
              <a:t>를 </a:t>
            </a:r>
            <a:r>
              <a:rPr lang="ko-KR" altLang="en-US" b="0" dirty="0" err="1"/>
              <a:t>설치해야하니까</a:t>
            </a:r>
            <a:r>
              <a:rPr lang="en-US" altLang="ko-KR" b="0" dirty="0"/>
              <a:t>, iso</a:t>
            </a:r>
            <a:r>
              <a:rPr lang="ko-KR" altLang="en-US" b="0" dirty="0"/>
              <a:t>파일이 필요합니다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Iso</a:t>
            </a:r>
            <a:r>
              <a:rPr lang="ko-KR" altLang="en-US" b="0" dirty="0"/>
              <a:t>는 </a:t>
            </a:r>
            <a:r>
              <a:rPr lang="en-US" altLang="ko-KR" b="0" dirty="0"/>
              <a:t>CD</a:t>
            </a:r>
            <a:r>
              <a:rPr lang="ko-KR" altLang="en-US" b="0" dirty="0"/>
              <a:t>를 파일형식으로 변경한 것입니다</a:t>
            </a:r>
            <a:r>
              <a:rPr lang="en-US" altLang="ko-KR" b="0" dirty="0"/>
              <a:t>. </a:t>
            </a:r>
            <a:r>
              <a:rPr lang="ko-KR" altLang="en-US" b="0" dirty="0"/>
              <a:t>바탕화면에 </a:t>
            </a:r>
            <a:r>
              <a:rPr lang="en-US" altLang="ko-KR" b="0" dirty="0"/>
              <a:t>Iso</a:t>
            </a:r>
            <a:r>
              <a:rPr lang="ko-KR" altLang="en-US" b="0" dirty="0"/>
              <a:t>파일이 없으시면 마찬가지로 말씀해주세요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보통은 </a:t>
            </a:r>
            <a:r>
              <a:rPr lang="en-US" altLang="ko-KR" b="0" dirty="0"/>
              <a:t>CentOS</a:t>
            </a:r>
            <a:r>
              <a:rPr lang="ko-KR" altLang="en-US" b="0" dirty="0"/>
              <a:t>를 사용하는데</a:t>
            </a:r>
            <a:r>
              <a:rPr lang="en-US" altLang="ko-KR" b="0" dirty="0"/>
              <a:t>, CentOS</a:t>
            </a:r>
            <a:r>
              <a:rPr lang="ko-KR" altLang="en-US" b="0" dirty="0"/>
              <a:t>가 </a:t>
            </a:r>
            <a:r>
              <a:rPr lang="ko-KR" altLang="en-US" b="0" dirty="0" err="1"/>
              <a:t>레드헷</a:t>
            </a:r>
            <a:r>
              <a:rPr lang="ko-KR" altLang="en-US" b="0" dirty="0"/>
              <a:t> 계열의 리눅스 </a:t>
            </a:r>
            <a:r>
              <a:rPr lang="ko-KR" altLang="en-US" b="0" dirty="0" err="1"/>
              <a:t>배포판입니다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RedHat Enterprise Linux. </a:t>
            </a:r>
            <a:r>
              <a:rPr lang="ko-KR" altLang="en-US" b="0" dirty="0"/>
              <a:t>같은 경우에는 유료입니다</a:t>
            </a:r>
            <a:r>
              <a:rPr lang="en-US" altLang="ko-KR" b="0" dirty="0"/>
              <a:t>. </a:t>
            </a:r>
            <a:r>
              <a:rPr lang="ko-KR" altLang="en-US" b="0" dirty="0"/>
              <a:t>근데</a:t>
            </a:r>
            <a:r>
              <a:rPr lang="en-US" altLang="ko-KR" b="0" dirty="0"/>
              <a:t>, </a:t>
            </a:r>
            <a:r>
              <a:rPr lang="ko-KR" altLang="en-US" b="0" dirty="0"/>
              <a:t>이것도 역시 배포판이 </a:t>
            </a:r>
            <a:r>
              <a:rPr lang="en-US" altLang="ko-KR" b="0" dirty="0"/>
              <a:t>CentOS.</a:t>
            </a:r>
          </a:p>
          <a:p>
            <a:r>
              <a:rPr lang="en-US" altLang="ko-KR" b="0" dirty="0"/>
              <a:t>Community Enterprise Operating System</a:t>
            </a:r>
            <a:r>
              <a:rPr lang="ko-KR" altLang="en-US" b="0" dirty="0"/>
              <a:t>인데</a:t>
            </a:r>
            <a:r>
              <a:rPr lang="en-US" altLang="ko-KR" b="0" dirty="0"/>
              <a:t>, </a:t>
            </a:r>
            <a:r>
              <a:rPr lang="ko-KR" altLang="en-US" b="0" dirty="0"/>
              <a:t>보통 </a:t>
            </a:r>
            <a:r>
              <a:rPr lang="en-US" altLang="ko-KR" b="0" dirty="0"/>
              <a:t>Community</a:t>
            </a:r>
            <a:r>
              <a:rPr lang="ko-KR" altLang="en-US" b="0" dirty="0"/>
              <a:t>가 붙으면 </a:t>
            </a:r>
            <a:r>
              <a:rPr lang="ko-KR" altLang="en-US" b="0" dirty="0" err="1"/>
              <a:t>무료버전입니다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 err="1"/>
              <a:t>무료버전인데</a:t>
            </a:r>
            <a:r>
              <a:rPr lang="ko-KR" altLang="en-US" b="0" dirty="0"/>
              <a:t> 최근에 </a:t>
            </a:r>
            <a:r>
              <a:rPr lang="ko-KR" altLang="en-US" b="0" dirty="0" err="1"/>
              <a:t>레드헷에서</a:t>
            </a:r>
            <a:r>
              <a:rPr lang="ko-KR" altLang="en-US" b="0" dirty="0"/>
              <a:t> 더 이상 업그레이드 하지 않겠다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그래서</a:t>
            </a:r>
            <a:r>
              <a:rPr lang="en-US" altLang="ko-KR" b="0" dirty="0"/>
              <a:t>, </a:t>
            </a:r>
            <a:r>
              <a:rPr lang="ko-KR" altLang="en-US" b="0" dirty="0"/>
              <a:t>지원을 중단했는데</a:t>
            </a:r>
            <a:r>
              <a:rPr lang="en-US" altLang="ko-KR" b="0" dirty="0"/>
              <a:t> </a:t>
            </a:r>
            <a:r>
              <a:rPr lang="ko-KR" altLang="en-US" b="0" dirty="0"/>
              <a:t>이 </a:t>
            </a:r>
            <a:r>
              <a:rPr lang="en-US" altLang="ko-KR" b="0" dirty="0"/>
              <a:t>CentOS</a:t>
            </a:r>
            <a:r>
              <a:rPr lang="ko-KR" altLang="en-US" b="0" dirty="0"/>
              <a:t>를 </a:t>
            </a:r>
            <a:r>
              <a:rPr lang="ko-KR" altLang="en-US" b="0" dirty="0" err="1"/>
              <a:t>만든사람이</a:t>
            </a:r>
            <a:r>
              <a:rPr lang="en-US" altLang="ko-KR" b="0" dirty="0"/>
              <a:t>, </a:t>
            </a:r>
            <a:r>
              <a:rPr lang="ko-KR" altLang="en-US" b="0" dirty="0"/>
              <a:t>이어서 </a:t>
            </a:r>
            <a:r>
              <a:rPr lang="ko-KR" altLang="en-US" b="0" dirty="0" err="1"/>
              <a:t>무료배포판을</a:t>
            </a:r>
            <a:r>
              <a:rPr lang="ko-KR" altLang="en-US" b="0" dirty="0"/>
              <a:t> </a:t>
            </a:r>
            <a:r>
              <a:rPr lang="ko-KR" altLang="en-US" b="0" dirty="0" err="1"/>
              <a:t>진행하는것이</a:t>
            </a:r>
            <a:r>
              <a:rPr lang="ko-KR" altLang="en-US" b="0" dirty="0"/>
              <a:t> 바로 </a:t>
            </a:r>
            <a:r>
              <a:rPr lang="en-US" altLang="ko-KR" b="0" dirty="0"/>
              <a:t>Rocky Linux</a:t>
            </a:r>
            <a:r>
              <a:rPr lang="ko-KR" altLang="en-US" b="0" dirty="0"/>
              <a:t>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그래서 </a:t>
            </a:r>
            <a:r>
              <a:rPr lang="ko-KR" altLang="en-US" b="0" dirty="0" err="1"/>
              <a:t>록키리눅스랑</a:t>
            </a:r>
            <a:r>
              <a:rPr lang="ko-KR" altLang="en-US" b="0" dirty="0"/>
              <a:t> </a:t>
            </a:r>
            <a:r>
              <a:rPr lang="en-US" altLang="ko-KR" b="0" dirty="0"/>
              <a:t>RedHat Linux</a:t>
            </a:r>
            <a:r>
              <a:rPr lang="ko-KR" altLang="en-US" b="0" dirty="0"/>
              <a:t>는 거의 동일한 환경이라고 생각하시면 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r>
              <a:rPr lang="ko-KR" altLang="en-US" b="0" dirty="0"/>
              <a:t>자 이제 가상머신에 리눅스 서버를 올리는 것을 해보겠습니다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가상머신에 대한 소개</a:t>
            </a:r>
            <a:r>
              <a:rPr lang="en-US" altLang="ko-KR" b="0" dirty="0"/>
              <a:t>, </a:t>
            </a:r>
            <a:r>
              <a:rPr lang="ko-KR" altLang="en-US" b="0" dirty="0"/>
              <a:t>기능</a:t>
            </a:r>
            <a:r>
              <a:rPr lang="en-US" altLang="ko-KR" b="0" dirty="0"/>
              <a:t> </a:t>
            </a:r>
            <a:r>
              <a:rPr lang="ko-KR" altLang="en-US" b="0" dirty="0"/>
              <a:t>확인</a:t>
            </a:r>
            <a:endParaRPr lang="en-US" altLang="ko-KR" b="0" dirty="0"/>
          </a:p>
          <a:p>
            <a:endParaRPr lang="ko-KR" altLang="en-US" b="0" dirty="0"/>
          </a:p>
          <a:p>
            <a:r>
              <a:rPr lang="en-US" altLang="ko-KR" b="0" dirty="0"/>
              <a:t>[</a:t>
            </a:r>
            <a:r>
              <a:rPr lang="ko-KR" altLang="en-US" b="0" dirty="0"/>
              <a:t>실습</a:t>
            </a:r>
            <a:r>
              <a:rPr lang="en-US" altLang="ko-KR" b="0" dirty="0"/>
              <a:t>1] [Virtual Box </a:t>
            </a:r>
            <a:r>
              <a:rPr lang="ko-KR" altLang="en-US" b="0" dirty="0"/>
              <a:t>설치</a:t>
            </a:r>
            <a:r>
              <a:rPr lang="en-US" altLang="ko-KR" b="0" dirty="0"/>
              <a:t>]</a:t>
            </a:r>
          </a:p>
          <a:p>
            <a:r>
              <a:rPr lang="en-US" altLang="ko-KR" b="0" dirty="0"/>
              <a:t>[</a:t>
            </a:r>
            <a:r>
              <a:rPr lang="ko-KR" altLang="en-US" b="0" dirty="0"/>
              <a:t>실습 </a:t>
            </a:r>
            <a:r>
              <a:rPr lang="en-US" altLang="ko-KR" b="0" dirty="0"/>
              <a:t>2] [Rocky</a:t>
            </a:r>
            <a:r>
              <a:rPr lang="ko-KR" altLang="en-US" b="0" dirty="0"/>
              <a:t> </a:t>
            </a:r>
            <a:r>
              <a:rPr lang="en-US" altLang="ko-KR" b="0" dirty="0"/>
              <a:t>Linux</a:t>
            </a:r>
            <a:r>
              <a:rPr lang="ko-KR" altLang="en-US" b="0" dirty="0"/>
              <a:t> 다운로드</a:t>
            </a:r>
            <a:r>
              <a:rPr lang="en-US" altLang="ko-KR" b="0" dirty="0"/>
              <a:t>]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[Rocky Linux </a:t>
            </a:r>
            <a:r>
              <a:rPr lang="ko-KR" altLang="en-US" b="0" dirty="0"/>
              <a:t>다운로드 페이지에서 간단한 </a:t>
            </a:r>
            <a:r>
              <a:rPr lang="en-US" altLang="ko-KR" b="0" dirty="0"/>
              <a:t>Rocky Linux </a:t>
            </a:r>
            <a:r>
              <a:rPr lang="ko-KR" altLang="en-US" b="0" dirty="0"/>
              <a:t>다운로드 옵션 설명</a:t>
            </a:r>
            <a:r>
              <a:rPr lang="en-US" altLang="ko-KR" b="0" dirty="0"/>
              <a:t>]</a:t>
            </a:r>
          </a:p>
          <a:p>
            <a:r>
              <a:rPr lang="en-US" altLang="ko-KR" b="0" dirty="0"/>
              <a:t>[</a:t>
            </a:r>
            <a:r>
              <a:rPr lang="ko-KR" altLang="en-US" b="0" dirty="0"/>
              <a:t>실습</a:t>
            </a:r>
            <a:r>
              <a:rPr lang="en-US" altLang="ko-KR" b="0" dirty="0"/>
              <a:t>2~4</a:t>
            </a:r>
            <a:r>
              <a:rPr lang="ko-KR" altLang="en-US" b="0" dirty="0"/>
              <a:t>까지</a:t>
            </a:r>
            <a:r>
              <a:rPr lang="en-US" altLang="ko-KR" b="0" dirty="0"/>
              <a:t>] [Rocky Linux </a:t>
            </a:r>
            <a:r>
              <a:rPr lang="ko-KR" altLang="en-US" b="0" dirty="0"/>
              <a:t>설치 진행</a:t>
            </a:r>
            <a:r>
              <a:rPr lang="en-US" altLang="ko-KR" b="0" dirty="0"/>
              <a:t>]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003938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 err="1"/>
              <a:t>그다음으로</a:t>
            </a:r>
            <a:r>
              <a:rPr lang="ko-KR" altLang="en-US" b="0" dirty="0"/>
              <a:t> </a:t>
            </a:r>
            <a:r>
              <a:rPr lang="en-US" altLang="ko-KR" b="0" dirty="0"/>
              <a:t>Rocky Linux</a:t>
            </a:r>
            <a:r>
              <a:rPr lang="ko-KR" altLang="en-US" b="0" dirty="0"/>
              <a:t>를 </a:t>
            </a:r>
            <a:r>
              <a:rPr lang="ko-KR" altLang="en-US" b="0" dirty="0" err="1"/>
              <a:t>설치해야하니까</a:t>
            </a:r>
            <a:r>
              <a:rPr lang="en-US" altLang="ko-KR" b="0" dirty="0"/>
              <a:t>, iso</a:t>
            </a:r>
            <a:r>
              <a:rPr lang="ko-KR" altLang="en-US" b="0" dirty="0"/>
              <a:t>파일이 필요합니다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Iso</a:t>
            </a:r>
            <a:r>
              <a:rPr lang="ko-KR" altLang="en-US" b="0" dirty="0"/>
              <a:t>는 </a:t>
            </a:r>
            <a:r>
              <a:rPr lang="en-US" altLang="ko-KR" b="0" dirty="0"/>
              <a:t>CD</a:t>
            </a:r>
            <a:r>
              <a:rPr lang="ko-KR" altLang="en-US" b="0" dirty="0"/>
              <a:t>를 파일형식으로 변경한 것입니다</a:t>
            </a:r>
            <a:r>
              <a:rPr lang="en-US" altLang="ko-KR" b="0" dirty="0"/>
              <a:t>. </a:t>
            </a:r>
            <a:r>
              <a:rPr lang="ko-KR" altLang="en-US" b="0" dirty="0"/>
              <a:t>바탕화면에 </a:t>
            </a:r>
            <a:r>
              <a:rPr lang="en-US" altLang="ko-KR" b="0" dirty="0"/>
              <a:t>Iso</a:t>
            </a:r>
            <a:r>
              <a:rPr lang="ko-KR" altLang="en-US" b="0" dirty="0"/>
              <a:t>파일이 없으시면 마찬가지로 말씀해주세요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보통은 </a:t>
            </a:r>
            <a:r>
              <a:rPr lang="en-US" altLang="ko-KR" b="0" dirty="0"/>
              <a:t>CentOS</a:t>
            </a:r>
            <a:r>
              <a:rPr lang="ko-KR" altLang="en-US" b="0" dirty="0"/>
              <a:t>를 사용하는데</a:t>
            </a:r>
            <a:r>
              <a:rPr lang="en-US" altLang="ko-KR" b="0" dirty="0"/>
              <a:t>, CentOS</a:t>
            </a:r>
            <a:r>
              <a:rPr lang="ko-KR" altLang="en-US" b="0" dirty="0"/>
              <a:t>가 </a:t>
            </a:r>
            <a:r>
              <a:rPr lang="ko-KR" altLang="en-US" b="0" dirty="0" err="1"/>
              <a:t>레드헷</a:t>
            </a:r>
            <a:r>
              <a:rPr lang="ko-KR" altLang="en-US" b="0" dirty="0"/>
              <a:t> 계열의 리눅스 </a:t>
            </a:r>
            <a:r>
              <a:rPr lang="ko-KR" altLang="en-US" b="0" dirty="0" err="1"/>
              <a:t>배포판입니다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RedHat Enterprise Linux. </a:t>
            </a:r>
            <a:r>
              <a:rPr lang="ko-KR" altLang="en-US" b="0" dirty="0"/>
              <a:t>같은 경우에는 유료입니다</a:t>
            </a:r>
            <a:r>
              <a:rPr lang="en-US" altLang="ko-KR" b="0" dirty="0"/>
              <a:t>. </a:t>
            </a:r>
            <a:r>
              <a:rPr lang="ko-KR" altLang="en-US" b="0" dirty="0"/>
              <a:t>근데</a:t>
            </a:r>
            <a:r>
              <a:rPr lang="en-US" altLang="ko-KR" b="0" dirty="0"/>
              <a:t>, </a:t>
            </a:r>
            <a:r>
              <a:rPr lang="ko-KR" altLang="en-US" b="0" dirty="0"/>
              <a:t>이것도 역시 배포판이 </a:t>
            </a:r>
            <a:r>
              <a:rPr lang="en-US" altLang="ko-KR" b="0" dirty="0"/>
              <a:t>CentOS.</a:t>
            </a:r>
          </a:p>
          <a:p>
            <a:r>
              <a:rPr lang="en-US" altLang="ko-KR" b="0" dirty="0"/>
              <a:t>Community Enterprise Operating System</a:t>
            </a:r>
            <a:r>
              <a:rPr lang="ko-KR" altLang="en-US" b="0" dirty="0"/>
              <a:t>인데</a:t>
            </a:r>
            <a:r>
              <a:rPr lang="en-US" altLang="ko-KR" b="0" dirty="0"/>
              <a:t>, </a:t>
            </a:r>
            <a:r>
              <a:rPr lang="ko-KR" altLang="en-US" b="0" dirty="0"/>
              <a:t>보통 </a:t>
            </a:r>
            <a:r>
              <a:rPr lang="en-US" altLang="ko-KR" b="0" dirty="0"/>
              <a:t>Community</a:t>
            </a:r>
            <a:r>
              <a:rPr lang="ko-KR" altLang="en-US" b="0" dirty="0"/>
              <a:t>가 붙으면 </a:t>
            </a:r>
            <a:r>
              <a:rPr lang="ko-KR" altLang="en-US" b="0" dirty="0" err="1"/>
              <a:t>무료버전입니다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 err="1"/>
              <a:t>무료버전인데</a:t>
            </a:r>
            <a:r>
              <a:rPr lang="ko-KR" altLang="en-US" b="0" dirty="0"/>
              <a:t> 최근에 </a:t>
            </a:r>
            <a:r>
              <a:rPr lang="ko-KR" altLang="en-US" b="0" dirty="0" err="1"/>
              <a:t>레드헷에서</a:t>
            </a:r>
            <a:r>
              <a:rPr lang="ko-KR" altLang="en-US" b="0" dirty="0"/>
              <a:t> 더 이상 업그레이드 하지 않겠다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그래서</a:t>
            </a:r>
            <a:r>
              <a:rPr lang="en-US" altLang="ko-KR" b="0" dirty="0"/>
              <a:t>, </a:t>
            </a:r>
            <a:r>
              <a:rPr lang="ko-KR" altLang="en-US" b="0" dirty="0"/>
              <a:t>지원을 중단했는데</a:t>
            </a:r>
            <a:r>
              <a:rPr lang="en-US" altLang="ko-KR" b="0" dirty="0"/>
              <a:t> </a:t>
            </a:r>
            <a:r>
              <a:rPr lang="ko-KR" altLang="en-US" b="0" dirty="0"/>
              <a:t>이 </a:t>
            </a:r>
            <a:r>
              <a:rPr lang="en-US" altLang="ko-KR" b="0" dirty="0"/>
              <a:t>CentOS</a:t>
            </a:r>
            <a:r>
              <a:rPr lang="ko-KR" altLang="en-US" b="0" dirty="0"/>
              <a:t>를 </a:t>
            </a:r>
            <a:r>
              <a:rPr lang="ko-KR" altLang="en-US" b="0" dirty="0" err="1"/>
              <a:t>만든사람이</a:t>
            </a:r>
            <a:r>
              <a:rPr lang="en-US" altLang="ko-KR" b="0" dirty="0"/>
              <a:t>, </a:t>
            </a:r>
            <a:r>
              <a:rPr lang="ko-KR" altLang="en-US" b="0" dirty="0"/>
              <a:t>이어서 </a:t>
            </a:r>
            <a:r>
              <a:rPr lang="ko-KR" altLang="en-US" b="0" dirty="0" err="1"/>
              <a:t>무료배포판을</a:t>
            </a:r>
            <a:r>
              <a:rPr lang="ko-KR" altLang="en-US" b="0" dirty="0"/>
              <a:t> </a:t>
            </a:r>
            <a:r>
              <a:rPr lang="ko-KR" altLang="en-US" b="0" dirty="0" err="1"/>
              <a:t>진행하는것이</a:t>
            </a:r>
            <a:r>
              <a:rPr lang="ko-KR" altLang="en-US" b="0" dirty="0"/>
              <a:t> 바로 </a:t>
            </a:r>
            <a:r>
              <a:rPr lang="en-US" altLang="ko-KR" b="0" dirty="0"/>
              <a:t>Rocky Linux</a:t>
            </a:r>
            <a:r>
              <a:rPr lang="ko-KR" altLang="en-US" b="0" dirty="0"/>
              <a:t>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그래서 </a:t>
            </a:r>
            <a:r>
              <a:rPr lang="ko-KR" altLang="en-US" b="0" dirty="0" err="1"/>
              <a:t>록키리눅스랑</a:t>
            </a:r>
            <a:r>
              <a:rPr lang="ko-KR" altLang="en-US" b="0" dirty="0"/>
              <a:t> </a:t>
            </a:r>
            <a:r>
              <a:rPr lang="en-US" altLang="ko-KR" b="0" dirty="0"/>
              <a:t>RedHat Linux</a:t>
            </a:r>
            <a:r>
              <a:rPr lang="ko-KR" altLang="en-US" b="0" dirty="0"/>
              <a:t>는 거의 동일한 환경이라고 생각하시면 됩니다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r>
              <a:rPr lang="ko-KR" altLang="en-US" b="0" dirty="0"/>
              <a:t>자 이제 가상머신에 리눅스 서버를 올리는 것을 해보겠습니다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가상머신에 대한 소개</a:t>
            </a:r>
            <a:r>
              <a:rPr lang="en-US" altLang="ko-KR" b="0" dirty="0"/>
              <a:t>, </a:t>
            </a:r>
            <a:r>
              <a:rPr lang="ko-KR" altLang="en-US" b="0" dirty="0"/>
              <a:t>기능</a:t>
            </a:r>
            <a:r>
              <a:rPr lang="en-US" altLang="ko-KR" b="0" dirty="0"/>
              <a:t> </a:t>
            </a:r>
            <a:r>
              <a:rPr lang="ko-KR" altLang="en-US" b="0" dirty="0"/>
              <a:t>확인</a:t>
            </a:r>
            <a:endParaRPr lang="en-US" altLang="ko-KR" b="0" dirty="0"/>
          </a:p>
          <a:p>
            <a:endParaRPr lang="ko-KR" altLang="en-US" b="0" dirty="0"/>
          </a:p>
          <a:p>
            <a:r>
              <a:rPr lang="en-US" altLang="ko-KR" b="0" dirty="0"/>
              <a:t>[</a:t>
            </a:r>
            <a:r>
              <a:rPr lang="ko-KR" altLang="en-US" b="0" dirty="0"/>
              <a:t>실습</a:t>
            </a:r>
            <a:r>
              <a:rPr lang="en-US" altLang="ko-KR" b="0" dirty="0"/>
              <a:t>1] [Virtual Box </a:t>
            </a:r>
            <a:r>
              <a:rPr lang="ko-KR" altLang="en-US" b="0" dirty="0"/>
              <a:t>설치</a:t>
            </a:r>
            <a:r>
              <a:rPr lang="en-US" altLang="ko-KR" b="0" dirty="0"/>
              <a:t>]</a:t>
            </a:r>
          </a:p>
          <a:p>
            <a:r>
              <a:rPr lang="en-US" altLang="ko-KR" b="0" dirty="0"/>
              <a:t>[</a:t>
            </a:r>
            <a:r>
              <a:rPr lang="ko-KR" altLang="en-US" b="0" dirty="0"/>
              <a:t>실습 </a:t>
            </a:r>
            <a:r>
              <a:rPr lang="en-US" altLang="ko-KR" b="0" dirty="0"/>
              <a:t>2] [Rocky</a:t>
            </a:r>
            <a:r>
              <a:rPr lang="ko-KR" altLang="en-US" b="0" dirty="0"/>
              <a:t> </a:t>
            </a:r>
            <a:r>
              <a:rPr lang="en-US" altLang="ko-KR" b="0" dirty="0"/>
              <a:t>Linux</a:t>
            </a:r>
            <a:r>
              <a:rPr lang="ko-KR" altLang="en-US" b="0" dirty="0"/>
              <a:t> 다운로드</a:t>
            </a:r>
            <a:r>
              <a:rPr lang="en-US" altLang="ko-KR" b="0" dirty="0"/>
              <a:t>]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dirty="0"/>
              <a:t>[Rocky Linux </a:t>
            </a:r>
            <a:r>
              <a:rPr lang="ko-KR" altLang="en-US" b="0" dirty="0"/>
              <a:t>다운로드 페이지에서 간단한 </a:t>
            </a:r>
            <a:r>
              <a:rPr lang="en-US" altLang="ko-KR" b="0" dirty="0"/>
              <a:t>Rocky Linux </a:t>
            </a:r>
            <a:r>
              <a:rPr lang="ko-KR" altLang="en-US" b="0" dirty="0"/>
              <a:t>다운로드 옵션 설명</a:t>
            </a:r>
            <a:r>
              <a:rPr lang="en-US" altLang="ko-KR" b="0" dirty="0"/>
              <a:t>]</a:t>
            </a:r>
          </a:p>
          <a:p>
            <a:r>
              <a:rPr lang="en-US" altLang="ko-KR" b="0" dirty="0"/>
              <a:t>[</a:t>
            </a:r>
            <a:r>
              <a:rPr lang="ko-KR" altLang="en-US" b="0" dirty="0"/>
              <a:t>실습</a:t>
            </a:r>
            <a:r>
              <a:rPr lang="en-US" altLang="ko-KR" b="0" dirty="0"/>
              <a:t>2~4</a:t>
            </a:r>
            <a:r>
              <a:rPr lang="ko-KR" altLang="en-US" b="0" dirty="0"/>
              <a:t>까지</a:t>
            </a:r>
            <a:r>
              <a:rPr lang="en-US" altLang="ko-KR" b="0" dirty="0"/>
              <a:t>] [Rocky Linux </a:t>
            </a:r>
            <a:r>
              <a:rPr lang="ko-KR" altLang="en-US" b="0" dirty="0"/>
              <a:t>설치 진행</a:t>
            </a:r>
            <a:r>
              <a:rPr lang="en-US" altLang="ko-KR" b="0" dirty="0"/>
              <a:t>]</a:t>
            </a:r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4024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</a:t>
            </a:r>
            <a:r>
              <a:rPr lang="en-US" altLang="ko-KR" dirty="0"/>
              <a:t>, </a:t>
            </a:r>
            <a:r>
              <a:rPr lang="ko-KR" altLang="en-US" dirty="0"/>
              <a:t>다음은 </a:t>
            </a:r>
            <a:r>
              <a:rPr lang="en-US" altLang="ko-KR" dirty="0"/>
              <a:t>Linux vi</a:t>
            </a:r>
            <a:r>
              <a:rPr lang="ko-KR" altLang="en-US" dirty="0"/>
              <a:t>와 </a:t>
            </a:r>
            <a:r>
              <a:rPr lang="en-US" altLang="ko-KR" dirty="0"/>
              <a:t>shell</a:t>
            </a:r>
            <a:r>
              <a:rPr lang="ko-KR" altLang="en-US" dirty="0"/>
              <a:t>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3229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처음 </a:t>
            </a:r>
            <a:r>
              <a:rPr lang="en-US" altLang="ko-KR" dirty="0"/>
              <a:t>Linux OS </a:t>
            </a:r>
            <a:r>
              <a:rPr lang="ko-KR" altLang="en-US" dirty="0"/>
              <a:t>개요 및 설치입니다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529620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</a:t>
            </a:r>
            <a:r>
              <a:rPr lang="ko-KR" altLang="en-US" dirty="0"/>
              <a:t>에디터는 리눅스 편집기를 얘기합니다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여러분들이 회사생활 하실 때</a:t>
            </a:r>
            <a:r>
              <a:rPr lang="en-US" altLang="ko-KR" dirty="0"/>
              <a:t>, </a:t>
            </a:r>
            <a:r>
              <a:rPr lang="ko-KR" altLang="en-US" dirty="0"/>
              <a:t>사무직이시면 한글</a:t>
            </a:r>
            <a:r>
              <a:rPr lang="en-US" altLang="ko-KR" dirty="0"/>
              <a:t>, MS office </a:t>
            </a:r>
            <a:r>
              <a:rPr lang="ko-KR" altLang="en-US" dirty="0" err="1"/>
              <a:t>이런것들</a:t>
            </a:r>
            <a:r>
              <a:rPr lang="ko-KR" altLang="en-US" dirty="0"/>
              <a:t> </a:t>
            </a:r>
            <a:r>
              <a:rPr lang="ko-KR" altLang="en-US" dirty="0" err="1"/>
              <a:t>사용하실거고</a:t>
            </a:r>
            <a:endParaRPr lang="en-US" altLang="ko-KR" dirty="0"/>
          </a:p>
          <a:p>
            <a:r>
              <a:rPr lang="ko-KR" altLang="en-US" dirty="0"/>
              <a:t>개발자 </a:t>
            </a:r>
            <a:r>
              <a:rPr lang="ko-KR" altLang="en-US" dirty="0" err="1"/>
              <a:t>이신분들은</a:t>
            </a:r>
            <a:r>
              <a:rPr lang="ko-KR" altLang="en-US" dirty="0"/>
              <a:t> </a:t>
            </a:r>
            <a:r>
              <a:rPr lang="en-US" altLang="ko-KR" dirty="0"/>
              <a:t>VS code, IntelliJ, Eclipse </a:t>
            </a:r>
            <a:r>
              <a:rPr lang="ko-KR" altLang="en-US" dirty="0"/>
              <a:t>등 에디터 도구들을 많이 </a:t>
            </a:r>
            <a:r>
              <a:rPr lang="ko-KR" altLang="en-US" dirty="0" err="1"/>
              <a:t>사용할겁니다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바로 리눅스에서는 </a:t>
            </a:r>
            <a:r>
              <a:rPr lang="en-US" altLang="ko-KR" dirty="0"/>
              <a:t>vi </a:t>
            </a:r>
            <a:r>
              <a:rPr lang="ko-KR" altLang="en-US" dirty="0"/>
              <a:t>편집기 라고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리눅스의 가장 기본적인 편집기입니다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vi </a:t>
            </a:r>
            <a:r>
              <a:rPr lang="ko-KR" altLang="en-US" dirty="0"/>
              <a:t>편집기에 대해 배워보겠습니다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리눅스에서는 여러 종류의 편집기를 사용할 수 있습니다</a:t>
            </a:r>
            <a:r>
              <a:rPr lang="en-US" altLang="ko-KR" dirty="0"/>
              <a:t>. </a:t>
            </a:r>
            <a:r>
              <a:rPr lang="ko-KR" altLang="en-US" dirty="0"/>
              <a:t>편집기는 크게 세 가지로 나눌 수 있습니다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r>
              <a:rPr lang="ko-KR" altLang="en-US" b="1" dirty="0"/>
              <a:t>행 단위 편집기</a:t>
            </a:r>
            <a:r>
              <a:rPr lang="en-US" altLang="ko-KR" dirty="0"/>
              <a:t>: </a:t>
            </a:r>
            <a:r>
              <a:rPr lang="ko-KR" altLang="en-US" dirty="0"/>
              <a:t>대표적으로 </a:t>
            </a:r>
            <a:r>
              <a:rPr lang="en-US" altLang="ko-KR" b="1" dirty="0"/>
              <a:t>ed</a:t>
            </a:r>
            <a:r>
              <a:rPr lang="en-US" altLang="ko-KR" dirty="0"/>
              <a:t>, </a:t>
            </a:r>
            <a:r>
              <a:rPr lang="en-US" altLang="ko-KR" b="1" dirty="0"/>
              <a:t>ex</a:t>
            </a:r>
            <a:r>
              <a:rPr lang="en-US" altLang="ko-KR" dirty="0"/>
              <a:t>, </a:t>
            </a:r>
            <a:r>
              <a:rPr lang="en-US" altLang="ko-KR" b="1" dirty="0"/>
              <a:t>sed</a:t>
            </a:r>
            <a:r>
              <a:rPr lang="ko-KR" altLang="en-US" dirty="0"/>
              <a:t>가 있습니다</a:t>
            </a:r>
            <a:r>
              <a:rPr lang="en-US" altLang="ko-KR" dirty="0"/>
              <a:t>. </a:t>
            </a:r>
            <a:r>
              <a:rPr lang="ko-KR" altLang="en-US" dirty="0"/>
              <a:t>이는 명령어 기반의 편집기로</a:t>
            </a:r>
            <a:r>
              <a:rPr lang="en-US" altLang="ko-KR" dirty="0"/>
              <a:t>, </a:t>
            </a:r>
            <a:r>
              <a:rPr lang="ko-KR" altLang="en-US" dirty="0"/>
              <a:t>초보자보다는 숙련된 사용자들이 많이 사용합니다</a:t>
            </a:r>
            <a:r>
              <a:rPr lang="en-US" altLang="ko-KR" dirty="0"/>
              <a:t>. </a:t>
            </a:r>
            <a:r>
              <a:rPr lang="ko-KR" altLang="en-US" dirty="0"/>
              <a:t>오른쪽에 화면보시면 </a:t>
            </a:r>
            <a:r>
              <a:rPr lang="en-US" altLang="ko-KR" dirty="0"/>
              <a:t>sed</a:t>
            </a:r>
            <a:r>
              <a:rPr lang="ko-KR" altLang="en-US" dirty="0"/>
              <a:t>를 사용해서 내용을 수정한 화면입니다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화면 단위 편집기</a:t>
            </a:r>
            <a:r>
              <a:rPr lang="en-US" altLang="ko-KR" dirty="0"/>
              <a:t>: v</a:t>
            </a:r>
            <a:r>
              <a:rPr lang="en-US" altLang="ko-KR" b="1" dirty="0"/>
              <a:t>i</a:t>
            </a:r>
            <a:r>
              <a:rPr lang="ko-KR" altLang="en-US" dirty="0"/>
              <a:t>와 </a:t>
            </a:r>
            <a:r>
              <a:rPr lang="en-US" altLang="ko-KR" b="1" dirty="0"/>
              <a:t>emacs</a:t>
            </a:r>
            <a:r>
              <a:rPr lang="ko-KR" altLang="en-US" dirty="0"/>
              <a:t>가 대표적입니다</a:t>
            </a:r>
            <a:r>
              <a:rPr lang="en-US" altLang="ko-KR" dirty="0"/>
              <a:t>. </a:t>
            </a:r>
            <a:r>
              <a:rPr lang="ko-KR" altLang="en-US" dirty="0"/>
              <a:t>이 편집기들은 화면 전체를 활용하여 문서를 편집할 수 있습니다</a:t>
            </a:r>
            <a:r>
              <a:rPr lang="en-US" altLang="ko-KR" dirty="0"/>
              <a:t>. </a:t>
            </a:r>
            <a:r>
              <a:rPr lang="ko-KR" altLang="en-US" dirty="0"/>
              <a:t>오늘 배우게 될 </a:t>
            </a:r>
            <a:r>
              <a:rPr lang="en-US" altLang="ko-KR" b="1" dirty="0"/>
              <a:t>vi</a:t>
            </a:r>
            <a:r>
              <a:rPr lang="ko-KR" altLang="en-US" dirty="0"/>
              <a:t>가 여기에 속합니다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GUI </a:t>
            </a:r>
            <a:r>
              <a:rPr lang="ko-KR" altLang="en-US" b="1" dirty="0"/>
              <a:t>편집기</a:t>
            </a:r>
            <a:r>
              <a:rPr lang="en-US" altLang="ko-KR" dirty="0"/>
              <a:t>: </a:t>
            </a:r>
            <a:r>
              <a:rPr lang="en-US" altLang="ko-KR" b="1" dirty="0" err="1"/>
              <a:t>gedit</a:t>
            </a:r>
            <a:r>
              <a:rPr lang="ko-KR" altLang="en-US" dirty="0"/>
              <a:t>는 그래픽 사용자 인터페이스를 제공하는 편집기입니다</a:t>
            </a:r>
            <a:r>
              <a:rPr lang="en-US" altLang="ko-KR" dirty="0"/>
              <a:t>. Windows</a:t>
            </a:r>
            <a:r>
              <a:rPr lang="ko-KR" altLang="en-US" dirty="0"/>
              <a:t>의 메모장과 유사하여 </a:t>
            </a:r>
            <a:r>
              <a:rPr lang="en-US" altLang="ko-KR" dirty="0"/>
              <a:t>GUI </a:t>
            </a:r>
            <a:r>
              <a:rPr lang="ko-KR" altLang="en-US" dirty="0"/>
              <a:t>환경에서 사용하기 편리합니다</a:t>
            </a:r>
            <a:r>
              <a:rPr lang="en-US" altLang="ko-KR" dirty="0"/>
              <a:t>. </a:t>
            </a:r>
            <a:r>
              <a:rPr lang="ko-KR" altLang="en-US" dirty="0"/>
              <a:t>메뉴가 있고</a:t>
            </a:r>
            <a:r>
              <a:rPr lang="en-US" altLang="ko-KR" dirty="0"/>
              <a:t>, </a:t>
            </a:r>
            <a:r>
              <a:rPr lang="ko-KR" altLang="en-US" dirty="0"/>
              <a:t>마우스도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934413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이 </a:t>
            </a:r>
            <a:r>
              <a:rPr lang="en-US" altLang="ko-KR" dirty="0"/>
              <a:t>vi </a:t>
            </a:r>
            <a:r>
              <a:rPr lang="ko-KR" altLang="en-US" dirty="0"/>
              <a:t>편집기를 사용하려면</a:t>
            </a:r>
            <a:endParaRPr lang="en-US" altLang="ko-KR" dirty="0"/>
          </a:p>
          <a:p>
            <a:r>
              <a:rPr lang="ko-KR" altLang="en-US" dirty="0"/>
              <a:t>두가지를 먼저 알고 </a:t>
            </a:r>
            <a:r>
              <a:rPr lang="ko-KR" altLang="en-US" dirty="0" err="1"/>
              <a:t>있어야합니다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모드형과 </a:t>
            </a:r>
            <a:r>
              <a:rPr lang="ko-KR" altLang="en-US" dirty="0" err="1"/>
              <a:t>비모드형입니다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모드형은 텍스트를 입력하고</a:t>
            </a:r>
            <a:r>
              <a:rPr lang="en-US" altLang="ko-KR" dirty="0"/>
              <a:t>, </a:t>
            </a:r>
            <a:r>
              <a:rPr lang="ko-KR" altLang="en-US" dirty="0"/>
              <a:t>명령하고</a:t>
            </a:r>
            <a:r>
              <a:rPr lang="en-US" altLang="ko-KR" dirty="0"/>
              <a:t> </a:t>
            </a:r>
            <a:r>
              <a:rPr lang="ko-KR" altLang="en-US" dirty="0" err="1"/>
              <a:t>그런걸</a:t>
            </a:r>
            <a:r>
              <a:rPr lang="ko-KR" altLang="en-US" dirty="0"/>
              <a:t> 얘기합니다</a:t>
            </a:r>
            <a:endParaRPr lang="en-US" altLang="ko-KR" dirty="0"/>
          </a:p>
          <a:p>
            <a:r>
              <a:rPr lang="ko-KR" altLang="en-US" dirty="0"/>
              <a:t>비모드형은 </a:t>
            </a:r>
            <a:r>
              <a:rPr lang="ko-KR" altLang="en-US" dirty="0" err="1"/>
              <a:t>입력모드랑</a:t>
            </a:r>
            <a:r>
              <a:rPr lang="ko-KR" altLang="en-US" dirty="0"/>
              <a:t> </a:t>
            </a:r>
            <a:r>
              <a:rPr lang="ko-KR" altLang="en-US" dirty="0" err="1"/>
              <a:t>명령모드없이</a:t>
            </a:r>
            <a:r>
              <a:rPr lang="en-US" altLang="ko-KR" dirty="0"/>
              <a:t>, </a:t>
            </a:r>
            <a:r>
              <a:rPr lang="ko-KR" altLang="en-US" dirty="0"/>
              <a:t>입력모드에다가 특수키를 조합해서 저장하게 되는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Vi</a:t>
            </a:r>
            <a:r>
              <a:rPr lang="ko-KR" altLang="en-US" dirty="0"/>
              <a:t>편집기는 모드형 편집기입니다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827842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</a:t>
            </a:r>
            <a:r>
              <a:rPr lang="ko-KR" altLang="en-US" dirty="0"/>
              <a:t> 편집기에 명령모드</a:t>
            </a:r>
            <a:r>
              <a:rPr lang="en-US" altLang="ko-KR" dirty="0"/>
              <a:t>, </a:t>
            </a:r>
            <a:r>
              <a:rPr lang="ko-KR" altLang="en-US" dirty="0"/>
              <a:t>입력모드를 보여주는 그림입니다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9] vi </a:t>
            </a:r>
            <a:r>
              <a:rPr lang="ko-KR" altLang="en-US" dirty="0"/>
              <a:t>에디터 사용해보기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287871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이부분은 </a:t>
            </a:r>
            <a:r>
              <a:rPr lang="ko-KR" altLang="en-US" dirty="0" err="1"/>
              <a:t>뺴도되는데</a:t>
            </a:r>
            <a:r>
              <a:rPr lang="ko-KR" altLang="en-US" dirty="0"/>
              <a:t> 실습에서는 보면서 사용하기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160095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범위지정 </a:t>
            </a:r>
            <a:r>
              <a:rPr lang="ko-KR" altLang="en-US" dirty="0" err="1"/>
              <a:t>잘안됌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70928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여기까지 </a:t>
            </a:r>
            <a:r>
              <a:rPr lang="en-US" altLang="ko-KR" dirty="0"/>
              <a:t>vi</a:t>
            </a:r>
            <a:r>
              <a:rPr lang="ko-KR" altLang="en-US" dirty="0"/>
              <a:t>의 기본 사용법들이었습니다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많이 </a:t>
            </a:r>
            <a:r>
              <a:rPr lang="ko-KR" altLang="en-US" dirty="0" err="1"/>
              <a:t>어색하실겁니다</a:t>
            </a:r>
            <a:r>
              <a:rPr lang="en-US" altLang="ko-KR" dirty="0"/>
              <a:t>. </a:t>
            </a:r>
            <a:r>
              <a:rPr lang="ko-KR" altLang="en-US" dirty="0"/>
              <a:t>저도 어색합니다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저도 다 </a:t>
            </a:r>
            <a:r>
              <a:rPr lang="ko-KR" altLang="en-US" dirty="0" err="1"/>
              <a:t>외우지못하고</a:t>
            </a:r>
            <a:r>
              <a:rPr lang="ko-KR" altLang="en-US" dirty="0"/>
              <a:t> </a:t>
            </a:r>
            <a:r>
              <a:rPr lang="ko-KR" altLang="en-US" dirty="0" err="1"/>
              <a:t>그떄그때</a:t>
            </a:r>
            <a:r>
              <a:rPr lang="ko-KR" altLang="en-US" dirty="0"/>
              <a:t> 페이지를 펴놓고서 작업을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또는 </a:t>
            </a:r>
            <a:r>
              <a:rPr lang="en-US" altLang="ko-KR" dirty="0" err="1"/>
              <a:t>MobaXterm</a:t>
            </a:r>
            <a:r>
              <a:rPr lang="ko-KR" altLang="en-US" dirty="0"/>
              <a:t>같은 터미널 프로그램을 이용해서 파일을 </a:t>
            </a:r>
            <a:r>
              <a:rPr lang="ko-KR" altLang="en-US" dirty="0" err="1"/>
              <a:t>윈도우에있는</a:t>
            </a:r>
            <a:r>
              <a:rPr lang="ko-KR" altLang="en-US" dirty="0"/>
              <a:t> 에디터로 연결해서 거기서 작업을 하고 저장하기때문에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좀 </a:t>
            </a:r>
            <a:r>
              <a:rPr lang="ko-KR" altLang="en-US" dirty="0" err="1"/>
              <a:t>오픈된</a:t>
            </a:r>
            <a:r>
              <a:rPr lang="ko-KR" altLang="en-US" dirty="0"/>
              <a:t> 환경에서는 </a:t>
            </a:r>
            <a:r>
              <a:rPr lang="ko-KR" altLang="en-US" dirty="0" err="1"/>
              <a:t>그런일이</a:t>
            </a:r>
            <a:r>
              <a:rPr lang="ko-KR" altLang="en-US" dirty="0"/>
              <a:t> 많고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폐쇄적인곳에서는</a:t>
            </a:r>
            <a:r>
              <a:rPr lang="ko-KR" altLang="en-US" dirty="0"/>
              <a:t> 어렵습니다 </a:t>
            </a:r>
            <a:r>
              <a:rPr lang="ko-KR" altLang="en-US" dirty="0" err="1"/>
              <a:t>그렇게까지는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이제 실습을 해보겠습니다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37216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11850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226091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</a:t>
            </a:r>
            <a:r>
              <a:rPr lang="ko-KR" altLang="en-US" dirty="0"/>
              <a:t>에디터에 대해서 알아보았고</a:t>
            </a:r>
            <a:r>
              <a:rPr lang="en-US" altLang="ko-KR" dirty="0"/>
              <a:t>, </a:t>
            </a:r>
            <a:r>
              <a:rPr lang="ko-KR" altLang="en-US" dirty="0"/>
              <a:t>이제 셸에 대해서 알아보겠습니다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셸이라는것은</a:t>
            </a:r>
            <a:r>
              <a:rPr lang="ko-KR" altLang="en-US" dirty="0"/>
              <a:t> 명령어 해석기</a:t>
            </a:r>
            <a:r>
              <a:rPr lang="en-US" altLang="ko-KR" dirty="0"/>
              <a:t>, </a:t>
            </a:r>
            <a:r>
              <a:rPr lang="ko-KR" altLang="en-US" dirty="0"/>
              <a:t>프로그래밍</a:t>
            </a:r>
            <a:r>
              <a:rPr lang="en-US" altLang="ko-KR" dirty="0"/>
              <a:t>, </a:t>
            </a:r>
            <a:r>
              <a:rPr lang="ko-KR" altLang="en-US" dirty="0"/>
              <a:t>사용자 환경설정 같은 기능을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다시말하면</a:t>
            </a:r>
            <a:r>
              <a:rPr lang="en-US" altLang="ko-KR" dirty="0"/>
              <a:t>, </a:t>
            </a:r>
            <a:r>
              <a:rPr lang="ko-KR" altLang="en-US" dirty="0"/>
              <a:t>사용자가 프롬프트에 입력한 명령어를 해석해서 운영체제에게 전달하는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03303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 err="1"/>
              <a:t>tcsh</a:t>
            </a:r>
            <a:r>
              <a:rPr lang="ko-KR" altLang="en-US" dirty="0"/>
              <a:t>와 </a:t>
            </a:r>
            <a:r>
              <a:rPr lang="en-US" altLang="ko-KR" dirty="0" err="1"/>
              <a:t>csh</a:t>
            </a:r>
            <a:r>
              <a:rPr lang="ko-KR" altLang="en-US" dirty="0"/>
              <a:t>는 설치하지 않았기 때문에 </a:t>
            </a:r>
            <a:r>
              <a:rPr lang="ko-KR" altLang="en-US" dirty="0" err="1"/>
              <a:t>없을겁니다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Tcsh</a:t>
            </a:r>
            <a:r>
              <a:rPr lang="ko-KR" altLang="en-US" dirty="0"/>
              <a:t>과 </a:t>
            </a:r>
            <a:r>
              <a:rPr lang="en-US" altLang="ko-KR" dirty="0" err="1"/>
              <a:t>csh</a:t>
            </a:r>
            <a:r>
              <a:rPr lang="ko-KR" altLang="en-US" dirty="0"/>
              <a:t>은 </a:t>
            </a:r>
            <a:r>
              <a:rPr lang="en-US" altLang="ko-KR" dirty="0"/>
              <a:t>c </a:t>
            </a:r>
            <a:r>
              <a:rPr lang="ko-KR" altLang="en-US" dirty="0"/>
              <a:t>셸의 종류입니다</a:t>
            </a:r>
            <a:r>
              <a:rPr lang="en-US" altLang="ko-KR" dirty="0"/>
              <a:t>. </a:t>
            </a:r>
            <a:r>
              <a:rPr lang="en-US" altLang="ko-KR" dirty="0" err="1"/>
              <a:t>Tcsh</a:t>
            </a:r>
            <a:r>
              <a:rPr lang="ko-KR" altLang="en-US" dirty="0"/>
              <a:t>는 </a:t>
            </a:r>
            <a:r>
              <a:rPr lang="en-US" altLang="ko-KR" dirty="0"/>
              <a:t>c</a:t>
            </a:r>
            <a:r>
              <a:rPr lang="ko-KR" altLang="en-US" dirty="0"/>
              <a:t>셸의 확장판이구요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1819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리눅스를 왜 배워야 할까요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오늘은 우리가 왜 리눅스를 배워야 하는지에 대해 이야기해보겠습니다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사람들이 많이 사용하는 운영체제는 크게 두 가지가 있습니다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여러분이 익숙하게 사용하고 계시는 </a:t>
            </a:r>
            <a:r>
              <a:rPr lang="en-US" altLang="ko-KR" dirty="0"/>
              <a:t>Windows </a:t>
            </a:r>
            <a:r>
              <a:rPr lang="ko-KR" altLang="en-US" dirty="0" err="1"/>
              <a:t>그다음으로</a:t>
            </a:r>
            <a:r>
              <a:rPr lang="ko-KR" altLang="en-US" dirty="0"/>
              <a:t> 많이 사용되는 유닉스와 리눅스입니다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여러분 주변에서 많이 사용되는 </a:t>
            </a:r>
            <a:r>
              <a:rPr lang="en-US" altLang="ko-KR" dirty="0"/>
              <a:t>MacOS</a:t>
            </a:r>
            <a:r>
              <a:rPr lang="ko-KR" altLang="en-US" dirty="0"/>
              <a:t>도 많이 보셨을 텐데요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MacOS</a:t>
            </a:r>
            <a:r>
              <a:rPr lang="ko-KR" altLang="en-US" dirty="0"/>
              <a:t>도 사실 유닉스 계열의 운영체제입니다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운영체제 선택 기준</a:t>
            </a:r>
          </a:p>
          <a:p>
            <a:endParaRPr lang="ko-KR" altLang="en-US" dirty="0"/>
          </a:p>
          <a:p>
            <a:r>
              <a:rPr lang="ko-KR" altLang="en-US" dirty="0"/>
              <a:t>그렇다면</a:t>
            </a:r>
            <a:r>
              <a:rPr lang="en-US" altLang="ko-KR" dirty="0"/>
              <a:t>, </a:t>
            </a:r>
            <a:r>
              <a:rPr lang="ko-KR" altLang="en-US" dirty="0"/>
              <a:t>우리가 </a:t>
            </a:r>
            <a:r>
              <a:rPr lang="en-US" altLang="ko-KR" dirty="0"/>
              <a:t>OS</a:t>
            </a:r>
            <a:r>
              <a:rPr lang="ko-KR" altLang="en-US" dirty="0"/>
              <a:t>를 선택하는 기준은 무엇일까요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운영체제를 선택하는 이유는 그 목적에 따라 달라집니다</a:t>
            </a:r>
            <a:r>
              <a:rPr lang="en-US" altLang="ko-KR" dirty="0"/>
              <a:t>. </a:t>
            </a:r>
            <a:r>
              <a:rPr lang="ko-KR" altLang="en-US" dirty="0"/>
              <a:t>저희는 어떤 소프트웨어를 사용할지를 중심으로 생각해보겠습니다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Windows</a:t>
            </a:r>
            <a:r>
              <a:rPr lang="ko-KR" altLang="en-US" dirty="0"/>
              <a:t>에서 사용하는 프로그램들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- MS Office</a:t>
            </a:r>
            <a:r>
              <a:rPr lang="ko-KR" altLang="en-US" dirty="0"/>
              <a:t>같은 사무업무용 프로그램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어도비</a:t>
            </a:r>
            <a:r>
              <a:rPr lang="ko-KR" altLang="en-US" dirty="0"/>
              <a:t> 제품군</a:t>
            </a:r>
            <a:r>
              <a:rPr lang="en-US" altLang="ko-KR" dirty="0"/>
              <a:t>: Photoshop, Illustrator </a:t>
            </a:r>
            <a:r>
              <a:rPr lang="ko-KR" altLang="en-US" dirty="0"/>
              <a:t>등 디자인 및 멀티미디어 작업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브라우저</a:t>
            </a:r>
            <a:r>
              <a:rPr lang="en-US" altLang="ko-KR" dirty="0"/>
              <a:t>: </a:t>
            </a:r>
            <a:r>
              <a:rPr lang="ko-KR" altLang="en-US" dirty="0"/>
              <a:t>웹 서핑</a:t>
            </a:r>
            <a:r>
              <a:rPr lang="en-US" altLang="ko-KR" dirty="0"/>
              <a:t>, </a:t>
            </a:r>
            <a:r>
              <a:rPr lang="ko-KR" altLang="en-US" dirty="0"/>
              <a:t>온라인 작업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곰플레이어같은</a:t>
            </a:r>
            <a:r>
              <a:rPr lang="ko-KR" altLang="en-US" dirty="0"/>
              <a:t> 재생프로그램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리그 오브 레전드 같은 게임</a:t>
            </a:r>
          </a:p>
          <a:p>
            <a:r>
              <a:rPr lang="en-US" altLang="ko-KR" dirty="0"/>
              <a:t>- </a:t>
            </a:r>
            <a:r>
              <a:rPr lang="ko-KR" altLang="en-US" dirty="0" err="1"/>
              <a:t>오토캐드</a:t>
            </a:r>
            <a:endParaRPr lang="ko-KR" altLang="en-US" dirty="0"/>
          </a:p>
          <a:p>
            <a:r>
              <a:rPr lang="en-US" altLang="ko-KR" dirty="0"/>
              <a:t>- Eclipse, IntelliJ, Visual Studio Code </a:t>
            </a:r>
            <a:r>
              <a:rPr lang="ko-KR" altLang="en-US" dirty="0"/>
              <a:t>등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또 하나금융 홈페이지를 윈도우에서 사용하겠죠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Linux</a:t>
            </a:r>
            <a:r>
              <a:rPr lang="ko-KR" altLang="en-US" dirty="0"/>
              <a:t>에서 사용하는 프로그램들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웹 애플리케이션 서버</a:t>
            </a:r>
            <a:r>
              <a:rPr lang="en-US" altLang="ko-KR" dirty="0"/>
              <a:t>(WAS)</a:t>
            </a:r>
          </a:p>
          <a:p>
            <a:r>
              <a:rPr lang="en-US" altLang="ko-KR" dirty="0"/>
              <a:t>- Docker, Kubernetes </a:t>
            </a:r>
            <a:r>
              <a:rPr lang="ko-KR" altLang="en-US" dirty="0"/>
              <a:t>같은 컨테이너 플랫폼</a:t>
            </a:r>
          </a:p>
          <a:p>
            <a:r>
              <a:rPr lang="en-US" altLang="ko-KR" dirty="0"/>
              <a:t>- Jenkins, GitLab CI, Ansible </a:t>
            </a:r>
            <a:r>
              <a:rPr lang="ko-KR" altLang="en-US" dirty="0"/>
              <a:t>같은 </a:t>
            </a:r>
            <a:r>
              <a:rPr lang="ko-KR" altLang="en-US" dirty="0" err="1"/>
              <a:t>데브옵스</a:t>
            </a:r>
            <a:r>
              <a:rPr lang="ko-KR" altLang="en-US" dirty="0"/>
              <a:t> 도구</a:t>
            </a:r>
          </a:p>
          <a:p>
            <a:r>
              <a:rPr lang="en-US" altLang="ko-KR" dirty="0"/>
              <a:t>- Apache, Nginx </a:t>
            </a:r>
            <a:r>
              <a:rPr lang="ko-KR" altLang="en-US" dirty="0"/>
              <a:t>같은 웹 서버들</a:t>
            </a:r>
          </a:p>
          <a:p>
            <a:endParaRPr lang="ko-KR" altLang="en-US" dirty="0"/>
          </a:p>
          <a:p>
            <a:r>
              <a:rPr lang="ko-KR" altLang="en-US" dirty="0"/>
              <a:t>이것들이 보통 운영체제에 맞게 사용하는 프로그램들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물론</a:t>
            </a:r>
            <a:r>
              <a:rPr lang="en-US" altLang="ko-KR" dirty="0"/>
              <a:t>, </a:t>
            </a:r>
            <a:r>
              <a:rPr lang="ko-KR" altLang="en-US" dirty="0"/>
              <a:t>두 운영체제 모두에서 돌아가는 프로그램들도 있지만</a:t>
            </a:r>
            <a:r>
              <a:rPr lang="en-US" altLang="ko-KR" dirty="0"/>
              <a:t>, </a:t>
            </a:r>
            <a:r>
              <a:rPr lang="ko-KR" altLang="en-US" dirty="0"/>
              <a:t>특정 작업에 적합한 운영체제가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6484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진행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X</a:t>
            </a:r>
          </a:p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이론만 말함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64904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[root@hana1 LABs]# echo 'AWS cloud' &gt;&gt; aws.txt</a:t>
            </a:r>
          </a:p>
          <a:p>
            <a:r>
              <a:rPr lang="en-US" altLang="ko-KR" dirty="0"/>
              <a:t>[root@hana1 LABs]# date &gt; today</a:t>
            </a:r>
          </a:p>
          <a:p>
            <a:r>
              <a:rPr lang="en-US" altLang="ko-KR" dirty="0"/>
              <a:t>[root@hana1 LABs]# cat 1to14 &gt; </a:t>
            </a:r>
            <a:r>
              <a:rPr lang="en-US" altLang="ko-KR" dirty="0" err="1"/>
              <a:t>exam_txt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[root@hana1 LABs]# cp /</a:t>
            </a:r>
            <a:r>
              <a:rPr lang="en-US" altLang="ko-KR" dirty="0" err="1"/>
              <a:t>etc</a:t>
            </a:r>
            <a:r>
              <a:rPr lang="en-US" altLang="ko-KR" dirty="0"/>
              <a:t>/services ./</a:t>
            </a:r>
          </a:p>
          <a:p>
            <a:r>
              <a:rPr lang="en-US" altLang="ko-KR" dirty="0"/>
              <a:t>= [root@hana1 LABs]# cat /</a:t>
            </a:r>
            <a:r>
              <a:rPr lang="en-US" altLang="ko-KR" dirty="0" err="1"/>
              <a:t>etc</a:t>
            </a:r>
            <a:r>
              <a:rPr lang="en-US" altLang="ko-KR" dirty="0"/>
              <a:t>/services &gt; services2</a:t>
            </a:r>
          </a:p>
          <a:p>
            <a:endParaRPr lang="en-US" altLang="ko-KR" dirty="0"/>
          </a:p>
          <a:p>
            <a:r>
              <a:rPr lang="en-US" altLang="ko-KR" dirty="0"/>
              <a:t>[root@hana1 LABs]# while true; do date &gt;&gt; today; sleep 3; done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96564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Scp</a:t>
            </a:r>
            <a:r>
              <a:rPr lang="en-US" altLang="ko-KR" dirty="0"/>
              <a:t> </a:t>
            </a:r>
            <a:r>
              <a:rPr lang="ko-KR" altLang="en-US" dirty="0"/>
              <a:t>전송하는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351668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chattr</a:t>
            </a:r>
            <a:endParaRPr lang="en-US" altLang="ko-KR" dirty="0"/>
          </a:p>
          <a:p>
            <a:r>
              <a:rPr lang="en-US" altLang="ko-KR" dirty="0" err="1"/>
              <a:t>lsatter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56069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Append </a:t>
            </a:r>
            <a:r>
              <a:rPr lang="ko-KR" altLang="en-US" dirty="0"/>
              <a:t>예시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31750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Alias</a:t>
            </a:r>
            <a:r>
              <a:rPr lang="ko-KR" altLang="en-US" dirty="0"/>
              <a:t>를 설명하고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Alias</a:t>
            </a:r>
            <a:r>
              <a:rPr lang="ko-KR" altLang="en-US" dirty="0"/>
              <a:t> 예제 보여주기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설정시</a:t>
            </a:r>
            <a:r>
              <a:rPr lang="ko-KR" altLang="en-US" dirty="0"/>
              <a:t> 주의사항은</a:t>
            </a:r>
            <a:endParaRPr lang="en-US" altLang="ko-KR" dirty="0"/>
          </a:p>
          <a:p>
            <a:r>
              <a:rPr lang="ko-KR" altLang="en-US" dirty="0"/>
              <a:t>세션레벨은 해당 터미널에서만 작동하고</a:t>
            </a:r>
            <a:r>
              <a:rPr lang="en-US" altLang="ko-KR" dirty="0"/>
              <a:t>, </a:t>
            </a:r>
            <a:r>
              <a:rPr lang="ko-KR" altLang="en-US" dirty="0"/>
              <a:t>터미널이 끝나면 사라진다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alias</a:t>
            </a:r>
            <a:r>
              <a:rPr lang="ko-KR" altLang="en-US" dirty="0"/>
              <a:t>를 </a:t>
            </a:r>
            <a:r>
              <a:rPr lang="en-US" altLang="ko-KR" dirty="0"/>
              <a:t>user level</a:t>
            </a:r>
            <a:r>
              <a:rPr lang="ko-KR" altLang="en-US" dirty="0"/>
              <a:t>에서 </a:t>
            </a:r>
            <a:r>
              <a:rPr lang="ko-KR" altLang="en-US" dirty="0" err="1"/>
              <a:t>적용하게하면</a:t>
            </a:r>
            <a:r>
              <a:rPr lang="en-US" altLang="ko-KR" dirty="0"/>
              <a:t>, </a:t>
            </a:r>
            <a:r>
              <a:rPr lang="ko-KR" altLang="en-US" dirty="0"/>
              <a:t>앞으로 해당유저는 계속해서 그 </a:t>
            </a:r>
            <a:r>
              <a:rPr lang="en-US" altLang="ko-KR" dirty="0"/>
              <a:t>alias</a:t>
            </a:r>
            <a:r>
              <a:rPr lang="ko-KR" altLang="en-US" dirty="0"/>
              <a:t>를 사용할 수 </a:t>
            </a:r>
            <a:r>
              <a:rPr lang="ko-KR" altLang="en-US" dirty="0" err="1"/>
              <a:t>있게된다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System level</a:t>
            </a:r>
            <a:r>
              <a:rPr lang="ko-KR" altLang="en-US" dirty="0"/>
              <a:t>의 </a:t>
            </a:r>
            <a:r>
              <a:rPr lang="en-US" altLang="ko-KR" dirty="0"/>
              <a:t>alias</a:t>
            </a:r>
            <a:r>
              <a:rPr lang="ko-KR" altLang="en-US" dirty="0"/>
              <a:t>는 시스템을 사용하는 모든 사람에게 적용이 </a:t>
            </a:r>
            <a:r>
              <a:rPr lang="ko-KR" altLang="en-US" dirty="0" err="1"/>
              <a:t>되는것이라서</a:t>
            </a:r>
            <a:r>
              <a:rPr lang="ko-KR" altLang="en-US" dirty="0"/>
              <a:t> </a:t>
            </a:r>
            <a:r>
              <a:rPr lang="ko-KR" altLang="en-US" dirty="0" err="1"/>
              <a:t>조심해야한다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908215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경로를 외우지 </a:t>
            </a:r>
            <a:r>
              <a:rPr lang="ko-KR" altLang="en-US" dirty="0" err="1"/>
              <a:t>못할때는</a:t>
            </a:r>
            <a:r>
              <a:rPr lang="ko-KR" altLang="en-US" dirty="0"/>
              <a:t> </a:t>
            </a:r>
            <a:r>
              <a:rPr lang="en-US" altLang="ko-KR" dirty="0"/>
              <a:t>alias</a:t>
            </a:r>
            <a:r>
              <a:rPr lang="ko-KR" altLang="en-US" dirty="0"/>
              <a:t>를 만들어서 </a:t>
            </a:r>
            <a:r>
              <a:rPr lang="ko-KR" altLang="en-US" dirty="0" err="1"/>
              <a:t>만들어서</a:t>
            </a:r>
            <a:endParaRPr lang="en-US" altLang="ko-KR" dirty="0"/>
          </a:p>
          <a:p>
            <a:r>
              <a:rPr lang="en-US" altLang="ko-KR" dirty="0"/>
              <a:t>Alias httpd-c=“cd /</a:t>
            </a:r>
            <a:r>
              <a:rPr lang="en-US" altLang="ko-KR" dirty="0" err="1"/>
              <a:t>etc</a:t>
            </a:r>
            <a:r>
              <a:rPr lang="en-US" altLang="ko-KR" dirty="0"/>
              <a:t>/httpd/</a:t>
            </a:r>
            <a:r>
              <a:rPr lang="en-US" altLang="ko-KR" dirty="0" err="1"/>
              <a:t>config.d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r>
              <a:rPr lang="ko-KR" altLang="en-US" dirty="0"/>
              <a:t>예시를 만들어서 시킨다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사례를 붙인다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88714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[root@hana1 LABS]# yum update</a:t>
            </a:r>
          </a:p>
          <a:p>
            <a:r>
              <a:rPr lang="en-US" altLang="ko-KR" dirty="0"/>
              <a:t>…</a:t>
            </a:r>
          </a:p>
          <a:p>
            <a:r>
              <a:rPr lang="en-US" altLang="ko-KR" dirty="0"/>
              <a:t>failure: </a:t>
            </a:r>
            <a:r>
              <a:rPr lang="en-US" altLang="ko-KR" dirty="0" err="1"/>
              <a:t>repodata</a:t>
            </a:r>
            <a:r>
              <a:rPr lang="en-US" altLang="ko-KR" dirty="0"/>
              <a:t>/repomd.xml from base: [</a:t>
            </a:r>
            <a:r>
              <a:rPr lang="en-US" altLang="ko-KR" dirty="0" err="1"/>
              <a:t>Errno</a:t>
            </a:r>
            <a:r>
              <a:rPr lang="en-US" altLang="ko-KR" dirty="0"/>
              <a:t> 256] No more mirrors to try.</a:t>
            </a:r>
          </a:p>
          <a:p>
            <a:r>
              <a:rPr lang="en-US" altLang="ko-KR" dirty="0"/>
              <a:t>http://ftp.daumkakao.com/centos/7/os/x86_64/repodata/repomd.xml: [</a:t>
            </a:r>
            <a:r>
              <a:rPr lang="en-US" altLang="ko-KR" dirty="0" err="1"/>
              <a:t>Errno</a:t>
            </a:r>
            <a:r>
              <a:rPr lang="en-US" altLang="ko-KR" dirty="0"/>
              <a:t> 14] curl#6 - "Could not resolve host: ftp.daumkakao.com; Unknown error"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해결책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[root@hana1 </a:t>
            </a:r>
            <a:r>
              <a:rPr lang="en-US" altLang="ko-KR" dirty="0" err="1"/>
              <a:t>yum.repos.d</a:t>
            </a:r>
            <a:r>
              <a:rPr lang="en-US" altLang="ko-KR" dirty="0"/>
              <a:t>]# </a:t>
            </a:r>
            <a:r>
              <a:rPr lang="en-US" altLang="ko-KR" dirty="0" err="1"/>
              <a:t>dhclient</a:t>
            </a:r>
            <a:endParaRPr lang="en-US" altLang="ko-KR" dirty="0"/>
          </a:p>
          <a:p>
            <a:r>
              <a:rPr lang="en-US" altLang="ko-KR" dirty="0"/>
              <a:t>[root@hana1 </a:t>
            </a:r>
            <a:r>
              <a:rPr lang="en-US" altLang="ko-KR" dirty="0" err="1"/>
              <a:t>yum.repos.d</a:t>
            </a:r>
            <a:r>
              <a:rPr lang="en-US" altLang="ko-KR" dirty="0"/>
              <a:t>]# ping 8.8.8.8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[root@hana1 LABS]# yum update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20697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Alias </a:t>
            </a:r>
            <a:r>
              <a:rPr lang="ko-KR" altLang="en-US" dirty="0"/>
              <a:t>대신에 </a:t>
            </a:r>
            <a:r>
              <a:rPr lang="en-US" altLang="ko-KR" dirty="0"/>
              <a:t>shell</a:t>
            </a:r>
            <a:r>
              <a:rPr lang="ko-KR" altLang="en-US" dirty="0"/>
              <a:t>을 만들어서 </a:t>
            </a:r>
            <a:r>
              <a:rPr lang="ko-KR" altLang="en-US" dirty="0" err="1"/>
              <a:t>여러줄을</a:t>
            </a:r>
            <a:r>
              <a:rPr lang="ko-KR" altLang="en-US" dirty="0"/>
              <a:t> 한번에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63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87982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779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 보시면</a:t>
            </a:r>
            <a:r>
              <a:rPr lang="en-US" altLang="ko-KR" dirty="0"/>
              <a:t>, </a:t>
            </a:r>
            <a:r>
              <a:rPr lang="ko-KR" altLang="en-US" dirty="0"/>
              <a:t>우리가 사용하는 운영체제는 크게 두 가지로 나뉩니다</a:t>
            </a:r>
            <a:endParaRPr lang="en-US" altLang="ko-KR" dirty="0"/>
          </a:p>
          <a:p>
            <a:r>
              <a:rPr lang="en-US" altLang="ko-KR" b="1" dirty="0"/>
              <a:t>Windows</a:t>
            </a:r>
            <a:r>
              <a:rPr lang="ko-KR" altLang="en-US" dirty="0"/>
              <a:t>와 </a:t>
            </a:r>
            <a:r>
              <a:rPr lang="ko-KR" altLang="en-US" b="1" dirty="0"/>
              <a:t>유닉스</a:t>
            </a:r>
            <a:r>
              <a:rPr lang="en-US" altLang="ko-KR" b="1" dirty="0"/>
              <a:t>/</a:t>
            </a:r>
            <a:r>
              <a:rPr lang="ko-KR" altLang="en-US" b="1" dirty="0"/>
              <a:t>리눅스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운영체제 종류는 매우 다양합니다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혹시 </a:t>
            </a:r>
            <a:r>
              <a:rPr lang="en-US" altLang="ko-KR" b="1" dirty="0"/>
              <a:t>MS-DOS</a:t>
            </a:r>
            <a:r>
              <a:rPr lang="ko-KR" altLang="en-US" dirty="0"/>
              <a:t>를 사용해본 분 </a:t>
            </a:r>
            <a:r>
              <a:rPr lang="ko-KR" altLang="en-US" dirty="0" err="1"/>
              <a:t>계신가요</a:t>
            </a:r>
            <a:r>
              <a:rPr lang="en-US" altLang="ko-KR" dirty="0"/>
              <a:t>? </a:t>
            </a:r>
            <a:r>
              <a:rPr lang="ko-KR" altLang="en-US" dirty="0"/>
              <a:t>저는 본적만 있고 써보지는 못했는데</a:t>
            </a:r>
            <a:r>
              <a:rPr lang="en-US" altLang="ko-KR" dirty="0"/>
              <a:t>, </a:t>
            </a:r>
            <a:r>
              <a:rPr lang="ko-KR" altLang="en-US" dirty="0"/>
              <a:t>이 운영체제를 </a:t>
            </a:r>
            <a:r>
              <a:rPr lang="ko-KR" altLang="en-US" dirty="0" err="1"/>
              <a:t>사용해보셨던</a:t>
            </a:r>
            <a:r>
              <a:rPr lang="ko-KR" altLang="en-US" dirty="0"/>
              <a:t> 분들은 리눅스를 쉽게 </a:t>
            </a:r>
            <a:r>
              <a:rPr lang="ko-KR" altLang="en-US" dirty="0" err="1"/>
              <a:t>다룰수</a:t>
            </a:r>
            <a:r>
              <a:rPr lang="ko-KR" altLang="en-US" dirty="0"/>
              <a:t>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윈도우 운영체제는 다양하게 발전해왔습니다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지금은 거의 사용되지 않지만</a:t>
            </a:r>
            <a:r>
              <a:rPr lang="en-US" altLang="ko-KR" dirty="0"/>
              <a:t>, </a:t>
            </a:r>
            <a:r>
              <a:rPr lang="ko-KR" altLang="en-US" dirty="0"/>
              <a:t>과거에는 </a:t>
            </a:r>
            <a:r>
              <a:rPr lang="ko-KR" altLang="en-US" b="1" dirty="0"/>
              <a:t>윈도우 </a:t>
            </a:r>
            <a:r>
              <a:rPr lang="en-US" altLang="ko-KR" b="1" dirty="0"/>
              <a:t>XP</a:t>
            </a:r>
            <a:r>
              <a:rPr lang="en-US" altLang="ko-KR" dirty="0"/>
              <a:t>, </a:t>
            </a:r>
            <a:r>
              <a:rPr lang="ko-KR" altLang="en-US" b="1" dirty="0"/>
              <a:t>윈도우 </a:t>
            </a:r>
            <a:r>
              <a:rPr lang="en-US" altLang="ko-KR" b="1" dirty="0"/>
              <a:t>NT</a:t>
            </a:r>
            <a:r>
              <a:rPr lang="en-US" altLang="ko-KR" dirty="0"/>
              <a:t>, </a:t>
            </a:r>
            <a:r>
              <a:rPr lang="ko-KR" altLang="en-US" b="1" dirty="0"/>
              <a:t>윈도우 </a:t>
            </a:r>
            <a:r>
              <a:rPr lang="en-US" altLang="ko-KR" b="1" dirty="0"/>
              <a:t>Vista</a:t>
            </a:r>
            <a:r>
              <a:rPr lang="ko-KR" altLang="en-US" dirty="0"/>
              <a:t> 등이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현재는 </a:t>
            </a:r>
            <a:r>
              <a:rPr lang="ko-KR" altLang="en-US" b="1" dirty="0"/>
              <a:t>윈도우 </a:t>
            </a:r>
            <a:r>
              <a:rPr lang="en-US" altLang="ko-KR" b="1" dirty="0"/>
              <a:t>10</a:t>
            </a:r>
            <a:r>
              <a:rPr lang="ko-KR" altLang="en-US" dirty="0"/>
              <a:t>과 </a:t>
            </a:r>
            <a:r>
              <a:rPr lang="ko-KR" altLang="en-US" b="1" dirty="0"/>
              <a:t>윈도우 </a:t>
            </a:r>
            <a:r>
              <a:rPr lang="en-US" altLang="ko-KR" b="1" dirty="0"/>
              <a:t>11</a:t>
            </a:r>
            <a:r>
              <a:rPr lang="ko-KR" altLang="en-US" dirty="0"/>
              <a:t>이 많이 사용되고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아직까지는 윈도우 </a:t>
            </a:r>
            <a:r>
              <a:rPr lang="en-US" altLang="ko-KR" dirty="0"/>
              <a:t>10 </a:t>
            </a:r>
            <a:r>
              <a:rPr lang="ko-KR" altLang="en-US" dirty="0"/>
              <a:t>사용자가 </a:t>
            </a:r>
            <a:r>
              <a:rPr lang="en-US" altLang="ko-KR" dirty="0"/>
              <a:t>11</a:t>
            </a:r>
            <a:r>
              <a:rPr lang="ko-KR" altLang="en-US" dirty="0"/>
              <a:t>보다 많지만</a:t>
            </a:r>
            <a:r>
              <a:rPr lang="en-US" altLang="ko-KR" dirty="0"/>
              <a:t>, </a:t>
            </a:r>
            <a:r>
              <a:rPr lang="ko-KR" altLang="en-US" dirty="0"/>
              <a:t>최근에는 </a:t>
            </a:r>
            <a:r>
              <a:rPr lang="ko-KR" altLang="en-US" b="1" dirty="0"/>
              <a:t>윈도우 </a:t>
            </a:r>
            <a:r>
              <a:rPr lang="en-US" altLang="ko-KR" b="1" dirty="0"/>
              <a:t>12</a:t>
            </a:r>
            <a:r>
              <a:rPr lang="ko-KR" altLang="en-US" dirty="0"/>
              <a:t>가 살짝 공개되었습니다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공식 공개는 아니지만</a:t>
            </a:r>
            <a:r>
              <a:rPr lang="en-US" altLang="ko-KR" dirty="0"/>
              <a:t>, </a:t>
            </a:r>
            <a:r>
              <a:rPr lang="ko-KR" altLang="en-US" dirty="0"/>
              <a:t>인터넷에 이미지가 올라와 있는데</a:t>
            </a:r>
            <a:r>
              <a:rPr lang="en-US" altLang="ko-KR" dirty="0"/>
              <a:t>, MacOS</a:t>
            </a:r>
            <a:r>
              <a:rPr lang="ko-KR" altLang="en-US" dirty="0"/>
              <a:t>의 디자인 요소가 보이는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en-US" altLang="ko-KR" b="1" dirty="0"/>
              <a:t>Windows for Workstation</a:t>
            </a:r>
            <a:r>
              <a:rPr lang="ko-KR" altLang="en-US" dirty="0"/>
              <a:t>이라는 </a:t>
            </a:r>
            <a:r>
              <a:rPr lang="en-US" altLang="ko-KR" dirty="0"/>
              <a:t>OS</a:t>
            </a:r>
            <a:r>
              <a:rPr lang="ko-KR" altLang="en-US" dirty="0"/>
              <a:t>도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워크스테이션 </a:t>
            </a:r>
            <a:r>
              <a:rPr lang="en-US" altLang="ko-KR" dirty="0"/>
              <a:t>PC</a:t>
            </a:r>
            <a:r>
              <a:rPr lang="ko-KR" altLang="en-US" dirty="0"/>
              <a:t>에서 사용하는 </a:t>
            </a:r>
            <a:r>
              <a:rPr lang="en-US" altLang="ko-KR" dirty="0"/>
              <a:t>OS</a:t>
            </a:r>
            <a:r>
              <a:rPr lang="ko-KR" altLang="en-US" dirty="0"/>
              <a:t>인데</a:t>
            </a:r>
            <a:r>
              <a:rPr lang="en-US" altLang="ko-KR" dirty="0"/>
              <a:t>, </a:t>
            </a:r>
            <a:r>
              <a:rPr lang="ko-KR" altLang="en-US" dirty="0"/>
              <a:t>또 사용경험에 의하면 큰 차이점을 느끼기 어렵습니다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b="1" dirty="0"/>
              <a:t>윈도우 서버</a:t>
            </a:r>
            <a:r>
              <a:rPr lang="ko-KR" altLang="en-US" dirty="0"/>
              <a:t>가 있는데</a:t>
            </a:r>
            <a:r>
              <a:rPr lang="en-US" altLang="ko-KR" dirty="0"/>
              <a:t>, </a:t>
            </a:r>
            <a:r>
              <a:rPr lang="ko-KR" altLang="en-US" dirty="0"/>
              <a:t>최근 버전은 </a:t>
            </a:r>
            <a:r>
              <a:rPr lang="en-US" altLang="ko-KR" dirty="0"/>
              <a:t>2022</a:t>
            </a:r>
            <a:r>
              <a:rPr lang="ko-KR" altLang="en-US" dirty="0"/>
              <a:t>년 버전입니다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혹시 </a:t>
            </a:r>
            <a:r>
              <a:rPr lang="en-US" altLang="ko-KR" dirty="0"/>
              <a:t>MS-DOS</a:t>
            </a:r>
            <a:r>
              <a:rPr lang="ko-KR" altLang="en-US" dirty="0"/>
              <a:t>를 쓰셨던 분 </a:t>
            </a:r>
            <a:r>
              <a:rPr lang="ko-KR" altLang="en-US" dirty="0" err="1"/>
              <a:t>계신가요</a:t>
            </a:r>
            <a:r>
              <a:rPr lang="en-US" altLang="ko-KR" dirty="0"/>
              <a:t>? </a:t>
            </a:r>
            <a:r>
              <a:rPr lang="ko-KR" altLang="en-US" dirty="0"/>
              <a:t>저는 </a:t>
            </a:r>
            <a:r>
              <a:rPr lang="ko-KR" altLang="en-US" dirty="0" err="1"/>
              <a:t>써본적은</a:t>
            </a:r>
            <a:r>
              <a:rPr lang="ko-KR" altLang="en-US" dirty="0"/>
              <a:t> 있지만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아마 이 운영체제를 쓰셨던 분들은 리눅스를 쉽게 사용하실 수 있으실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윈도우 같은 경우는 지금은 거의 </a:t>
            </a:r>
            <a:r>
              <a:rPr lang="ko-KR" altLang="en-US" dirty="0" err="1"/>
              <a:t>안쓰지만</a:t>
            </a:r>
            <a:r>
              <a:rPr lang="en-US" altLang="ko-KR" dirty="0"/>
              <a:t>, </a:t>
            </a:r>
            <a:r>
              <a:rPr lang="ko-KR" altLang="en-US" dirty="0"/>
              <a:t>윈도우 </a:t>
            </a:r>
            <a:r>
              <a:rPr lang="en-US" altLang="ko-KR" dirty="0"/>
              <a:t>XP, </a:t>
            </a:r>
            <a:r>
              <a:rPr lang="ko-KR" altLang="en-US" dirty="0"/>
              <a:t>윈도우 </a:t>
            </a:r>
            <a:r>
              <a:rPr lang="en-US" altLang="ko-KR" dirty="0"/>
              <a:t>NT, </a:t>
            </a:r>
            <a:r>
              <a:rPr lang="ko-KR" altLang="en-US" dirty="0"/>
              <a:t>윈도우 </a:t>
            </a:r>
            <a:r>
              <a:rPr lang="en-US" altLang="ko-KR" dirty="0"/>
              <a:t>Vista </a:t>
            </a:r>
            <a:r>
              <a:rPr lang="ko-KR" altLang="en-US" dirty="0" err="1"/>
              <a:t>이런것들이</a:t>
            </a:r>
            <a:r>
              <a:rPr lang="ko-KR" altLang="en-US" dirty="0"/>
              <a:t> 있었죠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 후에 윈도우</a:t>
            </a:r>
            <a:r>
              <a:rPr lang="en-US" altLang="ko-KR" dirty="0"/>
              <a:t>10, 11, </a:t>
            </a:r>
            <a:r>
              <a:rPr lang="ko-KR" altLang="en-US" dirty="0"/>
              <a:t>이 배포가 </a:t>
            </a:r>
            <a:r>
              <a:rPr lang="ko-KR" altLang="en-US" dirty="0" err="1"/>
              <a:t>되서</a:t>
            </a:r>
            <a:r>
              <a:rPr lang="en-US" altLang="ko-KR" dirty="0"/>
              <a:t>, </a:t>
            </a:r>
            <a:r>
              <a:rPr lang="ko-KR" altLang="en-US" dirty="0"/>
              <a:t>많은 사람들이 사용하고 있습니다</a:t>
            </a:r>
            <a:r>
              <a:rPr lang="en-US" altLang="ko-KR" dirty="0"/>
              <a:t>. </a:t>
            </a:r>
            <a:r>
              <a:rPr lang="ko-KR" altLang="en-US" dirty="0"/>
              <a:t>아직까지는 윈도우 </a:t>
            </a:r>
            <a:r>
              <a:rPr lang="en-US" altLang="ko-KR" dirty="0"/>
              <a:t>10</a:t>
            </a:r>
            <a:r>
              <a:rPr lang="ko-KR" altLang="en-US" dirty="0"/>
              <a:t>이 </a:t>
            </a:r>
            <a:r>
              <a:rPr lang="en-US" altLang="ko-KR" dirty="0"/>
              <a:t>11</a:t>
            </a:r>
            <a:r>
              <a:rPr lang="ko-KR" altLang="en-US" dirty="0"/>
              <a:t>보다 더 많을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최근에는 윈도우 </a:t>
            </a:r>
            <a:r>
              <a:rPr lang="en-US" altLang="ko-KR" dirty="0"/>
              <a:t>12</a:t>
            </a:r>
            <a:r>
              <a:rPr lang="ko-KR" altLang="en-US" dirty="0"/>
              <a:t>가 살짝 </a:t>
            </a:r>
            <a:r>
              <a:rPr lang="ko-KR" altLang="en-US" dirty="0" err="1"/>
              <a:t>공개되었었죠</a:t>
            </a:r>
            <a:r>
              <a:rPr lang="en-US" altLang="ko-KR" dirty="0"/>
              <a:t>.</a:t>
            </a:r>
            <a:r>
              <a:rPr lang="ko-KR" altLang="en-US" dirty="0"/>
              <a:t> 아직 정식공개는 아니지만</a:t>
            </a:r>
            <a:r>
              <a:rPr lang="en-US" altLang="ko-KR" dirty="0"/>
              <a:t>, </a:t>
            </a:r>
            <a:r>
              <a:rPr lang="ko-KR" altLang="en-US" dirty="0"/>
              <a:t>이미지 </a:t>
            </a:r>
            <a:r>
              <a:rPr lang="ko-KR" altLang="en-US" dirty="0" err="1"/>
              <a:t>같은게</a:t>
            </a:r>
            <a:r>
              <a:rPr lang="ko-KR" altLang="en-US" dirty="0"/>
              <a:t> 인터넷에 좀 </a:t>
            </a:r>
            <a:r>
              <a:rPr lang="ko-KR" altLang="en-US" dirty="0" err="1"/>
              <a:t>올라와있습니다</a:t>
            </a:r>
            <a:r>
              <a:rPr lang="en-US" altLang="ko-KR" dirty="0"/>
              <a:t>. </a:t>
            </a:r>
            <a:r>
              <a:rPr lang="ko-KR" altLang="en-US" dirty="0"/>
              <a:t>제가 살짝 봤는데</a:t>
            </a:r>
            <a:r>
              <a:rPr lang="en-US" altLang="ko-KR" dirty="0"/>
              <a:t>, MacOS</a:t>
            </a:r>
            <a:r>
              <a:rPr lang="ko-KR" altLang="en-US" dirty="0"/>
              <a:t>의 디자인이 약간 </a:t>
            </a:r>
            <a:r>
              <a:rPr lang="ko-KR" altLang="en-US" dirty="0" err="1"/>
              <a:t>보이는거</a:t>
            </a:r>
            <a:r>
              <a:rPr lang="ko-KR" altLang="en-US" dirty="0"/>
              <a:t> 같더라구요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좀 더 나아가면 </a:t>
            </a:r>
            <a:r>
              <a:rPr lang="en-US" altLang="ko-KR" dirty="0"/>
              <a:t>windows for workstation</a:t>
            </a:r>
            <a:r>
              <a:rPr lang="ko-KR" altLang="en-US" dirty="0"/>
              <a:t>이라는 </a:t>
            </a:r>
            <a:r>
              <a:rPr lang="en-US" altLang="ko-KR" dirty="0"/>
              <a:t>OS</a:t>
            </a:r>
            <a:r>
              <a:rPr lang="ko-KR" altLang="en-US" dirty="0"/>
              <a:t>도 있습니다</a:t>
            </a:r>
            <a:r>
              <a:rPr lang="en-US" altLang="ko-KR" dirty="0"/>
              <a:t>. </a:t>
            </a:r>
            <a:r>
              <a:rPr lang="ko-KR" altLang="en-US" dirty="0"/>
              <a:t>워크스테이션 </a:t>
            </a:r>
            <a:r>
              <a:rPr lang="en-US" altLang="ko-KR" dirty="0"/>
              <a:t>PC</a:t>
            </a:r>
            <a:r>
              <a:rPr lang="ko-KR" altLang="en-US" dirty="0"/>
              <a:t>에서 사용하는 </a:t>
            </a:r>
            <a:r>
              <a:rPr lang="en-US" altLang="ko-KR" dirty="0"/>
              <a:t>OS</a:t>
            </a:r>
            <a:r>
              <a:rPr lang="ko-KR" altLang="en-US" dirty="0"/>
              <a:t>인데</a:t>
            </a:r>
            <a:r>
              <a:rPr lang="en-US" altLang="ko-KR" dirty="0"/>
              <a:t>, </a:t>
            </a:r>
            <a:r>
              <a:rPr lang="ko-KR" altLang="en-US" dirty="0"/>
              <a:t>큰 차이점은 일반사용자입장에서는 사실 잘 모르겠습니다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윈도우 서버가 있습니다</a:t>
            </a:r>
            <a:r>
              <a:rPr lang="en-US" altLang="ko-KR" dirty="0"/>
              <a:t>. </a:t>
            </a:r>
            <a:r>
              <a:rPr lang="ko-KR" altLang="en-US" dirty="0"/>
              <a:t>윈도우서버는 최근 버전이 </a:t>
            </a:r>
            <a:r>
              <a:rPr lang="en-US" altLang="ko-KR" dirty="0"/>
              <a:t>2022</a:t>
            </a:r>
            <a:r>
              <a:rPr lang="ko-KR" altLang="en-US" dirty="0"/>
              <a:t>년 버전입니다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윈도우가 다양한 이유는 마이크로소프트에서 일반 사용자들은 윈도우 </a:t>
            </a:r>
            <a:r>
              <a:rPr lang="en-US" altLang="ko-KR" dirty="0"/>
              <a:t>10, 11</a:t>
            </a:r>
            <a:r>
              <a:rPr lang="ko-KR" altLang="en-US" dirty="0"/>
              <a:t>을 쓰는데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IT </a:t>
            </a:r>
            <a:r>
              <a:rPr lang="ko-KR" altLang="en-US" dirty="0"/>
              <a:t>엔지니어들은 현업에서 리눅스를 대부분 쓰거든요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집에 </a:t>
            </a:r>
            <a:r>
              <a:rPr lang="en-US" altLang="ko-KR" dirty="0"/>
              <a:t>PC</a:t>
            </a:r>
            <a:r>
              <a:rPr lang="ko-KR" altLang="en-US" dirty="0"/>
              <a:t>에 리눅스를 설치하고 사용하시는 분들은 없잖아요</a:t>
            </a:r>
            <a:r>
              <a:rPr lang="en-US" altLang="ko-KR" dirty="0"/>
              <a:t>? </a:t>
            </a:r>
            <a:r>
              <a:rPr lang="ko-KR" altLang="en-US" dirty="0" err="1"/>
              <a:t>ㅎㅎ</a:t>
            </a:r>
            <a:endParaRPr lang="en-US" altLang="ko-KR" dirty="0"/>
          </a:p>
          <a:p>
            <a:r>
              <a:rPr lang="ko-KR" altLang="en-US" dirty="0"/>
              <a:t>근데 윈도우서버가 최근에 꽤 많이 늘어나고 있는 걸로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저도 </a:t>
            </a:r>
            <a:r>
              <a:rPr lang="ko-KR" altLang="en-US" dirty="0" err="1"/>
              <a:t>출장가서</a:t>
            </a:r>
            <a:r>
              <a:rPr lang="ko-KR" altLang="en-US" dirty="0"/>
              <a:t> 인프라 셋팅을 </a:t>
            </a:r>
            <a:r>
              <a:rPr lang="ko-KR" altLang="en-US" dirty="0" err="1"/>
              <a:t>해줄때</a:t>
            </a:r>
            <a:r>
              <a:rPr lang="en-US" altLang="ko-KR" dirty="0"/>
              <a:t>, </a:t>
            </a:r>
            <a:r>
              <a:rPr lang="ko-KR" altLang="en-US" dirty="0"/>
              <a:t>보면 물론 대부분 </a:t>
            </a:r>
            <a:r>
              <a:rPr lang="ko-KR" altLang="en-US" dirty="0" err="1"/>
              <a:t>리눅스서버인데</a:t>
            </a:r>
            <a:r>
              <a:rPr lang="en-US" altLang="ko-KR" dirty="0"/>
              <a:t>, </a:t>
            </a:r>
            <a:r>
              <a:rPr lang="ko-KR" altLang="en-US" dirty="0"/>
              <a:t>윈도우서버가 좀 </a:t>
            </a:r>
            <a:r>
              <a:rPr lang="ko-KR" altLang="en-US" dirty="0" err="1"/>
              <a:t>섞여있어요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소규모그룹사용자들에 리눅스를 잘 </a:t>
            </a:r>
            <a:r>
              <a:rPr lang="ko-KR" altLang="en-US" dirty="0" err="1"/>
              <a:t>못다루는</a:t>
            </a:r>
            <a:r>
              <a:rPr lang="ko-KR" altLang="en-US" dirty="0"/>
              <a:t> </a:t>
            </a:r>
            <a:r>
              <a:rPr lang="ko-KR" altLang="en-US" dirty="0" err="1"/>
              <a:t>그런경우에는</a:t>
            </a:r>
            <a:r>
              <a:rPr lang="ko-KR" altLang="en-US" dirty="0"/>
              <a:t> 윈도우서버를 사용해서 오라클 </a:t>
            </a:r>
            <a:r>
              <a:rPr lang="en-US" altLang="ko-KR" dirty="0"/>
              <a:t>DB</a:t>
            </a:r>
            <a:r>
              <a:rPr lang="ko-KR" altLang="en-US" dirty="0"/>
              <a:t>를 설치하기도 하고</a:t>
            </a:r>
            <a:r>
              <a:rPr lang="en-US" altLang="ko-KR" dirty="0"/>
              <a:t>, </a:t>
            </a:r>
            <a:r>
              <a:rPr lang="ko-KR" altLang="en-US" dirty="0"/>
              <a:t>안정성도 꽤 좋아졌습니다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그외</a:t>
            </a:r>
            <a:r>
              <a:rPr lang="ko-KR" altLang="en-US" dirty="0"/>
              <a:t> 유닉스계열을 보시면</a:t>
            </a:r>
            <a:r>
              <a:rPr lang="en-US" altLang="ko-KR" dirty="0"/>
              <a:t>, </a:t>
            </a:r>
            <a:r>
              <a:rPr lang="ko-KR" altLang="en-US" dirty="0"/>
              <a:t>오라클의 솔라리스</a:t>
            </a:r>
            <a:r>
              <a:rPr lang="en-US" altLang="ko-KR" dirty="0"/>
              <a:t>, IBM</a:t>
            </a:r>
            <a:r>
              <a:rPr lang="ko-KR" altLang="en-US" dirty="0"/>
              <a:t>의 </a:t>
            </a:r>
            <a:r>
              <a:rPr lang="en-US" altLang="ko-KR" dirty="0"/>
              <a:t>AIX</a:t>
            </a:r>
            <a:r>
              <a:rPr lang="ko-KR" altLang="en-US" dirty="0"/>
              <a:t>가 기업에서 사용되고 있고</a:t>
            </a:r>
            <a:r>
              <a:rPr lang="en-US" altLang="ko-KR" dirty="0"/>
              <a:t>, </a:t>
            </a:r>
            <a:r>
              <a:rPr lang="ko-KR" altLang="en-US" dirty="0"/>
              <a:t>이거는 유료입니다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리눅스같은경우에는</a:t>
            </a:r>
            <a:r>
              <a:rPr lang="ko-KR" altLang="en-US" dirty="0"/>
              <a:t> </a:t>
            </a:r>
            <a:r>
              <a:rPr lang="ko-KR" altLang="en-US" dirty="0" err="1"/>
              <a:t>데비안</a:t>
            </a:r>
            <a:r>
              <a:rPr lang="en-US" altLang="ko-KR" dirty="0"/>
              <a:t>, </a:t>
            </a:r>
            <a:r>
              <a:rPr lang="ko-KR" altLang="en-US" dirty="0"/>
              <a:t>우분투</a:t>
            </a:r>
            <a:r>
              <a:rPr lang="en-US" altLang="ko-KR" dirty="0"/>
              <a:t>, </a:t>
            </a:r>
            <a:r>
              <a:rPr lang="ko-KR" altLang="en-US" dirty="0" err="1"/>
              <a:t>라즈베리파이</a:t>
            </a:r>
            <a:r>
              <a:rPr lang="en-US" altLang="ko-KR" dirty="0"/>
              <a:t>OS, </a:t>
            </a:r>
            <a:r>
              <a:rPr lang="ko-KR" altLang="en-US" dirty="0" err="1"/>
              <a:t>레드헷</a:t>
            </a:r>
            <a:r>
              <a:rPr lang="ko-KR" altLang="en-US" dirty="0"/>
              <a:t> 엔터프라이즈 리눅스</a:t>
            </a:r>
            <a:r>
              <a:rPr lang="en-US" altLang="ko-KR" dirty="0"/>
              <a:t>, </a:t>
            </a:r>
            <a:r>
              <a:rPr lang="ko-KR" altLang="en-US" dirty="0" err="1"/>
              <a:t>페도라</a:t>
            </a:r>
            <a:r>
              <a:rPr lang="en-US" altLang="ko-KR" dirty="0"/>
              <a:t>, </a:t>
            </a:r>
            <a:r>
              <a:rPr lang="ko-KR" altLang="en-US" dirty="0" err="1"/>
              <a:t>붉은별</a:t>
            </a:r>
            <a:r>
              <a:rPr lang="en-US" altLang="ko-KR" dirty="0"/>
              <a:t>, centos,</a:t>
            </a:r>
            <a:r>
              <a:rPr lang="ko-KR" altLang="en-US" dirty="0"/>
              <a:t> </a:t>
            </a:r>
            <a:r>
              <a:rPr lang="ko-KR" altLang="en-US" dirty="0" err="1"/>
              <a:t>타이젠</a:t>
            </a:r>
            <a:r>
              <a:rPr lang="en-US" altLang="ko-KR" dirty="0"/>
              <a:t>, </a:t>
            </a:r>
            <a:r>
              <a:rPr lang="ko-KR" altLang="en-US" dirty="0"/>
              <a:t>안드로이드 이런 운영체제들은 리눅스 커널을 가지고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 그래프 보시면</a:t>
            </a:r>
            <a:r>
              <a:rPr lang="en-US" altLang="ko-KR" dirty="0"/>
              <a:t>, </a:t>
            </a:r>
            <a:r>
              <a:rPr lang="ko-KR" altLang="en-US" dirty="0"/>
              <a:t>파란선이 윈도우 사용자인데 전체의 한 </a:t>
            </a:r>
            <a:r>
              <a:rPr lang="en-US" altLang="ko-KR" dirty="0"/>
              <a:t>70%</a:t>
            </a:r>
            <a:r>
              <a:rPr lang="ko-KR" altLang="en-US" dirty="0" err="1"/>
              <a:t>쯤</a:t>
            </a:r>
            <a:r>
              <a:rPr lang="ko-KR" altLang="en-US" dirty="0"/>
              <a:t> </a:t>
            </a:r>
            <a:r>
              <a:rPr lang="ko-KR" altLang="en-US" dirty="0" err="1"/>
              <a:t>되보이죠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그다음이</a:t>
            </a:r>
            <a:r>
              <a:rPr lang="ko-KR" altLang="en-US" dirty="0"/>
              <a:t> </a:t>
            </a:r>
            <a:r>
              <a:rPr lang="en-US" altLang="ko-KR" dirty="0"/>
              <a:t>MacOS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그리고 그 밑에 리눅스인데</a:t>
            </a:r>
            <a:r>
              <a:rPr lang="en-US" altLang="ko-KR" dirty="0"/>
              <a:t>, </a:t>
            </a:r>
            <a:r>
              <a:rPr lang="ko-KR" altLang="en-US" dirty="0"/>
              <a:t>리눅스가 최근에 한 </a:t>
            </a:r>
            <a:r>
              <a:rPr lang="en-US" altLang="ko-KR" dirty="0"/>
              <a:t>4%</a:t>
            </a:r>
            <a:r>
              <a:rPr lang="ko-KR" altLang="en-US" dirty="0" err="1"/>
              <a:t>쯤</a:t>
            </a:r>
            <a:r>
              <a:rPr lang="ko-KR" altLang="en-US" dirty="0"/>
              <a:t> 넘었다고 하네요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그만큼 일반 사용자들이 엄청나게 </a:t>
            </a:r>
            <a:r>
              <a:rPr lang="ko-KR" altLang="en-US" dirty="0" err="1"/>
              <a:t>많은거죠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MS</a:t>
            </a:r>
            <a:r>
              <a:rPr lang="ko-KR" altLang="en-US" dirty="0"/>
              <a:t>도 윈도우 서버를 업그레이드하며 더 많은 사용자를 유지하고 새롭게 </a:t>
            </a:r>
            <a:r>
              <a:rPr lang="ko-KR" altLang="en-US" dirty="0" err="1"/>
              <a:t>유치하려고</a:t>
            </a:r>
            <a:r>
              <a:rPr lang="ko-KR" altLang="en-US" dirty="0"/>
              <a:t> 노력하고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778644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간단한 설명만하고 넘어가고 실습은 안함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76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73035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Bash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의 환경 </a:t>
            </a:r>
            <a:r>
              <a:rPr lang="en-US" altLang="ko-KR" dirty="0"/>
              <a:t>PROMPT_COMMAND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변수는 기본 프롬프트가 표시되기 직전에 실행되는 명령입니다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귀하의 경우 현재 사용자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작업 디렉터리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실행된 명령 및 반환 값에 대한 정보를 기록하는 명령을 설정하는 것처럼 보입니다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RETRN_VAL=$?;: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변수의 마지막 명령의 반환 값을 캡처합니다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RETRN_VAL.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logger -p local6.debug: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명령을 사용하여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logger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지정된 우선순위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( local6.debug)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로 메시지를 기록합니다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우선순위 수준은 시스템 구성에 따라 조정될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[$(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whoami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)][$PWD][$$]: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로그 메시지의 이 부분에는 현재 사용자 이름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( 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whoami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),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작업 디렉터리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( $PWD)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및 프로세스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ID( $$)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가 포함됩니다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$(history 1 | sed "s/^[ ]*[0-9]\+[ ]*//"):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 부분에서는 기록에서 가장 최근 명령을 추출하고 처음에 있는 명령 번호를 제거합니다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선행 공백과 숫자를 제거하는 데 사용됩니다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sed.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[$RETRN_VAL]: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마지막 명령의 반환 값을 로그 메시지에 추가합니다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 명령은 기본적으로 새 프롬프트가 표시될 때마다 사용자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현재 디렉터리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실행된 명령 및 해당 반환 값에 대한 정보를 기록합니다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참고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시스템의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로거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구성이 지정된 우선순위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( local6.debug)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로 메시지를 처리하도록 설정되어 있는지 확인하십시오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특정 로깅 설정에 따라 조정이 필요할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79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206298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Bash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의 환경 </a:t>
            </a:r>
            <a:r>
              <a:rPr lang="en-US" altLang="ko-KR" dirty="0"/>
              <a:t>PROMPT_COMMAND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변수는 기본 프롬프트가 표시되기 직전에 실행되는 명령입니다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귀하의 경우 현재 사용자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작업 디렉터리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실행된 명령 및 반환 값에 대한 정보를 기록하는 명령을 설정하는 것처럼 보입니다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RETRN_VAL=$?;: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변수의 마지막 명령의 반환 값을 캡처합니다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RETRN_VAL.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logger -p local6.debug: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명령을 사용하여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logger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지정된 우선순위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( local6.debug)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로 메시지를 기록합니다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우선순위 수준은 시스템 구성에 따라 조정될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[$(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whoami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)][$PWD][$$]: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로그 메시지의 이 부분에는 현재 사용자 이름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( 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whoami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),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작업 디렉터리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( $PWD)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및 프로세스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ID( $$)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가 포함됩니다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$(history 1 | sed "s/^[ ]*[0-9]\+[ ]*//"):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 부분에서는 기록에서 가장 최근 명령을 추출하고 처음에 있는 명령 번호를 제거합니다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선행 공백과 숫자를 제거하는 데 사용됩니다 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sed.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[$RETRN_VAL]: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마지막 명령의 반환 값을 로그 메시지에 추가합니다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 명령은 기본적으로 새 프롬프트가 표시될 때마다 사용자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현재 디렉터리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실행된 명령 및 해당 반환 값에 대한 정보를 기록합니다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참고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시스템의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로거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구성이 지정된 우선순위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( local6.debug)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로 메시지를 처리하도록 설정되어 있는지 확인하십시오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특정 로깅 설정에 따라 조정이 필요할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80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47714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83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26804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84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712160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85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890835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86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0876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87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69823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ko-KR" dirty="0"/>
              <a:t>[root@hana1 ~]# tail -f /var/log/httpd/access_log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108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185249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awk '$4&gt;"[23/May/2023:11:39:50]" &amp;&amp; $4&lt;"[23/May/2023:16:27:51]"' </a:t>
            </a:r>
          </a:p>
          <a:p>
            <a:r>
              <a:rPr lang="en-US" altLang="ko-KR" dirty="0"/>
              <a:t>/var/log/httpd/</a:t>
            </a:r>
            <a:r>
              <a:rPr lang="en-US" altLang="ko-KR" dirty="0" err="1"/>
              <a:t>access_log</a:t>
            </a:r>
            <a:r>
              <a:rPr lang="en-US" altLang="ko-KR" dirty="0"/>
              <a:t> | awk '{ print $1 }' | sort | </a:t>
            </a:r>
            <a:r>
              <a:rPr lang="en-US" altLang="ko-KR" dirty="0" err="1"/>
              <a:t>uniq</a:t>
            </a:r>
            <a:r>
              <a:rPr lang="en-US" altLang="ko-KR" dirty="0"/>
              <a:t> -c | sort -r | more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109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88142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</a:t>
            </a:r>
            <a:r>
              <a:rPr lang="en-US" altLang="ko-KR" dirty="0"/>
              <a:t>, Linux</a:t>
            </a:r>
            <a:r>
              <a:rPr lang="ko-KR" altLang="en-US" dirty="0"/>
              <a:t>가 생겨난 이유가 무엇일까요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리눅스가 탄생한 이유는 </a:t>
            </a:r>
            <a:r>
              <a:rPr lang="en-US" altLang="ko-KR" dirty="0"/>
              <a:t>Unix</a:t>
            </a:r>
            <a:r>
              <a:rPr lang="ko-KR" altLang="en-US" dirty="0"/>
              <a:t>의 높은 비용 때문입니다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Unix</a:t>
            </a:r>
            <a:r>
              <a:rPr lang="ko-KR" altLang="en-US" dirty="0"/>
              <a:t>는 사용 권한을 얻기 위해 많은 비용이 들었기 때문에</a:t>
            </a:r>
            <a:r>
              <a:rPr lang="en-US" altLang="ko-KR" dirty="0"/>
              <a:t>, </a:t>
            </a:r>
            <a:r>
              <a:rPr lang="ko-KR" altLang="en-US" dirty="0"/>
              <a:t>여러 사람들이 개발을 하기가 어려웠습니다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그러던 중</a:t>
            </a:r>
            <a:r>
              <a:rPr lang="en-US" altLang="ko-KR" dirty="0"/>
              <a:t>, 1991</a:t>
            </a:r>
            <a:r>
              <a:rPr lang="ko-KR" altLang="en-US" dirty="0"/>
              <a:t>년에 핀란드 헬싱키대학교의 학생이었던 </a:t>
            </a:r>
            <a:r>
              <a:rPr lang="ko-KR" altLang="en-US" dirty="0" err="1"/>
              <a:t>리누스</a:t>
            </a:r>
            <a:r>
              <a:rPr lang="ko-KR" altLang="en-US" dirty="0"/>
              <a:t> </a:t>
            </a:r>
            <a:r>
              <a:rPr lang="ko-KR" altLang="en-US" dirty="0" err="1"/>
              <a:t>베네딕트</a:t>
            </a:r>
            <a:r>
              <a:rPr lang="ko-KR" altLang="en-US" dirty="0"/>
              <a:t> </a:t>
            </a:r>
            <a:r>
              <a:rPr lang="ko-KR" altLang="en-US" dirty="0" err="1"/>
              <a:t>토발즈</a:t>
            </a:r>
            <a:r>
              <a:rPr lang="en-US" altLang="ko-KR" dirty="0"/>
              <a:t>(Linus Benedict Torvalds)</a:t>
            </a:r>
            <a:r>
              <a:rPr lang="ko-KR" altLang="en-US" dirty="0"/>
              <a:t>가 </a:t>
            </a:r>
            <a:r>
              <a:rPr lang="en-US" altLang="ko-KR" dirty="0"/>
              <a:t>Unix </a:t>
            </a:r>
            <a:r>
              <a:rPr lang="ko-KR" altLang="en-US" dirty="0"/>
              <a:t>계열의 </a:t>
            </a:r>
            <a:r>
              <a:rPr lang="en-US" altLang="ko-KR" dirty="0" err="1"/>
              <a:t>Minix</a:t>
            </a:r>
            <a:r>
              <a:rPr lang="ko-KR" altLang="en-US" dirty="0"/>
              <a:t>를 참조하여 취미 삼아 </a:t>
            </a:r>
            <a:r>
              <a:rPr lang="en-US" altLang="ko-KR" dirty="0"/>
              <a:t>Linux </a:t>
            </a:r>
            <a:r>
              <a:rPr lang="ko-KR" altLang="en-US" dirty="0"/>
              <a:t>커널을 개발하게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GNU GPL</a:t>
            </a:r>
            <a:r>
              <a:rPr lang="ko-KR" altLang="en-US" dirty="0"/>
              <a:t>은 소프트웨어 라이선스의 한 종류입니다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GNU</a:t>
            </a:r>
            <a:r>
              <a:rPr lang="ko-KR" altLang="en-US" dirty="0"/>
              <a:t>는 </a:t>
            </a:r>
            <a:r>
              <a:rPr lang="en-US" altLang="ko-KR" dirty="0"/>
              <a:t>"GNU's Not Unix"</a:t>
            </a:r>
            <a:r>
              <a:rPr lang="ko-KR" altLang="en-US" dirty="0"/>
              <a:t>의 약자로</a:t>
            </a:r>
            <a:r>
              <a:rPr lang="en-US" altLang="ko-KR" dirty="0"/>
              <a:t>, </a:t>
            </a:r>
            <a:r>
              <a:rPr lang="ko-KR" altLang="en-US" dirty="0"/>
              <a:t>자유 소프트웨어 운동을 주도한 단체를 의미합니다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GPL</a:t>
            </a:r>
            <a:r>
              <a:rPr lang="ko-KR" altLang="en-US" dirty="0"/>
              <a:t>은 </a:t>
            </a:r>
            <a:r>
              <a:rPr lang="en-US" altLang="ko-KR" dirty="0"/>
              <a:t>"General Public License"</a:t>
            </a:r>
            <a:r>
              <a:rPr lang="ko-KR" altLang="en-US" dirty="0"/>
              <a:t>의 약자로</a:t>
            </a:r>
            <a:r>
              <a:rPr lang="en-US" altLang="ko-KR" dirty="0"/>
              <a:t>, </a:t>
            </a:r>
            <a:r>
              <a:rPr lang="ko-KR" altLang="en-US" dirty="0"/>
              <a:t>이 라이선스는 소프트웨어가 자유롭게 사용되고 배포될 수 있도록 보장하면서</a:t>
            </a:r>
            <a:r>
              <a:rPr lang="en-US" altLang="ko-KR" dirty="0"/>
              <a:t>, </a:t>
            </a:r>
            <a:r>
              <a:rPr lang="ko-KR" altLang="en-US" dirty="0"/>
              <a:t>특정한 규칙을 따르도록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리눅스 커널은 </a:t>
            </a:r>
            <a:r>
              <a:rPr lang="en-US" altLang="ko-KR" dirty="0"/>
              <a:t>GPL </a:t>
            </a:r>
            <a:r>
              <a:rPr lang="ko-KR" altLang="en-US" dirty="0"/>
              <a:t>라이선스를 따르기 때문에</a:t>
            </a:r>
            <a:r>
              <a:rPr lang="en-US" altLang="ko-KR" dirty="0"/>
              <a:t>, </a:t>
            </a:r>
            <a:r>
              <a:rPr lang="ko-KR" altLang="en-US" dirty="0"/>
              <a:t>소스 코드가 </a:t>
            </a:r>
            <a:r>
              <a:rPr lang="ko-KR" altLang="en-US" dirty="0" err="1"/>
              <a:t>오픈되어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 많은 기업과 개발자들이 커뮤니티를 통해 지속적으로 커널 개발에 기여하고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리눅스 커널 위에 응용 프로그램이 올라가는 방식은</a:t>
            </a:r>
            <a:r>
              <a:rPr lang="en-US" altLang="ko-KR" dirty="0"/>
              <a:t>, </a:t>
            </a:r>
            <a:r>
              <a:rPr lang="ko-KR" altLang="en-US" dirty="0"/>
              <a:t>윈도우 운영체제에서 윈도우 위에 프로그램을 설치하는 것과 유사합니다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08298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72E7F-A2FE-4F50-A94D-8786A43CAC67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1900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[root@hana1 LABs]# which </a:t>
            </a:r>
            <a:r>
              <a:rPr lang="en-US" altLang="ko-KR" dirty="0" err="1"/>
              <a:t>useradd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useradd</a:t>
            </a:r>
            <a:endParaRPr lang="en-US" altLang="ko-KR" dirty="0"/>
          </a:p>
          <a:p>
            <a:r>
              <a:rPr lang="en-US" altLang="ko-KR" dirty="0"/>
              <a:t>[root@hana1 LABs]# which </a:t>
            </a:r>
            <a:r>
              <a:rPr lang="en-US" altLang="ko-KR" dirty="0" err="1"/>
              <a:t>adduser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adduser</a:t>
            </a:r>
            <a:endParaRPr lang="en-US" altLang="ko-KR" dirty="0"/>
          </a:p>
          <a:p>
            <a:r>
              <a:rPr lang="en-US" altLang="ko-KR" dirty="0"/>
              <a:t>[root@hana1 LABs]# file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useradd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useradd</a:t>
            </a:r>
            <a:r>
              <a:rPr lang="en-US" altLang="ko-KR" dirty="0"/>
              <a:t>: ELF 64-bit LSB shared object, x86-64, version 1 (SYSV), dynamically linked (uses shared libs), for GNU/Linux 2.6.32, </a:t>
            </a:r>
            <a:r>
              <a:rPr lang="en-US" altLang="ko-KR" dirty="0" err="1"/>
              <a:t>BuildID</a:t>
            </a:r>
            <a:r>
              <a:rPr lang="en-US" altLang="ko-KR" dirty="0"/>
              <a:t>[sha1]=2340301b3e54f2ad662b31bd0c786e2fae34718b, stripped</a:t>
            </a:r>
          </a:p>
          <a:p>
            <a:r>
              <a:rPr lang="en-US" altLang="ko-KR" dirty="0"/>
              <a:t>[root@hana1 LABs]# file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adduser</a:t>
            </a:r>
            <a:endParaRPr lang="en-US" altLang="ko-KR" dirty="0"/>
          </a:p>
          <a:p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adduser</a:t>
            </a:r>
            <a:r>
              <a:rPr lang="en-US" altLang="ko-KR" dirty="0"/>
              <a:t>: symbolic link to `</a:t>
            </a:r>
            <a:r>
              <a:rPr lang="en-US" altLang="ko-KR" dirty="0" err="1"/>
              <a:t>useradd</a:t>
            </a:r>
            <a:r>
              <a:rPr lang="en-US" altLang="ko-KR" dirty="0"/>
              <a:t>'</a:t>
            </a:r>
          </a:p>
          <a:p>
            <a:r>
              <a:rPr lang="en-US" altLang="ko-KR" dirty="0"/>
              <a:t>[root@hana1 LABs]#</a:t>
            </a:r>
          </a:p>
          <a:p>
            <a:r>
              <a:rPr lang="en-US" altLang="ko-KR" dirty="0"/>
              <a:t>[root@hana1 LABs]# ls -l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useradd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en-US" altLang="ko-KR" dirty="0" err="1"/>
              <a:t>rwxr</a:t>
            </a:r>
            <a:r>
              <a:rPr lang="en-US" altLang="ko-KR" dirty="0"/>
              <a:t>-</a:t>
            </a:r>
            <a:r>
              <a:rPr lang="en-US" altLang="ko-KR" dirty="0" err="1"/>
              <a:t>xr</a:t>
            </a:r>
            <a:r>
              <a:rPr lang="en-US" altLang="ko-KR" dirty="0"/>
              <a:t>-x. 1 root </a:t>
            </a:r>
            <a:r>
              <a:rPr lang="en-US" altLang="ko-KR" dirty="0" err="1"/>
              <a:t>root</a:t>
            </a:r>
            <a:r>
              <a:rPr lang="en-US" altLang="ko-KR" dirty="0"/>
              <a:t> 137616 Aug  9  2019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useradd</a:t>
            </a:r>
            <a:endParaRPr lang="en-US" altLang="ko-KR" dirty="0"/>
          </a:p>
          <a:p>
            <a:r>
              <a:rPr lang="en-US" altLang="ko-KR" dirty="0"/>
              <a:t>[root@hana1 LABs]# ls -l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adduser</a:t>
            </a:r>
            <a:endParaRPr lang="en-US" altLang="ko-KR" dirty="0"/>
          </a:p>
          <a:p>
            <a:r>
              <a:rPr lang="en-US" altLang="ko-KR" dirty="0" err="1"/>
              <a:t>lrwxrwxrwx</a:t>
            </a:r>
            <a:r>
              <a:rPr lang="en-US" altLang="ko-KR" dirty="0"/>
              <a:t>. 1 root </a:t>
            </a:r>
            <a:r>
              <a:rPr lang="en-US" altLang="ko-KR" dirty="0" err="1"/>
              <a:t>root</a:t>
            </a:r>
            <a:r>
              <a:rPr lang="en-US" altLang="ko-KR" dirty="0"/>
              <a:t> 7 May 22 14:37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adduser</a:t>
            </a:r>
            <a:r>
              <a:rPr lang="en-US" altLang="ko-KR" dirty="0"/>
              <a:t> -&gt; </a:t>
            </a:r>
            <a:r>
              <a:rPr lang="en-US" altLang="ko-KR" dirty="0" err="1"/>
              <a:t>useradd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50927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-- </a:t>
            </a:r>
            <a:r>
              <a:rPr lang="ko-KR" altLang="en-US" dirty="0"/>
              <a:t>소프트링크</a:t>
            </a:r>
          </a:p>
          <a:p>
            <a:r>
              <a:rPr lang="en-US" altLang="ko-KR" dirty="0"/>
              <a:t>[root@hana1 LABs]# touch </a:t>
            </a:r>
            <a:r>
              <a:rPr lang="en-US" altLang="ko-KR" dirty="0" err="1"/>
              <a:t>slinkfile</a:t>
            </a:r>
            <a:endParaRPr lang="en-US" altLang="ko-KR" dirty="0"/>
          </a:p>
          <a:p>
            <a:r>
              <a:rPr lang="en-US" altLang="ko-KR" dirty="0"/>
              <a:t>[root@hana1 LABs]# </a:t>
            </a:r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err="1"/>
              <a:t>slinkdir</a:t>
            </a:r>
            <a:endParaRPr lang="en-US" altLang="ko-KR" dirty="0"/>
          </a:p>
          <a:p>
            <a:r>
              <a:rPr lang="en-US" altLang="ko-KR" dirty="0"/>
              <a:t>[root@hana1 LABs]# ln -s </a:t>
            </a:r>
            <a:r>
              <a:rPr lang="en-US" altLang="ko-KR" dirty="0" err="1"/>
              <a:t>slinkfile</a:t>
            </a:r>
            <a:r>
              <a:rPr lang="en-US" altLang="ko-KR" dirty="0"/>
              <a:t> slinkfile2</a:t>
            </a:r>
          </a:p>
          <a:p>
            <a:r>
              <a:rPr lang="en-US" altLang="ko-KR" dirty="0"/>
              <a:t>[root@hana1 LABs]# ln -s </a:t>
            </a:r>
            <a:r>
              <a:rPr lang="en-US" altLang="ko-KR" dirty="0" err="1"/>
              <a:t>slinkdir</a:t>
            </a:r>
            <a:r>
              <a:rPr lang="en-US" altLang="ko-KR" dirty="0"/>
              <a:t> slinkdir2</a:t>
            </a:r>
          </a:p>
          <a:p>
            <a:r>
              <a:rPr lang="en-US" altLang="ko-KR" dirty="0"/>
              <a:t>[root@hana1 LABs]# ls -li</a:t>
            </a:r>
          </a:p>
          <a:p>
            <a:r>
              <a:rPr lang="en-US" altLang="ko-KR" dirty="0"/>
              <a:t>262094 </a:t>
            </a:r>
            <a:r>
              <a:rPr lang="en-US" altLang="ko-KR" dirty="0" err="1"/>
              <a:t>drwxr</a:t>
            </a:r>
            <a:r>
              <a:rPr lang="en-US" altLang="ko-KR" dirty="0"/>
              <a:t>-</a:t>
            </a:r>
            <a:r>
              <a:rPr lang="en-US" altLang="ko-KR" dirty="0" err="1"/>
              <a:t>xr</a:t>
            </a:r>
            <a:r>
              <a:rPr lang="en-US" altLang="ko-KR" dirty="0"/>
              <a:t>-x. 2 root </a:t>
            </a:r>
            <a:r>
              <a:rPr lang="en-US" altLang="ko-KR" dirty="0" err="1"/>
              <a:t>root</a:t>
            </a:r>
            <a:r>
              <a:rPr lang="en-US" altLang="ko-KR" dirty="0"/>
              <a:t>     4096 Jun  8 01:38 </a:t>
            </a:r>
            <a:r>
              <a:rPr lang="en-US" altLang="ko-KR" dirty="0" err="1"/>
              <a:t>slinkdir</a:t>
            </a:r>
            <a:endParaRPr lang="en-US" altLang="ko-KR" dirty="0"/>
          </a:p>
          <a:p>
            <a:r>
              <a:rPr lang="en-US" altLang="ko-KR" dirty="0"/>
              <a:t>262177 </a:t>
            </a:r>
            <a:r>
              <a:rPr lang="en-US" altLang="ko-KR" dirty="0" err="1"/>
              <a:t>lrwxrwxrwx</a:t>
            </a:r>
            <a:r>
              <a:rPr lang="en-US" altLang="ko-KR" dirty="0"/>
              <a:t>. 1 root </a:t>
            </a:r>
            <a:r>
              <a:rPr lang="en-US" altLang="ko-KR" dirty="0" err="1"/>
              <a:t>root</a:t>
            </a:r>
            <a:r>
              <a:rPr lang="en-US" altLang="ko-KR" dirty="0"/>
              <a:t>        8 Jun  8 01:41 slinkdir2 -&gt; </a:t>
            </a:r>
            <a:r>
              <a:rPr lang="en-US" altLang="ko-KR" dirty="0" err="1"/>
              <a:t>slinkdir</a:t>
            </a:r>
            <a:endParaRPr lang="en-US" altLang="ko-KR" dirty="0"/>
          </a:p>
          <a:p>
            <a:r>
              <a:rPr lang="en-US" altLang="ko-KR" dirty="0"/>
              <a:t>262043 -</a:t>
            </a:r>
            <a:r>
              <a:rPr lang="en-US" altLang="ko-KR" dirty="0" err="1"/>
              <a:t>rw</a:t>
            </a:r>
            <a:r>
              <a:rPr lang="en-US" altLang="ko-KR" dirty="0"/>
              <a:t>-r--r--. 1 root </a:t>
            </a:r>
            <a:r>
              <a:rPr lang="en-US" altLang="ko-KR" dirty="0" err="1"/>
              <a:t>root</a:t>
            </a:r>
            <a:r>
              <a:rPr lang="en-US" altLang="ko-KR" dirty="0"/>
              <a:t>        0 Jun  8 01:38 </a:t>
            </a:r>
            <a:r>
              <a:rPr lang="en-US" altLang="ko-KR" dirty="0" err="1"/>
              <a:t>slinkfile</a:t>
            </a:r>
            <a:endParaRPr lang="en-US" altLang="ko-KR" dirty="0"/>
          </a:p>
          <a:p>
            <a:r>
              <a:rPr lang="en-US" altLang="ko-KR" dirty="0"/>
              <a:t>262176 </a:t>
            </a:r>
            <a:r>
              <a:rPr lang="en-US" altLang="ko-KR" dirty="0" err="1"/>
              <a:t>lrwxrwxrwx</a:t>
            </a:r>
            <a:r>
              <a:rPr lang="en-US" altLang="ko-KR" dirty="0"/>
              <a:t>. 1 root </a:t>
            </a:r>
            <a:r>
              <a:rPr lang="en-US" altLang="ko-KR" dirty="0" err="1"/>
              <a:t>root</a:t>
            </a:r>
            <a:r>
              <a:rPr lang="en-US" altLang="ko-KR" dirty="0"/>
              <a:t>        9 Jun  8 01:39 slinkfile2 -&gt; </a:t>
            </a:r>
            <a:r>
              <a:rPr lang="en-US" altLang="ko-KR" dirty="0" err="1"/>
              <a:t>slinkfile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-- </a:t>
            </a:r>
            <a:r>
              <a:rPr lang="ko-KR" altLang="en-US" dirty="0"/>
              <a:t>하드링크</a:t>
            </a:r>
          </a:p>
          <a:p>
            <a:r>
              <a:rPr lang="en-US" altLang="ko-KR" dirty="0"/>
              <a:t>[root@hana1 LABs]# touch </a:t>
            </a:r>
            <a:r>
              <a:rPr lang="en-US" altLang="ko-KR" dirty="0" err="1"/>
              <a:t>hlinkfile</a:t>
            </a:r>
            <a:endParaRPr lang="en-US" altLang="ko-KR" dirty="0"/>
          </a:p>
          <a:p>
            <a:r>
              <a:rPr lang="en-US" altLang="ko-KR" dirty="0"/>
              <a:t>[root@hana1 LABs]# </a:t>
            </a:r>
            <a:r>
              <a:rPr lang="en-US" altLang="ko-KR" dirty="0" err="1"/>
              <a:t>mkdir</a:t>
            </a:r>
            <a:r>
              <a:rPr lang="en-US" altLang="ko-KR" dirty="0"/>
              <a:t> </a:t>
            </a:r>
            <a:r>
              <a:rPr lang="en-US" altLang="ko-KR" dirty="0" err="1"/>
              <a:t>hlinkdir</a:t>
            </a:r>
            <a:endParaRPr lang="en-US" altLang="ko-KR" dirty="0"/>
          </a:p>
          <a:p>
            <a:r>
              <a:rPr lang="en-US" altLang="ko-KR" dirty="0"/>
              <a:t>[root@hana1 LABs]# ln </a:t>
            </a:r>
            <a:r>
              <a:rPr lang="en-US" altLang="ko-KR" dirty="0" err="1"/>
              <a:t>hlinkfile</a:t>
            </a:r>
            <a:r>
              <a:rPr lang="en-US" altLang="ko-KR" dirty="0"/>
              <a:t> hlinkfile2</a:t>
            </a:r>
          </a:p>
          <a:p>
            <a:r>
              <a:rPr lang="en-US" altLang="ko-KR" dirty="0"/>
              <a:t>[root@hana1 LABs]# ln </a:t>
            </a:r>
            <a:r>
              <a:rPr lang="en-US" altLang="ko-KR" dirty="0" err="1"/>
              <a:t>hlinkdir</a:t>
            </a:r>
            <a:r>
              <a:rPr lang="en-US" altLang="ko-KR" dirty="0"/>
              <a:t> hlinkdir2</a:t>
            </a:r>
          </a:p>
          <a:p>
            <a:r>
              <a:rPr lang="en-US" altLang="ko-KR" dirty="0"/>
              <a:t>ln: ‘</a:t>
            </a:r>
            <a:r>
              <a:rPr lang="en-US" altLang="ko-KR" dirty="0" err="1"/>
              <a:t>hlinkdir</a:t>
            </a:r>
            <a:r>
              <a:rPr lang="en-US" altLang="ko-KR" dirty="0"/>
              <a:t>’: hard link not allowed for directory</a:t>
            </a:r>
          </a:p>
          <a:p>
            <a:r>
              <a:rPr lang="en-US" altLang="ko-KR" dirty="0"/>
              <a:t>[root@hana1 LABs]# ls -li</a:t>
            </a:r>
          </a:p>
          <a:p>
            <a:r>
              <a:rPr lang="en-US" altLang="ko-KR" dirty="0"/>
              <a:t>262178 -</a:t>
            </a:r>
            <a:r>
              <a:rPr lang="en-US" altLang="ko-KR" dirty="0" err="1"/>
              <a:t>rw</a:t>
            </a:r>
            <a:r>
              <a:rPr lang="en-US" altLang="ko-KR" dirty="0"/>
              <a:t>-r--r--. 2 root </a:t>
            </a:r>
            <a:r>
              <a:rPr lang="en-US" altLang="ko-KR" dirty="0" err="1"/>
              <a:t>root</a:t>
            </a:r>
            <a:r>
              <a:rPr lang="en-US" altLang="ko-KR" dirty="0"/>
              <a:t>        0 Jun  8 01:43 </a:t>
            </a:r>
            <a:r>
              <a:rPr lang="en-US" altLang="ko-KR" dirty="0" err="1"/>
              <a:t>hlinkfile</a:t>
            </a:r>
            <a:endParaRPr lang="en-US" altLang="ko-KR" dirty="0"/>
          </a:p>
          <a:p>
            <a:r>
              <a:rPr lang="en-US" altLang="ko-KR" dirty="0"/>
              <a:t>262178 -</a:t>
            </a:r>
            <a:r>
              <a:rPr lang="en-US" altLang="ko-KR" dirty="0" err="1"/>
              <a:t>rw</a:t>
            </a:r>
            <a:r>
              <a:rPr lang="en-US" altLang="ko-KR" dirty="0"/>
              <a:t>-r--r--. 2 root </a:t>
            </a:r>
            <a:r>
              <a:rPr lang="en-US" altLang="ko-KR" dirty="0" err="1"/>
              <a:t>root</a:t>
            </a:r>
            <a:r>
              <a:rPr lang="en-US" altLang="ko-KR" dirty="0"/>
              <a:t>        0 Jun  8 01:43 hlinkfile2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[root@hana1 LABs]# ln fw_enable.sh fw_enable_hlink.sh</a:t>
            </a:r>
          </a:p>
          <a:p>
            <a:r>
              <a:rPr lang="en-US" altLang="ko-KR" dirty="0"/>
              <a:t>[root@hana1 LABs]# ls -li</a:t>
            </a:r>
          </a:p>
          <a:p>
            <a:endParaRPr lang="en-US" altLang="ko-KR" dirty="0"/>
          </a:p>
          <a:p>
            <a:r>
              <a:rPr lang="en-US" altLang="ko-KR" dirty="0"/>
              <a:t>[root@hana1 LABs]# vi fw_enable.sh		---&gt; </a:t>
            </a:r>
            <a:r>
              <a:rPr lang="ko-KR" altLang="en-US" dirty="0"/>
              <a:t>수정</a:t>
            </a:r>
            <a:r>
              <a:rPr lang="en-US" altLang="ko-KR" dirty="0"/>
              <a:t>!!!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링크 파일에도 전이됐을까</a:t>
            </a:r>
            <a:r>
              <a:rPr lang="en-US" altLang="ko-KR" dirty="0"/>
              <a:t>? OK</a:t>
            </a:r>
          </a:p>
          <a:p>
            <a:r>
              <a:rPr lang="en-US" altLang="ko-KR" dirty="0"/>
              <a:t>[root@hana1 LABs]# vi fw_enable_hlink.sh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575868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23649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74522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</a:t>
            </a:r>
            <a:r>
              <a:rPr lang="en-US" altLang="ko-KR" baseline="0" dirty="0"/>
              <a:t> </a:t>
            </a:r>
            <a:r>
              <a:rPr kumimoji="1" lang="en-US" altLang="ko-KR" sz="1200" b="1" kern="1200" dirty="0"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+mn-cs"/>
              </a:rPr>
              <a:t>CentOS 7 Security Check List (CentOS 7 </a:t>
            </a:r>
            <a:r>
              <a:rPr kumimoji="1" lang="ko-KR" altLang="en-US" sz="1200" b="1" kern="1200" dirty="0"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+mn-cs"/>
              </a:rPr>
              <a:t>보안점검</a:t>
            </a:r>
            <a:r>
              <a:rPr kumimoji="1" lang="en-US" altLang="ko-KR" sz="1200" b="1" kern="1200" dirty="0"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+mn-cs"/>
              </a:rPr>
              <a:t>)</a:t>
            </a:r>
          </a:p>
          <a:p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https://yongsukim.blogspot.com/2018/01/centos-7-security-check-list-centos-7.html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786091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292515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4738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282374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프로세스는 운영체제로부터 자원을 할당 받는 작업의 단위다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스레드는 할당 받은 자원을 이용하는 실행의 단위이고</a:t>
            </a:r>
            <a:r>
              <a:rPr lang="en-US" altLang="ko-KR" dirty="0"/>
              <a:t>, </a:t>
            </a:r>
            <a:r>
              <a:rPr lang="ko-KR" altLang="en-US" dirty="0"/>
              <a:t>프로세스 내에 여러 개 생길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애플리케이션 하나가 프로세스고</a:t>
            </a:r>
            <a:r>
              <a:rPr lang="en-US" altLang="ko-KR" dirty="0"/>
              <a:t>, </a:t>
            </a:r>
            <a:r>
              <a:rPr lang="ko-KR" altLang="en-US" dirty="0"/>
              <a:t>그 안에서의 분기 처리되는 것이 스레드다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4408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방금 말씀드린 </a:t>
            </a:r>
            <a:r>
              <a:rPr lang="en-US" altLang="ko-KR" dirty="0"/>
              <a:t>GNU GPL</a:t>
            </a:r>
            <a:r>
              <a:rPr lang="ko-KR" altLang="en-US" dirty="0"/>
              <a:t> 라이선스를 따르는 이 </a:t>
            </a:r>
            <a:r>
              <a:rPr lang="en-US" altLang="ko-KR" dirty="0"/>
              <a:t>Linux</a:t>
            </a:r>
            <a:r>
              <a:rPr lang="ko-KR" altLang="en-US" dirty="0"/>
              <a:t>는 어떤 특징이 있을까요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리눅스는 </a:t>
            </a:r>
            <a:r>
              <a:rPr lang="en-US" altLang="ko-KR" dirty="0"/>
              <a:t>GUI </a:t>
            </a:r>
            <a:r>
              <a:rPr lang="ko-KR" altLang="en-US" dirty="0"/>
              <a:t>환경을 제공합니다</a:t>
            </a:r>
            <a:r>
              <a:rPr lang="en-US" altLang="ko-KR" dirty="0"/>
              <a:t>. </a:t>
            </a:r>
            <a:r>
              <a:rPr lang="ko-KR" altLang="en-US" dirty="0"/>
              <a:t>아무래도 </a:t>
            </a:r>
            <a:r>
              <a:rPr lang="en-US" altLang="ko-KR" dirty="0"/>
              <a:t>CLI </a:t>
            </a:r>
            <a:r>
              <a:rPr lang="ko-KR" altLang="en-US" dirty="0"/>
              <a:t>환경보다는 </a:t>
            </a:r>
            <a:r>
              <a:rPr lang="en-US" altLang="ko-KR" dirty="0"/>
              <a:t>GUI</a:t>
            </a:r>
            <a:r>
              <a:rPr lang="ko-KR" altLang="en-US" dirty="0"/>
              <a:t>환경이 편리하긴 하겠죠</a:t>
            </a:r>
            <a:r>
              <a:rPr lang="en-US" altLang="ko-KR" dirty="0"/>
              <a:t>. </a:t>
            </a:r>
            <a:r>
              <a:rPr lang="ko-KR" altLang="en-US" dirty="0"/>
              <a:t>나만 나중에 경험이 많이 쌓이면 </a:t>
            </a:r>
            <a:r>
              <a:rPr lang="en-US" altLang="ko-KR" dirty="0"/>
              <a:t>CLI</a:t>
            </a:r>
            <a:r>
              <a:rPr lang="ko-KR" altLang="en-US" dirty="0"/>
              <a:t>가 오히려 더 편하게 </a:t>
            </a:r>
            <a:r>
              <a:rPr lang="ko-KR" altLang="en-US" dirty="0" err="1"/>
              <a:t>느껴지실수도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GUI</a:t>
            </a:r>
            <a:r>
              <a:rPr lang="ko-KR" altLang="en-US" dirty="0"/>
              <a:t>에서는 마우스로 이동하면서 </a:t>
            </a:r>
            <a:r>
              <a:rPr lang="ko-KR" altLang="en-US" dirty="0" err="1"/>
              <a:t>찾아가야하고</a:t>
            </a:r>
            <a:r>
              <a:rPr lang="ko-KR" altLang="en-US" dirty="0"/>
              <a:t> 그렇지만</a:t>
            </a:r>
            <a:r>
              <a:rPr lang="en-US" altLang="ko-KR" dirty="0"/>
              <a:t>, CLI</a:t>
            </a:r>
            <a:r>
              <a:rPr lang="ko-KR" altLang="en-US" dirty="0"/>
              <a:t>에서는 원하는 명령어로 원하는 기능을 바로 실행할 수 있으니까요</a:t>
            </a:r>
            <a:r>
              <a:rPr lang="en-US" altLang="ko-KR" dirty="0"/>
              <a:t>. </a:t>
            </a:r>
            <a:r>
              <a:rPr lang="ko-KR" altLang="en-US" dirty="0"/>
              <a:t>아마 </a:t>
            </a:r>
            <a:r>
              <a:rPr lang="en-US" altLang="ko-KR" dirty="0"/>
              <a:t>MacOS</a:t>
            </a:r>
            <a:r>
              <a:rPr lang="ko-KR" altLang="en-US" dirty="0"/>
              <a:t>를 사용하시는 분들은 그렇게 </a:t>
            </a:r>
            <a:r>
              <a:rPr lang="ko-KR" altLang="en-US" dirty="0" err="1"/>
              <a:t>하시는것으로</a:t>
            </a:r>
            <a:r>
              <a:rPr lang="ko-KR" altLang="en-US" dirty="0"/>
              <a:t> 알고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리눅스는 서버용 운영체제로 많이 사용됩니다</a:t>
            </a:r>
            <a:r>
              <a:rPr lang="en-US" altLang="ko-KR" dirty="0"/>
              <a:t>. </a:t>
            </a:r>
            <a:r>
              <a:rPr lang="ko-KR" altLang="en-US" dirty="0"/>
              <a:t>서버 운영체제의 대부분은 리눅스 계열입니다</a:t>
            </a:r>
            <a:r>
              <a:rPr lang="en-US" altLang="ko-KR" dirty="0"/>
              <a:t>. </a:t>
            </a:r>
            <a:r>
              <a:rPr lang="ko-KR" altLang="en-US" dirty="0"/>
              <a:t>서버용 </a:t>
            </a:r>
            <a:r>
              <a:rPr lang="en-US" altLang="ko-KR" dirty="0"/>
              <a:t>CPU</a:t>
            </a:r>
            <a:r>
              <a:rPr lang="ko-KR" altLang="en-US" dirty="0"/>
              <a:t>인 </a:t>
            </a:r>
            <a:r>
              <a:rPr lang="en-US" altLang="ko-KR" dirty="0"/>
              <a:t>Intel Xeon</a:t>
            </a:r>
            <a:r>
              <a:rPr lang="ko-KR" altLang="en-US" dirty="0"/>
              <a:t>도 주로 리눅스와 함께 사용됩니다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윈도우는 장시간 사용 시 약간의 성능 저하가 있을 수 있지만</a:t>
            </a:r>
            <a:r>
              <a:rPr lang="en-US" altLang="ko-KR" dirty="0"/>
              <a:t>, </a:t>
            </a:r>
            <a:r>
              <a:rPr lang="ko-KR" altLang="en-US" dirty="0"/>
              <a:t>리눅스는 이러한 부분에서 더 최적화되어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 err="1"/>
              <a:t>도커</a:t>
            </a:r>
            <a:r>
              <a:rPr lang="en-US" altLang="ko-KR" dirty="0"/>
              <a:t>(Docker)</a:t>
            </a:r>
            <a:r>
              <a:rPr lang="ko-KR" altLang="en-US" dirty="0"/>
              <a:t>와 </a:t>
            </a:r>
            <a:r>
              <a:rPr lang="ko-KR" altLang="en-US" dirty="0" err="1"/>
              <a:t>쿠버네티스</a:t>
            </a:r>
            <a:r>
              <a:rPr lang="en-US" altLang="ko-KR" dirty="0"/>
              <a:t>(Kubernetes)</a:t>
            </a:r>
            <a:r>
              <a:rPr lang="ko-KR" altLang="en-US" dirty="0"/>
              <a:t>와 같은 </a:t>
            </a:r>
            <a:r>
              <a:rPr lang="ko-KR" altLang="en-US" dirty="0" err="1"/>
              <a:t>데브옵스</a:t>
            </a:r>
            <a:r>
              <a:rPr lang="ko-KR" altLang="en-US" dirty="0"/>
              <a:t> 기술은 리눅스 환경에 최적화되어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리눅스는 </a:t>
            </a:r>
            <a:r>
              <a:rPr lang="en-US" altLang="ko-KR" dirty="0"/>
              <a:t>Unix</a:t>
            </a:r>
            <a:r>
              <a:rPr lang="ko-KR" altLang="en-US" dirty="0"/>
              <a:t>와의 완벽한 호환성을 유지합니다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POSIX(Portable Operating System Interface for Unix)</a:t>
            </a:r>
            <a:r>
              <a:rPr lang="ko-KR" altLang="en-US" dirty="0"/>
              <a:t>는 운영체제 간 호환성을 유지하기 위한 표준입니다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리눅스는 </a:t>
            </a:r>
            <a:r>
              <a:rPr lang="en-US" altLang="ko-KR" dirty="0"/>
              <a:t>POSIX </a:t>
            </a:r>
            <a:r>
              <a:rPr lang="ko-KR" altLang="en-US" dirty="0"/>
              <a:t>표준을 준수하기 때문에 </a:t>
            </a:r>
            <a:r>
              <a:rPr lang="en-US" altLang="ko-KR" dirty="0"/>
              <a:t>Unix </a:t>
            </a:r>
            <a:r>
              <a:rPr lang="ko-KR" altLang="en-US" dirty="0"/>
              <a:t>계열의 운영체제들과 높은 호환성을 가집니다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마지막으로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Linux</a:t>
            </a:r>
            <a:r>
              <a:rPr lang="ko-KR" altLang="en-US" dirty="0"/>
              <a:t>는 공개 소프트웨어이고</a:t>
            </a:r>
            <a:r>
              <a:rPr lang="en-US" altLang="ko-KR" dirty="0"/>
              <a:t>, </a:t>
            </a:r>
            <a:r>
              <a:rPr lang="ko-KR" altLang="en-US" dirty="0"/>
              <a:t>무료로 사용할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결국에 </a:t>
            </a:r>
            <a:r>
              <a:rPr lang="en-US" altLang="ko-KR" dirty="0"/>
              <a:t>Public</a:t>
            </a:r>
            <a:r>
              <a:rPr lang="ko-KR" altLang="en-US" dirty="0"/>
              <a:t>이기 때문에</a:t>
            </a:r>
            <a:r>
              <a:rPr lang="en-US" altLang="ko-KR" dirty="0"/>
              <a:t>, </a:t>
            </a:r>
            <a:r>
              <a:rPr lang="ko-KR" altLang="en-US" dirty="0"/>
              <a:t>많은 사람들이 쉽게 접근할 수 있고</a:t>
            </a:r>
            <a:r>
              <a:rPr lang="en-US" altLang="ko-KR" dirty="0"/>
              <a:t>, </a:t>
            </a:r>
            <a:r>
              <a:rPr lang="ko-KR" altLang="en-US" dirty="0"/>
              <a:t>그만큼 하드웨어나 소프트웨어 </a:t>
            </a:r>
            <a:r>
              <a:rPr lang="ko-KR" altLang="en-US" dirty="0" err="1"/>
              <a:t>둘다</a:t>
            </a:r>
            <a:r>
              <a:rPr lang="ko-KR" altLang="en-US" dirty="0"/>
              <a:t> 호환성이 좋다</a:t>
            </a:r>
            <a:r>
              <a:rPr lang="en-US" altLang="ko-KR" dirty="0"/>
              <a:t>, </a:t>
            </a:r>
            <a:r>
              <a:rPr lang="ko-KR" altLang="en-US" dirty="0"/>
              <a:t>그리고 안정성도 높다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버그나 </a:t>
            </a:r>
            <a:r>
              <a:rPr lang="ko-KR" altLang="en-US" dirty="0" err="1"/>
              <a:t>랜섬웨어</a:t>
            </a:r>
            <a:r>
              <a:rPr lang="ko-KR" altLang="en-US" dirty="0"/>
              <a:t> 같은 위협이 </a:t>
            </a:r>
            <a:r>
              <a:rPr lang="ko-KR" altLang="en-US" dirty="0" err="1"/>
              <a:t>발생했을때는</a:t>
            </a:r>
            <a:r>
              <a:rPr lang="en-US" altLang="ko-KR" dirty="0"/>
              <a:t>, </a:t>
            </a:r>
            <a:r>
              <a:rPr lang="ko-KR" altLang="en-US" dirty="0"/>
              <a:t>집단지성으로 다같이 문제 파악이랑 솔루션을 </a:t>
            </a:r>
            <a:r>
              <a:rPr lang="ko-KR" altLang="en-US" dirty="0" err="1"/>
              <a:t>낼수있으니까</a:t>
            </a:r>
            <a:r>
              <a:rPr lang="ko-KR" altLang="en-US" dirty="0"/>
              <a:t> 그만큼 해결이 빠릅니다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리눅스의 이러한 특징들 덕분에</a:t>
            </a:r>
            <a:r>
              <a:rPr lang="en-US" altLang="ko-KR" dirty="0"/>
              <a:t>, </a:t>
            </a:r>
            <a:r>
              <a:rPr lang="ko-KR" altLang="en-US" dirty="0"/>
              <a:t>많은 기업과 개발자들이 리눅스를 선호하고</a:t>
            </a:r>
            <a:r>
              <a:rPr lang="en-US" altLang="ko-KR" dirty="0"/>
              <a:t>, </a:t>
            </a:r>
            <a:r>
              <a:rPr lang="ko-KR" altLang="en-US" dirty="0"/>
              <a:t>다양한 환경에서 널리 사용되고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그다음</a:t>
            </a:r>
            <a:r>
              <a:rPr lang="ko-KR" altLang="en-US" dirty="0"/>
              <a:t> 리눅스의 구조입니다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하드웨어 </a:t>
            </a:r>
            <a:r>
              <a:rPr lang="en-US" altLang="ko-KR" dirty="0"/>
              <a:t>: CPU, </a:t>
            </a:r>
            <a:r>
              <a:rPr lang="ko-KR" altLang="en-US" dirty="0"/>
              <a:t>모니터</a:t>
            </a:r>
            <a:r>
              <a:rPr lang="en-US" altLang="ko-KR" dirty="0"/>
              <a:t>, </a:t>
            </a:r>
            <a:r>
              <a:rPr lang="ko-KR" altLang="en-US" dirty="0"/>
              <a:t>키보드</a:t>
            </a:r>
            <a:r>
              <a:rPr lang="en-US" altLang="ko-KR" dirty="0"/>
              <a:t>, RAM, GPU, DISK</a:t>
            </a:r>
            <a:r>
              <a:rPr lang="ko-KR" altLang="en-US" dirty="0"/>
              <a:t> 같은 컴퓨터의 물리적인 부품입니다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 err="1"/>
              <a:t>그다음이</a:t>
            </a:r>
            <a:r>
              <a:rPr lang="ko-KR" altLang="en-US" dirty="0"/>
              <a:t> 커널입니다</a:t>
            </a:r>
            <a:r>
              <a:rPr lang="en-US" altLang="ko-KR" dirty="0"/>
              <a:t>. </a:t>
            </a:r>
            <a:r>
              <a:rPr lang="ko-KR" altLang="en-US" dirty="0"/>
              <a:t>운영체제의 핵심 부분으로</a:t>
            </a:r>
            <a:r>
              <a:rPr lang="en-US" altLang="ko-KR" dirty="0"/>
              <a:t>, </a:t>
            </a:r>
            <a:r>
              <a:rPr lang="ko-KR" altLang="en-US" dirty="0"/>
              <a:t>하드웨어와 소프트웨어 간의 중재자 역할을 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리눅스 운영체제는 커널을 포함하고 있지만</a:t>
            </a:r>
            <a:r>
              <a:rPr lang="en-US" altLang="ko-KR" dirty="0"/>
              <a:t>, </a:t>
            </a:r>
            <a:r>
              <a:rPr lang="ko-KR" altLang="en-US" dirty="0" err="1"/>
              <a:t>커널위에</a:t>
            </a:r>
            <a:r>
              <a:rPr lang="ko-KR" altLang="en-US" dirty="0"/>
              <a:t> 있는 다양한 시스템</a:t>
            </a:r>
            <a:r>
              <a:rPr lang="en-US" altLang="ko-KR" dirty="0"/>
              <a:t>, </a:t>
            </a:r>
            <a:r>
              <a:rPr lang="ko-KR" altLang="en-US" dirty="0"/>
              <a:t>소프트웨어</a:t>
            </a:r>
            <a:r>
              <a:rPr lang="en-US" altLang="ko-KR" dirty="0"/>
              <a:t>, </a:t>
            </a:r>
            <a:r>
              <a:rPr lang="ko-KR" altLang="en-US" dirty="0"/>
              <a:t>라이브러리 등 리눅스 배포판을 리눅스 운영체제라고 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 err="1"/>
              <a:t>다시말하면</a:t>
            </a:r>
            <a:r>
              <a:rPr lang="ko-KR" altLang="en-US" dirty="0"/>
              <a:t> 리눅스 커널은 리눅스 운영체제의 코어입니다</a:t>
            </a:r>
            <a:r>
              <a:rPr lang="en-US" altLang="ko-KR" dirty="0"/>
              <a:t>. </a:t>
            </a:r>
            <a:r>
              <a:rPr lang="ko-KR" altLang="en-US" dirty="0"/>
              <a:t>이부분을 </a:t>
            </a:r>
            <a:r>
              <a:rPr lang="ko-KR" altLang="en-US" dirty="0" err="1"/>
              <a:t>리누스</a:t>
            </a:r>
            <a:r>
              <a:rPr lang="ko-KR" altLang="en-US" dirty="0"/>
              <a:t> </a:t>
            </a:r>
            <a:r>
              <a:rPr lang="ko-KR" altLang="en-US" dirty="0" err="1"/>
              <a:t>토르발즈가</a:t>
            </a:r>
            <a:r>
              <a:rPr lang="ko-KR" altLang="en-US" dirty="0"/>
              <a:t> 개발해서</a:t>
            </a:r>
            <a:r>
              <a:rPr lang="en-US" altLang="ko-KR" dirty="0"/>
              <a:t>, </a:t>
            </a:r>
            <a:r>
              <a:rPr lang="ko-KR" altLang="en-US" dirty="0"/>
              <a:t>지금까지 수많은 사람들이 기여하면서 계속 발전해 가고 있는 부분입니다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 err="1"/>
              <a:t>그다음</a:t>
            </a:r>
            <a:r>
              <a:rPr lang="ko-KR" altLang="en-US" dirty="0"/>
              <a:t> 셸입니다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셸은 사용자와 운영체제 커널 간의 인터페이스를 제공하는 프로그램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셸 종류가 여러가지인데</a:t>
            </a:r>
            <a:r>
              <a:rPr lang="en-US" altLang="ko-KR" dirty="0"/>
              <a:t>, </a:t>
            </a:r>
            <a:r>
              <a:rPr lang="ko-KR" altLang="en-US" dirty="0"/>
              <a:t>가장 기본 셸이 </a:t>
            </a:r>
            <a:r>
              <a:rPr lang="en-US" altLang="ko-KR" dirty="0"/>
              <a:t>bash</a:t>
            </a:r>
            <a:r>
              <a:rPr lang="ko-KR" altLang="en-US" dirty="0"/>
              <a:t> 셸 입니다</a:t>
            </a:r>
            <a:r>
              <a:rPr lang="en-US" altLang="ko-KR" dirty="0"/>
              <a:t>. Bash</a:t>
            </a:r>
            <a:r>
              <a:rPr lang="ko-KR" altLang="en-US" dirty="0"/>
              <a:t>가 </a:t>
            </a:r>
            <a:r>
              <a:rPr lang="en-US" altLang="ko-KR" dirty="0"/>
              <a:t>Shell</a:t>
            </a:r>
            <a:r>
              <a:rPr lang="ko-KR" altLang="en-US" dirty="0"/>
              <a:t>의 종류입니다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 err="1"/>
              <a:t>그외에는</a:t>
            </a:r>
            <a:r>
              <a:rPr lang="ko-KR" altLang="en-US" dirty="0"/>
              <a:t> </a:t>
            </a:r>
            <a:r>
              <a:rPr lang="en-US" altLang="ko-KR" dirty="0"/>
              <a:t>c</a:t>
            </a:r>
            <a:r>
              <a:rPr lang="ko-KR" altLang="en-US" dirty="0"/>
              <a:t>언어를 기반으로 하는 </a:t>
            </a:r>
            <a:r>
              <a:rPr lang="en-US" altLang="ko-KR" dirty="0" err="1"/>
              <a:t>cshell</a:t>
            </a:r>
            <a:r>
              <a:rPr lang="en-US" altLang="ko-KR" dirty="0"/>
              <a:t> </a:t>
            </a:r>
            <a:r>
              <a:rPr lang="ko-KR" altLang="en-US" dirty="0"/>
              <a:t>같은 것이 있습니다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마지막이 </a:t>
            </a:r>
            <a:r>
              <a:rPr lang="ko-KR" altLang="en-US" dirty="0" err="1"/>
              <a:t>응용프로그램입니다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응용 프로그램은 운영체제에서 실행되는 모든 소프트웨어를 뜻합니다</a:t>
            </a:r>
            <a:r>
              <a:rPr lang="en-US" altLang="ko-KR" dirty="0"/>
              <a:t>. 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 dirty="0"/>
              <a:t>리눅스는 각 종 프로그래밍 개발도구</a:t>
            </a:r>
            <a:r>
              <a:rPr lang="en-US" altLang="ko-KR" dirty="0"/>
              <a:t>, </a:t>
            </a:r>
            <a:r>
              <a:rPr lang="ko-KR" altLang="en-US" dirty="0"/>
              <a:t>네트워크 관련 도구 등을 말합니다</a:t>
            </a:r>
            <a:r>
              <a:rPr lang="en-US" altLang="ko-KR" dirty="0"/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  <a:p>
            <a:pPr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932399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프로세스는 운영체제로부터 자원을 할당 받는 작업의 단위다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스레드는 할당 받은 자원을 이용하는 실행의 단위이고</a:t>
            </a:r>
            <a:r>
              <a:rPr lang="en-US" altLang="ko-KR" dirty="0"/>
              <a:t>, </a:t>
            </a:r>
            <a:r>
              <a:rPr lang="ko-KR" altLang="en-US" dirty="0"/>
              <a:t>프로세스 내에 여러 개 생길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애플리케이션 하나가 프로세스고</a:t>
            </a:r>
            <a:r>
              <a:rPr lang="en-US" altLang="ko-KR" dirty="0"/>
              <a:t>, </a:t>
            </a:r>
            <a:r>
              <a:rPr lang="ko-KR" altLang="en-US" dirty="0"/>
              <a:t>그 안에서의 분기 처리되는 것이 스레드다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76209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프로세스는 운영체제로부터 자원을 할당 받는 작업의 단위다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스레드는 할당 받은 자원을 이용하는 실행의 단위이고</a:t>
            </a:r>
            <a:r>
              <a:rPr lang="en-US" altLang="ko-KR" dirty="0"/>
              <a:t>, </a:t>
            </a:r>
            <a:r>
              <a:rPr lang="ko-KR" altLang="en-US" dirty="0"/>
              <a:t>프로세스 내에 여러 개 생길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애플리케이션 하나가 프로세스고</a:t>
            </a:r>
            <a:r>
              <a:rPr lang="en-US" altLang="ko-KR" dirty="0"/>
              <a:t>, </a:t>
            </a:r>
            <a:r>
              <a:rPr lang="ko-KR" altLang="en-US" dirty="0"/>
              <a:t>그 안에서의 분기 처리되는 것이 스레드다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88746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프로세스는 운영체제로부터 자원을 할당 받는 작업의 단위다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스레드는 할당 받은 자원을 이용하는 실행의 단위이고</a:t>
            </a:r>
            <a:r>
              <a:rPr lang="en-US" altLang="ko-KR" dirty="0"/>
              <a:t>, </a:t>
            </a:r>
            <a:r>
              <a:rPr lang="ko-KR" altLang="en-US" dirty="0"/>
              <a:t>프로세스 내에 여러 개 생길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애플리케이션 하나가 프로세스고</a:t>
            </a:r>
            <a:r>
              <a:rPr lang="en-US" altLang="ko-KR" dirty="0"/>
              <a:t>, </a:t>
            </a:r>
            <a:r>
              <a:rPr lang="ko-KR" altLang="en-US" dirty="0"/>
              <a:t>그 안에서의 분기 처리되는 것이 스레드다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071483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[root@hana1 LABS]# </a:t>
            </a:r>
            <a:r>
              <a:rPr lang="en-US" altLang="ko-KR" dirty="0" err="1"/>
              <a:t>mkdir</a:t>
            </a:r>
            <a:r>
              <a:rPr lang="en-US" altLang="ko-KR" dirty="0"/>
              <a:t> -p /java/</a:t>
            </a:r>
            <a:r>
              <a:rPr lang="en-US" altLang="ko-KR" dirty="0" err="1"/>
              <a:t>jre</a:t>
            </a:r>
            <a:r>
              <a:rPr lang="en-US" altLang="ko-KR" dirty="0"/>
              <a:t>/2.0</a:t>
            </a:r>
          </a:p>
          <a:p>
            <a:r>
              <a:rPr lang="en-US" altLang="ko-KR" dirty="0"/>
              <a:t>[root@hana1 LABS]# export JAVA_HOME=/java/</a:t>
            </a:r>
            <a:r>
              <a:rPr lang="en-US" altLang="ko-KR" dirty="0" err="1"/>
              <a:t>jre</a:t>
            </a:r>
            <a:r>
              <a:rPr lang="en-US" altLang="ko-KR" dirty="0"/>
              <a:t>/2.0</a:t>
            </a:r>
          </a:p>
          <a:p>
            <a:r>
              <a:rPr lang="en-US" altLang="ko-KR" dirty="0"/>
              <a:t>[root@hana1 LABS]# echo $JAVA_HOME</a:t>
            </a:r>
          </a:p>
          <a:p>
            <a:r>
              <a:rPr lang="en-US" altLang="ko-KR" dirty="0"/>
              <a:t>/java/</a:t>
            </a:r>
            <a:r>
              <a:rPr lang="en-US" altLang="ko-KR" dirty="0" err="1"/>
              <a:t>jre</a:t>
            </a:r>
            <a:r>
              <a:rPr lang="en-US" altLang="ko-KR" dirty="0"/>
              <a:t>/2.0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72379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en-US" altLang="ko-KR" dirty="0" err="1"/>
              <a:t>iostat</a:t>
            </a:r>
            <a:endParaRPr lang="en-US" altLang="ko-KR" dirty="0"/>
          </a:p>
          <a:p>
            <a:r>
              <a:rPr lang="en-US" altLang="ko-KR" dirty="0"/>
              <a:t>https://server-talk.tistory.com/49?category=752374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168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302612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en-US" altLang="ko-KR" dirty="0" err="1"/>
              <a:t>iostat</a:t>
            </a:r>
            <a:endParaRPr lang="en-US" altLang="ko-KR" dirty="0"/>
          </a:p>
          <a:p>
            <a:r>
              <a:rPr lang="en-US" altLang="ko-KR" dirty="0"/>
              <a:t>https://server-talk.tistory.com/49?category=752374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169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184131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https://www.tecmint.com/command-line-tools-to-monitor-linux-performance/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170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14339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171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79259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59777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174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4538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가상화는 하나의 </a:t>
            </a:r>
            <a:r>
              <a:rPr lang="ko-KR" altLang="en-US" dirty="0">
                <a:effectLst/>
              </a:rPr>
              <a:t>실물 컴퓨팅 자원</a:t>
            </a:r>
            <a:r>
              <a:rPr lang="en-US" altLang="ko-KR" dirty="0"/>
              <a:t>(CPU, Memory, Storage, Network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을 마치 </a:t>
            </a:r>
            <a:r>
              <a:rPr lang="ko-KR" altLang="en-US" dirty="0">
                <a:effectLst/>
              </a:rPr>
              <a:t>여러 개인 것처럼</a:t>
            </a:r>
            <a:r>
              <a:rPr lang="ko-KR" altLang="en-US" dirty="0"/>
              <a:t> 가상으로 쪼개서 사용하거나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여러 개의 실물 컴퓨팅 자원들을 묶어서 </a:t>
            </a:r>
            <a:r>
              <a:rPr lang="ko-KR" altLang="en-US" dirty="0">
                <a:effectLst/>
              </a:rPr>
              <a:t>하나의 자원인 것 처럼</a:t>
            </a:r>
            <a:r>
              <a:rPr lang="ko-KR" altLang="en-US" dirty="0"/>
              <a:t> 사용하겠다는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가상화를 하는 방법이 </a:t>
            </a:r>
            <a:r>
              <a:rPr lang="en-US" altLang="ko-KR" dirty="0"/>
              <a:t>2</a:t>
            </a:r>
            <a:r>
              <a:rPr lang="ko-KR" altLang="en-US" dirty="0"/>
              <a:t>가지가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가상머신 그리고 컨테이너입니다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가상머신은 </a:t>
            </a:r>
            <a:r>
              <a:rPr lang="ko-KR" altLang="en-US" dirty="0" err="1"/>
              <a:t>하이퍼바이저라는</a:t>
            </a:r>
            <a:r>
              <a:rPr lang="ko-KR" altLang="en-US" dirty="0"/>
              <a:t> 기술을 이용해서 하나의 물리적 서버에서 여러 운영 체제를 각각의 가상 환경에서 실행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컨테이너는 운영 체제 수준에서 프로세스를 격리하여 가볍고 빠르게 여러 애플리케이션을 실행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컨테이너는 클라우드에서 필수로 사용되는 기술이고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가상머신 같은 경우에는 저희가 가볍게 </a:t>
            </a:r>
            <a:r>
              <a:rPr lang="ko-KR" altLang="en-US" dirty="0" err="1"/>
              <a:t>테스트겸</a:t>
            </a:r>
            <a:r>
              <a:rPr lang="ko-KR" altLang="en-US" dirty="0"/>
              <a:t> 또는 하나의 </a:t>
            </a:r>
            <a:r>
              <a:rPr lang="ko-KR" altLang="en-US" dirty="0" err="1"/>
              <a:t>머신에서</a:t>
            </a:r>
            <a:r>
              <a:rPr lang="ko-KR" altLang="en-US" dirty="0"/>
              <a:t> 여러가지를 </a:t>
            </a:r>
            <a:r>
              <a:rPr lang="ko-KR" altLang="en-US" dirty="0" err="1"/>
              <a:t>테스트해야할</a:t>
            </a:r>
            <a:r>
              <a:rPr lang="ko-KR" altLang="en-US" dirty="0"/>
              <a:t> 때 사용하니까</a:t>
            </a:r>
            <a:r>
              <a:rPr lang="en-US" altLang="ko-KR" dirty="0"/>
              <a:t>. </a:t>
            </a:r>
            <a:r>
              <a:rPr lang="ko-KR" altLang="en-US" dirty="0"/>
              <a:t>둘의</a:t>
            </a:r>
            <a:r>
              <a:rPr lang="en-US" altLang="ko-KR" dirty="0"/>
              <a:t> </a:t>
            </a:r>
            <a:r>
              <a:rPr lang="ko-KR" altLang="en-US" dirty="0"/>
              <a:t>사용성이 약간 다릅니다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오늘 가상머신을 가지고 리눅스를 사용해볼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가상화 이전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하나의 기기에서 하나의 </a:t>
            </a:r>
            <a:r>
              <a:rPr lang="en-US" altLang="ko-KR" dirty="0"/>
              <a:t>OS</a:t>
            </a:r>
            <a:r>
              <a:rPr lang="ko-KR" altLang="en-US" dirty="0"/>
              <a:t>만 사용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소프트웨어와 하드웨어가 강하게 </a:t>
            </a:r>
            <a:r>
              <a:rPr lang="ko-KR" altLang="en-US" dirty="0" err="1"/>
              <a:t>결합되어있음</a:t>
            </a:r>
            <a:endParaRPr lang="ko-KR" alt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같은 기기에서 여러 개의 애플리케이션이 동작하며</a:t>
            </a:r>
            <a:r>
              <a:rPr lang="en-US" altLang="ko-KR" dirty="0"/>
              <a:t>, </a:t>
            </a:r>
            <a:r>
              <a:rPr lang="ko-KR" altLang="en-US" dirty="0" err="1"/>
              <a:t>충돌나기도</a:t>
            </a:r>
            <a:r>
              <a:rPr lang="ko-KR" altLang="en-US" dirty="0"/>
              <a:t> 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자원의 활용도가 낮음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인프라가 유연하지 않고</a:t>
            </a:r>
            <a:r>
              <a:rPr lang="en-US" altLang="ko-KR" dirty="0"/>
              <a:t>, </a:t>
            </a:r>
            <a:r>
              <a:rPr lang="ko-KR" altLang="en-US" dirty="0"/>
              <a:t>비용도 많이 </a:t>
            </a:r>
            <a:r>
              <a:rPr lang="ko-KR" altLang="en-US" dirty="0" err="1"/>
              <a:t>듬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ko-KR" altLang="en-US" dirty="0"/>
          </a:p>
          <a:p>
            <a:r>
              <a:rPr lang="ko-KR" altLang="en-US" dirty="0"/>
              <a:t>가상화 이후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OS</a:t>
            </a:r>
            <a:r>
              <a:rPr lang="ko-KR" altLang="en-US" dirty="0"/>
              <a:t>와 애플리케이션의 하드웨어 독립성 </a:t>
            </a:r>
            <a:r>
              <a:rPr lang="en-US" altLang="ko-KR" dirty="0"/>
              <a:t>(Application</a:t>
            </a:r>
            <a:r>
              <a:rPr lang="ko-KR" altLang="en-US" dirty="0"/>
              <a:t>들이 </a:t>
            </a:r>
            <a:r>
              <a:rPr lang="en-US" altLang="ko-KR" dirty="0"/>
              <a:t>OS</a:t>
            </a:r>
            <a:r>
              <a:rPr lang="ko-KR" altLang="en-US" dirty="0"/>
              <a:t>위가 아닌 가상머신 위에 올라감</a:t>
            </a:r>
            <a:r>
              <a:rPr lang="en-US" altLang="ko-K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여러가지 컴퓨터들을 띄울 수 있는 환경이 만들어짐 </a:t>
            </a:r>
            <a:r>
              <a:rPr lang="en-US" altLang="ko-KR" dirty="0"/>
              <a:t>(</a:t>
            </a:r>
            <a:r>
              <a:rPr lang="ko-KR" altLang="en-US" dirty="0"/>
              <a:t>하나의 컴퓨터에 여러가지 환경을 가진 </a:t>
            </a:r>
            <a:r>
              <a:rPr lang="en-US" altLang="ko-KR" dirty="0"/>
              <a:t>APP</a:t>
            </a:r>
            <a:r>
              <a:rPr lang="ko-KR" altLang="en-US" dirty="0"/>
              <a:t>을 운영할 수 있음</a:t>
            </a:r>
            <a:r>
              <a:rPr lang="en-US" altLang="ko-K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가상 </a:t>
            </a:r>
            <a:r>
              <a:rPr lang="ko-KR" altLang="en-US" dirty="0" err="1"/>
              <a:t>머신은</a:t>
            </a:r>
            <a:r>
              <a:rPr lang="ko-KR" altLang="en-US" dirty="0"/>
              <a:t> 모든 시스템에 </a:t>
            </a:r>
            <a:r>
              <a:rPr lang="ko-KR" altLang="en-US" dirty="0" err="1"/>
              <a:t>프로비저닝</a:t>
            </a:r>
            <a:r>
              <a:rPr lang="ko-KR" altLang="en-US" dirty="0"/>
              <a:t>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OS</a:t>
            </a:r>
            <a:r>
              <a:rPr lang="ko-KR" altLang="en-US" dirty="0"/>
              <a:t>와 애플리케이션을 가상 </a:t>
            </a:r>
            <a:r>
              <a:rPr lang="ko-KR" altLang="en-US" dirty="0" err="1"/>
              <a:t>머신에</a:t>
            </a:r>
            <a:r>
              <a:rPr lang="ko-KR" altLang="en-US" dirty="0"/>
              <a:t> </a:t>
            </a:r>
            <a:r>
              <a:rPr lang="ko-KR" altLang="en-US" dirty="0" err="1"/>
              <a:t>캡슐화하여</a:t>
            </a:r>
            <a:r>
              <a:rPr lang="ko-KR" altLang="en-US" dirty="0"/>
              <a:t> 단일 단위로 관리할 수 있음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858088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175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508792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176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69962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177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81465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https://www.tecmint.com/monit-linux-services-monitoring/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178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2029719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179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31071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180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553465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181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024199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[root@node01 ~]# stress --</a:t>
            </a:r>
            <a:r>
              <a:rPr lang="en-US" altLang="ko-KR" dirty="0" err="1"/>
              <a:t>cpu</a:t>
            </a:r>
            <a:r>
              <a:rPr lang="en-US" altLang="ko-KR" dirty="0"/>
              <a:t> 2 --</a:t>
            </a:r>
            <a:r>
              <a:rPr lang="en-US" altLang="ko-KR" dirty="0" err="1"/>
              <a:t>io</a:t>
            </a:r>
            <a:r>
              <a:rPr lang="en-US" altLang="ko-KR" dirty="0"/>
              <a:t> 4 --</a:t>
            </a:r>
            <a:r>
              <a:rPr lang="en-US" altLang="ko-KR" dirty="0" err="1"/>
              <a:t>vm</a:t>
            </a:r>
            <a:r>
              <a:rPr lang="en-US" altLang="ko-KR" dirty="0"/>
              <a:t> 2 --</a:t>
            </a:r>
            <a:r>
              <a:rPr lang="en-US" altLang="ko-KR" dirty="0" err="1"/>
              <a:t>hdd</a:t>
            </a:r>
            <a:r>
              <a:rPr lang="en-US" altLang="ko-KR" dirty="0"/>
              <a:t> 1 --timeout 10s</a:t>
            </a:r>
          </a:p>
          <a:p>
            <a:endParaRPr lang="en-US" altLang="ko-KR" dirty="0"/>
          </a:p>
          <a:p>
            <a:r>
              <a:rPr lang="en-US" altLang="ko-KR" dirty="0"/>
              <a:t>[root@node01 ~]# stress --</a:t>
            </a:r>
            <a:r>
              <a:rPr lang="en-US" altLang="ko-KR" dirty="0" err="1"/>
              <a:t>cpu</a:t>
            </a:r>
            <a:r>
              <a:rPr lang="en-US" altLang="ko-KR" dirty="0"/>
              <a:t> 2 --</a:t>
            </a:r>
            <a:r>
              <a:rPr lang="en-US" altLang="ko-KR" dirty="0" err="1"/>
              <a:t>io</a:t>
            </a:r>
            <a:r>
              <a:rPr lang="en-US" altLang="ko-KR" dirty="0"/>
              <a:t> 4 --</a:t>
            </a:r>
            <a:r>
              <a:rPr lang="en-US" altLang="ko-KR" dirty="0" err="1"/>
              <a:t>vm</a:t>
            </a:r>
            <a:r>
              <a:rPr lang="en-US" altLang="ko-KR" dirty="0"/>
              <a:t> 2 --</a:t>
            </a:r>
            <a:r>
              <a:rPr lang="en-US" altLang="ko-KR" dirty="0" err="1"/>
              <a:t>hdd</a:t>
            </a:r>
            <a:r>
              <a:rPr lang="en-US" altLang="ko-KR" dirty="0"/>
              <a:t> 1 --timeout 10s &amp;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실행 </a:t>
            </a:r>
            <a:r>
              <a:rPr lang="en-US" altLang="ko-KR" dirty="0"/>
              <a:t>: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부하주기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stress –c &lt;</a:t>
            </a:r>
            <a:r>
              <a:rPr lang="ko-KR" altLang="en-US" dirty="0"/>
              <a:t>코어 수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- top</a:t>
            </a:r>
            <a:r>
              <a:rPr lang="ko-KR" altLang="en-US" dirty="0"/>
              <a:t>을 치고 </a:t>
            </a:r>
            <a:r>
              <a:rPr lang="en-US" altLang="ko-KR" dirty="0"/>
              <a:t>1</a:t>
            </a:r>
            <a:r>
              <a:rPr lang="ko-KR" altLang="en-US" dirty="0"/>
              <a:t>을 하면 코어 수가 나오는데</a:t>
            </a:r>
            <a:r>
              <a:rPr lang="en-US" altLang="ko-KR" dirty="0"/>
              <a:t>, stress </a:t>
            </a:r>
            <a:r>
              <a:rPr lang="ko-KR" altLang="en-US" dirty="0"/>
              <a:t>프로그램으로 </a:t>
            </a:r>
            <a:r>
              <a:rPr lang="ko-KR" altLang="en-US" dirty="0" err="1"/>
              <a:t>코어수를</a:t>
            </a:r>
            <a:r>
              <a:rPr lang="ko-KR" altLang="en-US" dirty="0"/>
              <a:t> 지정하면 정확하게 지정된 코어 수는 </a:t>
            </a:r>
            <a:r>
              <a:rPr lang="en-US" altLang="ko-KR" dirty="0"/>
              <a:t>100% </a:t>
            </a:r>
            <a:r>
              <a:rPr lang="ko-KR" altLang="en-US" dirty="0"/>
              <a:t>잡아먹습니다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실행 </a:t>
            </a:r>
            <a:r>
              <a:rPr lang="en-US" altLang="ko-KR" dirty="0"/>
              <a:t>: memory </a:t>
            </a:r>
            <a:r>
              <a:rPr lang="ko-KR" altLang="en-US" dirty="0"/>
              <a:t>부하주기</a:t>
            </a:r>
          </a:p>
          <a:p>
            <a:endParaRPr lang="ko-KR" altLang="en-US" dirty="0"/>
          </a:p>
          <a:p>
            <a:r>
              <a:rPr lang="en-US" altLang="ko-KR" dirty="0"/>
              <a:t>stress --</a:t>
            </a:r>
            <a:r>
              <a:rPr lang="en-US" altLang="ko-KR" dirty="0" err="1"/>
              <a:t>vm</a:t>
            </a:r>
            <a:r>
              <a:rPr lang="en-US" altLang="ko-KR" dirty="0"/>
              <a:t> 3 --</a:t>
            </a:r>
            <a:r>
              <a:rPr lang="en-US" altLang="ko-KR" dirty="0" err="1"/>
              <a:t>vm</a:t>
            </a:r>
            <a:r>
              <a:rPr lang="en-US" altLang="ko-KR" dirty="0"/>
              <a:t>-bytes 1024m  --timeout 60s</a:t>
            </a:r>
          </a:p>
          <a:p>
            <a:endParaRPr lang="en-US" altLang="ko-KR" dirty="0"/>
          </a:p>
          <a:p>
            <a:r>
              <a:rPr lang="en-US" altLang="ko-KR" dirty="0"/>
              <a:t> - Memory</a:t>
            </a:r>
            <a:r>
              <a:rPr lang="ko-KR" altLang="en-US" dirty="0"/>
              <a:t>를 </a:t>
            </a:r>
            <a:r>
              <a:rPr lang="en-US" altLang="ko-KR" dirty="0"/>
              <a:t>load</a:t>
            </a:r>
            <a:r>
              <a:rPr lang="ko-KR" altLang="en-US" dirty="0"/>
              <a:t>를 위해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process</a:t>
            </a:r>
            <a:r>
              <a:rPr lang="ko-KR" altLang="en-US" dirty="0"/>
              <a:t>와 </a:t>
            </a:r>
            <a:r>
              <a:rPr lang="en-US" altLang="ko-KR" dirty="0"/>
              <a:t>1024M</a:t>
            </a:r>
            <a:r>
              <a:rPr lang="ko-KR" altLang="en-US" dirty="0"/>
              <a:t>의 메모리를 사용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# </a:t>
            </a:r>
            <a:r>
              <a:rPr lang="ko-KR" altLang="en-US" dirty="0"/>
              <a:t>실행 </a:t>
            </a:r>
            <a:r>
              <a:rPr lang="en-US" altLang="ko-KR" dirty="0"/>
              <a:t>: </a:t>
            </a:r>
            <a:r>
              <a:rPr lang="en-US" altLang="ko-KR" dirty="0" err="1"/>
              <a:t>hdd</a:t>
            </a:r>
            <a:r>
              <a:rPr lang="en-US" altLang="ko-KR" dirty="0"/>
              <a:t> </a:t>
            </a:r>
            <a:r>
              <a:rPr lang="ko-KR" altLang="en-US" dirty="0"/>
              <a:t>부하주기</a:t>
            </a:r>
          </a:p>
          <a:p>
            <a:endParaRPr lang="ko-KR" altLang="en-US" dirty="0"/>
          </a:p>
          <a:p>
            <a:r>
              <a:rPr lang="en-US" altLang="ko-KR" dirty="0"/>
              <a:t>stress --</a:t>
            </a:r>
            <a:r>
              <a:rPr lang="en-US" altLang="ko-KR" dirty="0" err="1"/>
              <a:t>hdd</a:t>
            </a:r>
            <a:r>
              <a:rPr lang="en-US" altLang="ko-KR" dirty="0"/>
              <a:t> 3 --</a:t>
            </a:r>
            <a:r>
              <a:rPr lang="en-US" altLang="ko-KR" dirty="0" err="1"/>
              <a:t>hdd</a:t>
            </a:r>
            <a:r>
              <a:rPr lang="en-US" altLang="ko-KR" dirty="0"/>
              <a:t>-bytes 1024m --timeout 60s</a:t>
            </a:r>
          </a:p>
          <a:p>
            <a:endParaRPr lang="en-US" altLang="ko-KR" dirty="0"/>
          </a:p>
          <a:p>
            <a:r>
              <a:rPr lang="en-US" altLang="ko-KR" dirty="0"/>
              <a:t> -  hard disk load</a:t>
            </a:r>
            <a:r>
              <a:rPr lang="ko-KR" altLang="en-US" dirty="0"/>
              <a:t>를 위한 </a:t>
            </a:r>
            <a:r>
              <a:rPr lang="en-US" altLang="ko-KR" dirty="0"/>
              <a:t>process</a:t>
            </a:r>
            <a:r>
              <a:rPr lang="ko-KR" altLang="en-US" dirty="0"/>
              <a:t>수와 </a:t>
            </a:r>
            <a:r>
              <a:rPr lang="en-US" altLang="ko-KR" dirty="0"/>
              <a:t>hard disk </a:t>
            </a:r>
            <a:r>
              <a:rPr lang="ko-KR" altLang="en-US" dirty="0"/>
              <a:t>테스트를 위한 파일의 크기를 정의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# </a:t>
            </a:r>
            <a:r>
              <a:rPr lang="ko-KR" altLang="en-US" dirty="0"/>
              <a:t>실행 </a:t>
            </a:r>
            <a:r>
              <a:rPr lang="en-US" altLang="ko-KR" dirty="0"/>
              <a:t>: </a:t>
            </a:r>
            <a:r>
              <a:rPr lang="en-US" altLang="ko-KR" dirty="0" err="1"/>
              <a:t>cpu</a:t>
            </a:r>
            <a:r>
              <a:rPr lang="en-US" altLang="ko-KR" dirty="0"/>
              <a:t>, memory, </a:t>
            </a:r>
            <a:r>
              <a:rPr lang="en-US" altLang="ko-KR" dirty="0" err="1"/>
              <a:t>hdd</a:t>
            </a:r>
            <a:r>
              <a:rPr lang="en-US" altLang="ko-KR" dirty="0"/>
              <a:t> </a:t>
            </a:r>
            <a:r>
              <a:rPr lang="ko-KR" altLang="en-US" dirty="0"/>
              <a:t>부하주기</a:t>
            </a:r>
          </a:p>
          <a:p>
            <a:endParaRPr lang="ko-KR" altLang="en-US" dirty="0"/>
          </a:p>
          <a:p>
            <a:r>
              <a:rPr lang="en-US" altLang="ko-KR" dirty="0"/>
              <a:t>stress --</a:t>
            </a:r>
            <a:r>
              <a:rPr lang="en-US" altLang="ko-KR" dirty="0" err="1"/>
              <a:t>cpu</a:t>
            </a:r>
            <a:r>
              <a:rPr lang="en-US" altLang="ko-KR" dirty="0"/>
              <a:t> 4 --</a:t>
            </a:r>
            <a:r>
              <a:rPr lang="en-US" altLang="ko-KR" dirty="0" err="1"/>
              <a:t>vm</a:t>
            </a:r>
            <a:r>
              <a:rPr lang="en-US" altLang="ko-KR" dirty="0"/>
              <a:t> 3 --</a:t>
            </a:r>
            <a:r>
              <a:rPr lang="en-US" altLang="ko-KR" dirty="0" err="1"/>
              <a:t>vm</a:t>
            </a:r>
            <a:r>
              <a:rPr lang="en-US" altLang="ko-KR" dirty="0"/>
              <a:t>-bytes 512m --</a:t>
            </a:r>
            <a:r>
              <a:rPr lang="en-US" altLang="ko-KR" dirty="0" err="1"/>
              <a:t>hdd</a:t>
            </a:r>
            <a:r>
              <a:rPr lang="en-US" altLang="ko-KR" dirty="0"/>
              <a:t> 2 --</a:t>
            </a:r>
            <a:r>
              <a:rPr lang="en-US" altLang="ko-KR" dirty="0" err="1"/>
              <a:t>hdd</a:t>
            </a:r>
            <a:r>
              <a:rPr lang="en-US" altLang="ko-KR" dirty="0"/>
              <a:t>-bytes 1024m  --timeout 3600s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182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271614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[root@node01 ~]# stress --</a:t>
            </a:r>
            <a:r>
              <a:rPr lang="en-US" altLang="ko-KR" dirty="0" err="1"/>
              <a:t>cpu</a:t>
            </a:r>
            <a:r>
              <a:rPr lang="en-US" altLang="ko-KR" dirty="0"/>
              <a:t> 2 --</a:t>
            </a:r>
            <a:r>
              <a:rPr lang="en-US" altLang="ko-KR" dirty="0" err="1"/>
              <a:t>io</a:t>
            </a:r>
            <a:r>
              <a:rPr lang="en-US" altLang="ko-KR" dirty="0"/>
              <a:t> 4 --</a:t>
            </a:r>
            <a:r>
              <a:rPr lang="en-US" altLang="ko-KR" dirty="0" err="1"/>
              <a:t>vm</a:t>
            </a:r>
            <a:r>
              <a:rPr lang="en-US" altLang="ko-KR" dirty="0"/>
              <a:t> 2 --</a:t>
            </a:r>
            <a:r>
              <a:rPr lang="en-US" altLang="ko-KR" dirty="0" err="1"/>
              <a:t>hdd</a:t>
            </a:r>
            <a:r>
              <a:rPr lang="en-US" altLang="ko-KR" dirty="0"/>
              <a:t> 1 --timeout 10s</a:t>
            </a:r>
          </a:p>
          <a:p>
            <a:endParaRPr lang="en-US" altLang="ko-KR" dirty="0"/>
          </a:p>
          <a:p>
            <a:r>
              <a:rPr lang="en-US" altLang="ko-KR" dirty="0"/>
              <a:t>[root@node01 ~]# stress --</a:t>
            </a:r>
            <a:r>
              <a:rPr lang="en-US" altLang="ko-KR" dirty="0" err="1"/>
              <a:t>cpu</a:t>
            </a:r>
            <a:r>
              <a:rPr lang="en-US" altLang="ko-KR" dirty="0"/>
              <a:t> 2 --</a:t>
            </a:r>
            <a:r>
              <a:rPr lang="en-US" altLang="ko-KR" dirty="0" err="1"/>
              <a:t>io</a:t>
            </a:r>
            <a:r>
              <a:rPr lang="en-US" altLang="ko-KR" dirty="0"/>
              <a:t> 4 --</a:t>
            </a:r>
            <a:r>
              <a:rPr lang="en-US" altLang="ko-KR" dirty="0" err="1"/>
              <a:t>vm</a:t>
            </a:r>
            <a:r>
              <a:rPr lang="en-US" altLang="ko-KR" dirty="0"/>
              <a:t> 2 --</a:t>
            </a:r>
            <a:r>
              <a:rPr lang="en-US" altLang="ko-KR" dirty="0" err="1"/>
              <a:t>hdd</a:t>
            </a:r>
            <a:r>
              <a:rPr lang="en-US" altLang="ko-KR" dirty="0"/>
              <a:t> 1 --timeout 10s &amp;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실행 </a:t>
            </a:r>
            <a:r>
              <a:rPr lang="en-US" altLang="ko-KR" dirty="0"/>
              <a:t>: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부하주기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stress –c &lt;</a:t>
            </a:r>
            <a:r>
              <a:rPr lang="ko-KR" altLang="en-US" dirty="0"/>
              <a:t>코어 수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- top</a:t>
            </a:r>
            <a:r>
              <a:rPr lang="ko-KR" altLang="en-US" dirty="0"/>
              <a:t>을 치고 </a:t>
            </a:r>
            <a:r>
              <a:rPr lang="en-US" altLang="ko-KR" dirty="0"/>
              <a:t>1</a:t>
            </a:r>
            <a:r>
              <a:rPr lang="ko-KR" altLang="en-US" dirty="0"/>
              <a:t>을 하면 코어 수가 나오는데</a:t>
            </a:r>
            <a:r>
              <a:rPr lang="en-US" altLang="ko-KR" dirty="0"/>
              <a:t>, stress </a:t>
            </a:r>
            <a:r>
              <a:rPr lang="ko-KR" altLang="en-US" dirty="0"/>
              <a:t>프로그램으로 </a:t>
            </a:r>
            <a:r>
              <a:rPr lang="ko-KR" altLang="en-US" dirty="0" err="1"/>
              <a:t>코어수를</a:t>
            </a:r>
            <a:r>
              <a:rPr lang="ko-KR" altLang="en-US" dirty="0"/>
              <a:t> 지정하면 정확하게 지정된 코어 수는 </a:t>
            </a:r>
            <a:r>
              <a:rPr lang="en-US" altLang="ko-KR" dirty="0"/>
              <a:t>100% </a:t>
            </a:r>
            <a:r>
              <a:rPr lang="ko-KR" altLang="en-US" dirty="0"/>
              <a:t>잡아먹습니다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실행 </a:t>
            </a:r>
            <a:r>
              <a:rPr lang="en-US" altLang="ko-KR" dirty="0"/>
              <a:t>: memory </a:t>
            </a:r>
            <a:r>
              <a:rPr lang="ko-KR" altLang="en-US" dirty="0"/>
              <a:t>부하주기</a:t>
            </a:r>
          </a:p>
          <a:p>
            <a:endParaRPr lang="ko-KR" altLang="en-US" dirty="0"/>
          </a:p>
          <a:p>
            <a:r>
              <a:rPr lang="en-US" altLang="ko-KR" dirty="0"/>
              <a:t>stress --</a:t>
            </a:r>
            <a:r>
              <a:rPr lang="en-US" altLang="ko-KR" dirty="0" err="1"/>
              <a:t>vm</a:t>
            </a:r>
            <a:r>
              <a:rPr lang="en-US" altLang="ko-KR" dirty="0"/>
              <a:t> 3 --</a:t>
            </a:r>
            <a:r>
              <a:rPr lang="en-US" altLang="ko-KR" dirty="0" err="1"/>
              <a:t>vm</a:t>
            </a:r>
            <a:r>
              <a:rPr lang="en-US" altLang="ko-KR" dirty="0"/>
              <a:t>-bytes 1024m  --timeout 60s</a:t>
            </a:r>
          </a:p>
          <a:p>
            <a:endParaRPr lang="en-US" altLang="ko-KR" dirty="0"/>
          </a:p>
          <a:p>
            <a:r>
              <a:rPr lang="en-US" altLang="ko-KR" dirty="0"/>
              <a:t> - Memory</a:t>
            </a:r>
            <a:r>
              <a:rPr lang="ko-KR" altLang="en-US" dirty="0"/>
              <a:t>를 </a:t>
            </a:r>
            <a:r>
              <a:rPr lang="en-US" altLang="ko-KR" dirty="0"/>
              <a:t>load</a:t>
            </a:r>
            <a:r>
              <a:rPr lang="ko-KR" altLang="en-US" dirty="0"/>
              <a:t>를 위해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process</a:t>
            </a:r>
            <a:r>
              <a:rPr lang="ko-KR" altLang="en-US" dirty="0"/>
              <a:t>와 </a:t>
            </a:r>
            <a:r>
              <a:rPr lang="en-US" altLang="ko-KR" dirty="0"/>
              <a:t>1024M</a:t>
            </a:r>
            <a:r>
              <a:rPr lang="ko-KR" altLang="en-US" dirty="0"/>
              <a:t>의 메모리를 사용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# </a:t>
            </a:r>
            <a:r>
              <a:rPr lang="ko-KR" altLang="en-US" dirty="0"/>
              <a:t>실행 </a:t>
            </a:r>
            <a:r>
              <a:rPr lang="en-US" altLang="ko-KR" dirty="0"/>
              <a:t>: </a:t>
            </a:r>
            <a:r>
              <a:rPr lang="en-US" altLang="ko-KR" dirty="0" err="1"/>
              <a:t>hdd</a:t>
            </a:r>
            <a:r>
              <a:rPr lang="en-US" altLang="ko-KR" dirty="0"/>
              <a:t> </a:t>
            </a:r>
            <a:r>
              <a:rPr lang="ko-KR" altLang="en-US" dirty="0"/>
              <a:t>부하주기</a:t>
            </a:r>
          </a:p>
          <a:p>
            <a:endParaRPr lang="ko-KR" altLang="en-US" dirty="0"/>
          </a:p>
          <a:p>
            <a:r>
              <a:rPr lang="en-US" altLang="ko-KR" dirty="0"/>
              <a:t>stress --</a:t>
            </a:r>
            <a:r>
              <a:rPr lang="en-US" altLang="ko-KR" dirty="0" err="1"/>
              <a:t>hdd</a:t>
            </a:r>
            <a:r>
              <a:rPr lang="en-US" altLang="ko-KR" dirty="0"/>
              <a:t> 3 --</a:t>
            </a:r>
            <a:r>
              <a:rPr lang="en-US" altLang="ko-KR" dirty="0" err="1"/>
              <a:t>hdd</a:t>
            </a:r>
            <a:r>
              <a:rPr lang="en-US" altLang="ko-KR" dirty="0"/>
              <a:t>-bytes 1024m --timeout 60s</a:t>
            </a:r>
          </a:p>
          <a:p>
            <a:endParaRPr lang="en-US" altLang="ko-KR" dirty="0"/>
          </a:p>
          <a:p>
            <a:r>
              <a:rPr lang="en-US" altLang="ko-KR" dirty="0"/>
              <a:t> -  hard disk load</a:t>
            </a:r>
            <a:r>
              <a:rPr lang="ko-KR" altLang="en-US" dirty="0"/>
              <a:t>를 위한 </a:t>
            </a:r>
            <a:r>
              <a:rPr lang="en-US" altLang="ko-KR" dirty="0"/>
              <a:t>process</a:t>
            </a:r>
            <a:r>
              <a:rPr lang="ko-KR" altLang="en-US" dirty="0"/>
              <a:t>수와 </a:t>
            </a:r>
            <a:r>
              <a:rPr lang="en-US" altLang="ko-KR" dirty="0"/>
              <a:t>hard disk </a:t>
            </a:r>
            <a:r>
              <a:rPr lang="ko-KR" altLang="en-US" dirty="0"/>
              <a:t>테스트를 위한 파일의 크기를 정의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# </a:t>
            </a:r>
            <a:r>
              <a:rPr lang="ko-KR" altLang="en-US" dirty="0"/>
              <a:t>실행 </a:t>
            </a:r>
            <a:r>
              <a:rPr lang="en-US" altLang="ko-KR" dirty="0"/>
              <a:t>: </a:t>
            </a:r>
            <a:r>
              <a:rPr lang="en-US" altLang="ko-KR" dirty="0" err="1"/>
              <a:t>cpu</a:t>
            </a:r>
            <a:r>
              <a:rPr lang="en-US" altLang="ko-KR" dirty="0"/>
              <a:t>, memory, </a:t>
            </a:r>
            <a:r>
              <a:rPr lang="en-US" altLang="ko-KR" dirty="0" err="1"/>
              <a:t>hdd</a:t>
            </a:r>
            <a:r>
              <a:rPr lang="en-US" altLang="ko-KR" dirty="0"/>
              <a:t> </a:t>
            </a:r>
            <a:r>
              <a:rPr lang="ko-KR" altLang="en-US" dirty="0"/>
              <a:t>부하주기</a:t>
            </a:r>
          </a:p>
          <a:p>
            <a:endParaRPr lang="ko-KR" altLang="en-US" dirty="0"/>
          </a:p>
          <a:p>
            <a:r>
              <a:rPr lang="en-US" altLang="ko-KR" dirty="0"/>
              <a:t>stress --</a:t>
            </a:r>
            <a:r>
              <a:rPr lang="en-US" altLang="ko-KR" dirty="0" err="1"/>
              <a:t>cpu</a:t>
            </a:r>
            <a:r>
              <a:rPr lang="en-US" altLang="ko-KR" dirty="0"/>
              <a:t> 4 --</a:t>
            </a:r>
            <a:r>
              <a:rPr lang="en-US" altLang="ko-KR" dirty="0" err="1"/>
              <a:t>vm</a:t>
            </a:r>
            <a:r>
              <a:rPr lang="en-US" altLang="ko-KR" dirty="0"/>
              <a:t> 3 --</a:t>
            </a:r>
            <a:r>
              <a:rPr lang="en-US" altLang="ko-KR" dirty="0" err="1"/>
              <a:t>vm</a:t>
            </a:r>
            <a:r>
              <a:rPr lang="en-US" altLang="ko-KR" dirty="0"/>
              <a:t>-bytes 512m --</a:t>
            </a:r>
            <a:r>
              <a:rPr lang="en-US" altLang="ko-KR" dirty="0" err="1"/>
              <a:t>hdd</a:t>
            </a:r>
            <a:r>
              <a:rPr lang="en-US" altLang="ko-KR" dirty="0"/>
              <a:t> 2 --</a:t>
            </a:r>
            <a:r>
              <a:rPr lang="en-US" altLang="ko-KR" dirty="0" err="1"/>
              <a:t>hdd</a:t>
            </a:r>
            <a:r>
              <a:rPr lang="en-US" altLang="ko-KR" dirty="0"/>
              <a:t>-bytes 1024m  --timeout 3600s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183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02557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https://server-talk.tistory.com/120</a:t>
            </a:r>
          </a:p>
          <a:p>
            <a:endParaRPr lang="en-US" altLang="ko-KR" dirty="0"/>
          </a:p>
          <a:p>
            <a:r>
              <a:rPr lang="en-US" altLang="ko-KR" dirty="0"/>
              <a:t># cacti </a:t>
            </a:r>
            <a:r>
              <a:rPr lang="ko-KR" altLang="en-US" dirty="0"/>
              <a:t>설정 방법</a:t>
            </a:r>
            <a:endParaRPr lang="en-US" altLang="ko-KR" dirty="0"/>
          </a:p>
          <a:p>
            <a:r>
              <a:rPr lang="en-US" altLang="ko-KR" dirty="0"/>
              <a:t>https://server-talk.tistory.com/148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184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98317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이제 이 리눅스를 사용하려면 보통은 하드웨어 위에 설치를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그러려면 여러분들의 하드웨어 하나를 그냥 다 </a:t>
            </a:r>
            <a:r>
              <a:rPr lang="ko-KR" altLang="en-US" dirty="0" err="1"/>
              <a:t>사용해야하는데</a:t>
            </a:r>
            <a:r>
              <a:rPr lang="en-US" altLang="ko-KR" dirty="0"/>
              <a:t>, </a:t>
            </a:r>
            <a:r>
              <a:rPr lang="ko-KR" altLang="en-US" dirty="0" err="1"/>
              <a:t>가상머신이라는게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가상화 기술을 가지고 호스트</a:t>
            </a:r>
            <a:r>
              <a:rPr lang="en-US" altLang="ko-KR" dirty="0"/>
              <a:t>OS</a:t>
            </a:r>
            <a:r>
              <a:rPr lang="ko-KR" altLang="en-US" dirty="0"/>
              <a:t>와 게스트</a:t>
            </a:r>
            <a:r>
              <a:rPr lang="en-US" altLang="ko-KR" dirty="0"/>
              <a:t>OS</a:t>
            </a:r>
            <a:r>
              <a:rPr lang="ko-KR" altLang="en-US" dirty="0"/>
              <a:t>로 나누어서 여러 개의 운영체제를 하나의 하드웨어를 가지고 사용할 수 있도록 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가상머신을 사용하려면</a:t>
            </a:r>
            <a:r>
              <a:rPr lang="en-US" altLang="ko-KR" dirty="0"/>
              <a:t>, </a:t>
            </a:r>
            <a:r>
              <a:rPr lang="ko-KR" altLang="en-US" dirty="0"/>
              <a:t>바이오스에서 </a:t>
            </a:r>
            <a:r>
              <a:rPr lang="en-US" altLang="ko-KR" dirty="0"/>
              <a:t>CPU</a:t>
            </a:r>
            <a:r>
              <a:rPr lang="ko-KR" altLang="en-US" dirty="0"/>
              <a:t>에 대한 설정을 </a:t>
            </a:r>
            <a:r>
              <a:rPr lang="ko-KR" altLang="en-US" dirty="0" err="1"/>
              <a:t>해줘야하는데</a:t>
            </a:r>
            <a:r>
              <a:rPr lang="en-US" altLang="ko-KR" dirty="0"/>
              <a:t>, </a:t>
            </a:r>
            <a:r>
              <a:rPr lang="ko-KR" altLang="en-US" dirty="0"/>
              <a:t>여기 </a:t>
            </a:r>
            <a:r>
              <a:rPr lang="ko-KR" altLang="en-US" dirty="0" err="1"/>
              <a:t>강의장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는 되어있는 것으로 알고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가상머신의 종류입니다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가상머신은 </a:t>
            </a:r>
            <a:r>
              <a:rPr lang="en-US" altLang="ko-KR" dirty="0" err="1"/>
              <a:t>Vmware</a:t>
            </a:r>
            <a:r>
              <a:rPr lang="en-US" altLang="ko-KR" dirty="0"/>
              <a:t>, </a:t>
            </a:r>
            <a:r>
              <a:rPr lang="ko-KR" altLang="en-US" dirty="0" err="1"/>
              <a:t>버추얼</a:t>
            </a:r>
            <a:r>
              <a:rPr lang="en-US" altLang="ko-KR" dirty="0"/>
              <a:t>PC, </a:t>
            </a:r>
            <a:r>
              <a:rPr lang="ko-KR" altLang="en-US" dirty="0" err="1"/>
              <a:t>버추얼박스</a:t>
            </a:r>
            <a:r>
              <a:rPr lang="ko-KR" altLang="en-US" dirty="0"/>
              <a:t> 이 </a:t>
            </a:r>
            <a:r>
              <a:rPr lang="en-US" altLang="ko-KR" dirty="0"/>
              <a:t>3</a:t>
            </a:r>
            <a:r>
              <a:rPr lang="ko-KR" altLang="en-US" dirty="0"/>
              <a:t>개로 나눠집니다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VMWare</a:t>
            </a:r>
            <a:r>
              <a:rPr lang="ko-KR" altLang="en-US" dirty="0"/>
              <a:t>는 제품군도 다양하고</a:t>
            </a:r>
            <a:r>
              <a:rPr lang="en-US" altLang="ko-KR" dirty="0"/>
              <a:t>, </a:t>
            </a:r>
            <a:r>
              <a:rPr lang="ko-KR" altLang="en-US" dirty="0"/>
              <a:t>고성능과 다양한 기능을 제공하는 가상화 소프트웨어</a:t>
            </a:r>
            <a:r>
              <a:rPr lang="en-US" altLang="ko-KR" dirty="0"/>
              <a:t>, </a:t>
            </a:r>
            <a:r>
              <a:rPr lang="ko-KR" altLang="en-US" dirty="0"/>
              <a:t>주로 기업 환경에서 사용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버추얼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는 마이크로소프트가 개발한 가상화 소프트웨어입니다</a:t>
            </a:r>
            <a:r>
              <a:rPr lang="en-US" altLang="ko-KR" dirty="0"/>
              <a:t>. </a:t>
            </a:r>
            <a:r>
              <a:rPr lang="ko-KR" altLang="en-US" dirty="0"/>
              <a:t>지금은 </a:t>
            </a:r>
            <a:r>
              <a:rPr lang="en-US" altLang="ko-KR" dirty="0"/>
              <a:t>Microsoft Hyper-V</a:t>
            </a:r>
            <a:r>
              <a:rPr lang="ko-KR" altLang="en-US" dirty="0"/>
              <a:t>로 대체되었습니다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버추얼박스라고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이게 </a:t>
            </a:r>
            <a:r>
              <a:rPr lang="en-US" altLang="ko-KR" dirty="0"/>
              <a:t>Oracle</a:t>
            </a:r>
            <a:r>
              <a:rPr lang="ko-KR" altLang="en-US" dirty="0"/>
              <a:t>에서 배포한 무료 소프트웨어입니다</a:t>
            </a:r>
            <a:r>
              <a:rPr lang="en-US" altLang="ko-KR" dirty="0"/>
              <a:t>. </a:t>
            </a:r>
            <a:r>
              <a:rPr lang="ko-KR" altLang="en-US" dirty="0"/>
              <a:t>저는 주로 </a:t>
            </a:r>
            <a:r>
              <a:rPr lang="ko-KR" altLang="en-US" dirty="0" err="1"/>
              <a:t>버추얼박스를</a:t>
            </a:r>
            <a:r>
              <a:rPr lang="ko-KR" altLang="en-US" dirty="0"/>
              <a:t> 많이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여기에는 없는데</a:t>
            </a:r>
            <a:r>
              <a:rPr lang="en-US" altLang="ko-KR" dirty="0"/>
              <a:t>, WSL</a:t>
            </a:r>
            <a:r>
              <a:rPr lang="ko-KR" altLang="en-US" dirty="0" err="1"/>
              <a:t>라는것도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WSL</a:t>
            </a:r>
            <a:r>
              <a:rPr lang="ko-KR" altLang="en-US" dirty="0"/>
              <a:t>은 </a:t>
            </a:r>
            <a:r>
              <a:rPr lang="en-US" altLang="ko-KR" dirty="0"/>
              <a:t>Windows Subsystem for Linux</a:t>
            </a:r>
            <a:r>
              <a:rPr lang="ko-KR" altLang="en-US" dirty="0"/>
              <a:t>의 의미입니다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Windows 10 </a:t>
            </a:r>
            <a:r>
              <a:rPr lang="ko-KR" altLang="en-US" dirty="0"/>
              <a:t>및 </a:t>
            </a:r>
            <a:r>
              <a:rPr lang="en-US" altLang="ko-KR" dirty="0"/>
              <a:t>Windows 11</a:t>
            </a:r>
            <a:r>
              <a:rPr lang="ko-KR" altLang="en-US" dirty="0"/>
              <a:t>에서 실제 리눅스 커널을 사용하여 성능과 호환성을 크게 향상시킨 기술이라서</a:t>
            </a:r>
            <a:r>
              <a:rPr lang="en-US" altLang="ko-KR" dirty="0"/>
              <a:t>, Windows</a:t>
            </a:r>
            <a:r>
              <a:rPr lang="ko-KR" altLang="en-US" dirty="0"/>
              <a:t>에서 리눅스 환경을 네이티브로 실행가능 하게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0183180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https://server-talk.tistory.com/48?category=752374</a:t>
            </a:r>
          </a:p>
          <a:p>
            <a:endParaRPr lang="en-US" altLang="ko-KR" dirty="0"/>
          </a:p>
          <a:p>
            <a:r>
              <a:rPr lang="en-US" altLang="ko-KR" dirty="0"/>
              <a:t>[root@hana1 LABS]# </a:t>
            </a:r>
            <a:r>
              <a:rPr lang="en-US" altLang="ko-KR" dirty="0" err="1"/>
              <a:t>dstat</a:t>
            </a:r>
            <a:r>
              <a:rPr lang="en-US" altLang="ko-KR" dirty="0"/>
              <a:t> -all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185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76815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https://server-talk.tistory.com/48?category=752374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186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129139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ex1)</a:t>
            </a:r>
          </a:p>
          <a:p>
            <a:r>
              <a:rPr lang="en-US" altLang="ko-KR" dirty="0"/>
              <a:t>- user/pass : king/KDN</a:t>
            </a:r>
          </a:p>
          <a:p>
            <a:r>
              <a:rPr lang="en-US" altLang="ko-KR" dirty="0"/>
              <a:t>- king user</a:t>
            </a:r>
            <a:r>
              <a:rPr lang="ko-KR" altLang="en-US" dirty="0"/>
              <a:t>에서 </a:t>
            </a:r>
            <a:r>
              <a:rPr lang="en-US" altLang="ko-KR" dirty="0"/>
              <a:t>time.sh </a:t>
            </a:r>
            <a:r>
              <a:rPr lang="ko-KR" altLang="en-US" dirty="0"/>
              <a:t>생성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echo "**********************"</a:t>
            </a:r>
          </a:p>
          <a:p>
            <a:r>
              <a:rPr lang="en-US" altLang="ko-KR" dirty="0"/>
              <a:t>	date</a:t>
            </a:r>
          </a:p>
          <a:p>
            <a:r>
              <a:rPr lang="en-US" altLang="ko-KR" dirty="0"/>
              <a:t>	echo "**********************"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매일 오후 </a:t>
            </a:r>
            <a:r>
              <a:rPr lang="en-US" altLang="ko-KR" dirty="0"/>
              <a:t>1</a:t>
            </a:r>
            <a:r>
              <a:rPr lang="ko-KR" altLang="en-US" dirty="0"/>
              <a:t>시마다 </a:t>
            </a:r>
            <a:r>
              <a:rPr lang="en-US" altLang="ko-KR" dirty="0"/>
              <a:t>time.sh </a:t>
            </a:r>
            <a:r>
              <a:rPr lang="ko-KR" altLang="en-US" dirty="0"/>
              <a:t>수행하는 스케줄</a:t>
            </a:r>
          </a:p>
          <a:p>
            <a:r>
              <a:rPr lang="en-US" altLang="ko-KR" dirty="0"/>
              <a:t>-----------------------------------------------------------</a:t>
            </a:r>
          </a:p>
          <a:p>
            <a:r>
              <a:rPr lang="en-US" altLang="ko-KR" dirty="0"/>
              <a:t>[root@ocm00 ~]# </a:t>
            </a:r>
            <a:r>
              <a:rPr lang="en-US" altLang="ko-KR" dirty="0" err="1"/>
              <a:t>useradd</a:t>
            </a:r>
            <a:r>
              <a:rPr lang="en-US" altLang="ko-KR" dirty="0"/>
              <a:t> king</a:t>
            </a:r>
          </a:p>
          <a:p>
            <a:r>
              <a:rPr lang="en-US" altLang="ko-KR" dirty="0"/>
              <a:t>[root@ocm00 ~]# </a:t>
            </a:r>
            <a:r>
              <a:rPr lang="en-US" altLang="ko-KR" dirty="0" err="1"/>
              <a:t>passwd</a:t>
            </a:r>
            <a:r>
              <a:rPr lang="en-US" altLang="ko-KR" dirty="0"/>
              <a:t> king</a:t>
            </a:r>
          </a:p>
          <a:p>
            <a:r>
              <a:rPr lang="en-US" altLang="ko-KR" dirty="0"/>
              <a:t>[root@ocm00 ~]# vi /etc/</a:t>
            </a:r>
            <a:r>
              <a:rPr lang="en-US" altLang="ko-KR" dirty="0" err="1"/>
              <a:t>cron.allow</a:t>
            </a:r>
            <a:endParaRPr lang="en-US" altLang="ko-KR" dirty="0"/>
          </a:p>
          <a:p>
            <a:r>
              <a:rPr lang="en-US" altLang="ko-KR" dirty="0"/>
              <a:t>root</a:t>
            </a:r>
          </a:p>
          <a:p>
            <a:r>
              <a:rPr lang="en-US" altLang="ko-KR" dirty="0"/>
              <a:t>king</a:t>
            </a:r>
          </a:p>
          <a:p>
            <a:r>
              <a:rPr lang="en-US" altLang="ko-KR" dirty="0"/>
              <a:t>[root@ocm00 ~]# /etc/</a:t>
            </a:r>
            <a:r>
              <a:rPr lang="en-US" altLang="ko-KR" dirty="0" err="1"/>
              <a:t>init.d</a:t>
            </a:r>
            <a:r>
              <a:rPr lang="en-US" altLang="ko-KR" dirty="0"/>
              <a:t>/</a:t>
            </a:r>
            <a:r>
              <a:rPr lang="en-US" altLang="ko-KR" dirty="0" err="1"/>
              <a:t>crond</a:t>
            </a:r>
            <a:r>
              <a:rPr lang="en-US" altLang="ko-KR" dirty="0"/>
              <a:t> restart</a:t>
            </a:r>
          </a:p>
          <a:p>
            <a:r>
              <a:rPr lang="en-US" altLang="ko-KR" dirty="0"/>
              <a:t>[root@ocm00 ~]# </a:t>
            </a:r>
            <a:r>
              <a:rPr lang="en-US" altLang="ko-KR" dirty="0" err="1"/>
              <a:t>su</a:t>
            </a:r>
            <a:r>
              <a:rPr lang="en-US" altLang="ko-KR" dirty="0"/>
              <a:t> - king</a:t>
            </a:r>
          </a:p>
          <a:p>
            <a:r>
              <a:rPr lang="en-US" altLang="ko-KR" dirty="0"/>
              <a:t>[king@ocm00 ~]$ vi time.sh</a:t>
            </a:r>
          </a:p>
          <a:p>
            <a:r>
              <a:rPr lang="en-US" altLang="ko-KR" dirty="0"/>
              <a:t>echo "**********************"</a:t>
            </a:r>
          </a:p>
          <a:p>
            <a:r>
              <a:rPr lang="en-US" altLang="ko-KR" dirty="0"/>
              <a:t>date</a:t>
            </a:r>
          </a:p>
          <a:p>
            <a:r>
              <a:rPr lang="en-US" altLang="ko-KR" dirty="0"/>
              <a:t>echo "**********************" </a:t>
            </a:r>
          </a:p>
          <a:p>
            <a:r>
              <a:rPr lang="en-US" altLang="ko-KR" dirty="0"/>
              <a:t>[king@ocm00 ~]$ </a:t>
            </a:r>
            <a:r>
              <a:rPr lang="en-US" altLang="ko-KR" dirty="0" err="1"/>
              <a:t>chmod</a:t>
            </a:r>
            <a:r>
              <a:rPr lang="en-US" altLang="ko-KR" dirty="0"/>
              <a:t> 744 time.sh</a:t>
            </a:r>
          </a:p>
          <a:p>
            <a:r>
              <a:rPr lang="en-US" altLang="ko-KR" dirty="0"/>
              <a:t>[king@ocm00 ~]$ ./time.sh</a:t>
            </a:r>
          </a:p>
          <a:p>
            <a:endParaRPr lang="en-US" altLang="ko-KR" dirty="0"/>
          </a:p>
          <a:p>
            <a:r>
              <a:rPr lang="en-US" altLang="ko-KR" dirty="0"/>
              <a:t>[king@ocm00 ~]$ </a:t>
            </a:r>
            <a:r>
              <a:rPr lang="en-US" altLang="ko-KR" dirty="0" err="1"/>
              <a:t>crontab</a:t>
            </a:r>
            <a:r>
              <a:rPr lang="en-US" altLang="ko-KR" dirty="0"/>
              <a:t> -e		-- </a:t>
            </a:r>
            <a:r>
              <a:rPr lang="ko-KR" altLang="en-US" dirty="0"/>
              <a:t>내용 편집 시 모든 값은 반드시 띄어쓰기 해야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0 13 * * * /home/king/time.sh</a:t>
            </a:r>
          </a:p>
          <a:p>
            <a:endParaRPr lang="en-US" altLang="ko-KR" dirty="0"/>
          </a:p>
          <a:p>
            <a:r>
              <a:rPr lang="en-US" altLang="ko-KR" dirty="0"/>
              <a:t>-- another terminal		</a:t>
            </a:r>
          </a:p>
          <a:p>
            <a:r>
              <a:rPr lang="en-US" altLang="ko-KR" dirty="0"/>
              <a:t>[root@ocm00 ~]# tail -f /</a:t>
            </a:r>
            <a:r>
              <a:rPr lang="en-US" altLang="ko-KR" dirty="0" err="1"/>
              <a:t>var</a:t>
            </a:r>
            <a:r>
              <a:rPr lang="en-US" altLang="ko-KR" dirty="0"/>
              <a:t>/log/</a:t>
            </a:r>
            <a:r>
              <a:rPr lang="en-US" altLang="ko-KR" dirty="0" err="1"/>
              <a:t>cron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196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8409902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ex1)</a:t>
            </a:r>
          </a:p>
          <a:p>
            <a:r>
              <a:rPr lang="en-US" altLang="ko-KR" dirty="0"/>
              <a:t>- user/pass : king/KDN</a:t>
            </a:r>
          </a:p>
          <a:p>
            <a:r>
              <a:rPr lang="en-US" altLang="ko-KR" dirty="0"/>
              <a:t>- king user</a:t>
            </a:r>
            <a:r>
              <a:rPr lang="ko-KR" altLang="en-US" dirty="0"/>
              <a:t>에서 </a:t>
            </a:r>
            <a:r>
              <a:rPr lang="en-US" altLang="ko-KR" dirty="0"/>
              <a:t>time.sh </a:t>
            </a:r>
            <a:r>
              <a:rPr lang="ko-KR" altLang="en-US" dirty="0"/>
              <a:t>생성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echo "**********************"</a:t>
            </a:r>
          </a:p>
          <a:p>
            <a:r>
              <a:rPr lang="en-US" altLang="ko-KR" dirty="0"/>
              <a:t>	date</a:t>
            </a:r>
          </a:p>
          <a:p>
            <a:r>
              <a:rPr lang="en-US" altLang="ko-KR" dirty="0"/>
              <a:t>	echo "**********************" 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매일 오후 </a:t>
            </a:r>
            <a:r>
              <a:rPr lang="en-US" altLang="ko-KR" dirty="0"/>
              <a:t>1</a:t>
            </a:r>
            <a:r>
              <a:rPr lang="ko-KR" altLang="en-US" dirty="0"/>
              <a:t>시마다 </a:t>
            </a:r>
            <a:r>
              <a:rPr lang="en-US" altLang="ko-KR" dirty="0"/>
              <a:t>time.sh </a:t>
            </a:r>
            <a:r>
              <a:rPr lang="ko-KR" altLang="en-US" dirty="0"/>
              <a:t>수행하는 스케줄</a:t>
            </a:r>
          </a:p>
          <a:p>
            <a:r>
              <a:rPr lang="en-US" altLang="ko-KR" dirty="0"/>
              <a:t>-----------------------------------------------------------</a:t>
            </a:r>
          </a:p>
          <a:p>
            <a:r>
              <a:rPr lang="en-US" altLang="ko-KR" dirty="0"/>
              <a:t>[root@ocm00 ~]# </a:t>
            </a:r>
            <a:r>
              <a:rPr lang="en-US" altLang="ko-KR" dirty="0" err="1"/>
              <a:t>useradd</a:t>
            </a:r>
            <a:r>
              <a:rPr lang="en-US" altLang="ko-KR" dirty="0"/>
              <a:t> king</a:t>
            </a:r>
          </a:p>
          <a:p>
            <a:r>
              <a:rPr lang="en-US" altLang="ko-KR" dirty="0"/>
              <a:t>[root@ocm00 ~]# </a:t>
            </a:r>
            <a:r>
              <a:rPr lang="en-US" altLang="ko-KR" dirty="0" err="1"/>
              <a:t>passwd</a:t>
            </a:r>
            <a:r>
              <a:rPr lang="en-US" altLang="ko-KR" dirty="0"/>
              <a:t> king</a:t>
            </a:r>
          </a:p>
          <a:p>
            <a:r>
              <a:rPr lang="en-US" altLang="ko-KR" dirty="0"/>
              <a:t>[root@ocm00 ~]# vi /etc/</a:t>
            </a:r>
            <a:r>
              <a:rPr lang="en-US" altLang="ko-KR" dirty="0" err="1"/>
              <a:t>cron.allow</a:t>
            </a:r>
            <a:endParaRPr lang="en-US" altLang="ko-KR" dirty="0"/>
          </a:p>
          <a:p>
            <a:r>
              <a:rPr lang="en-US" altLang="ko-KR" dirty="0"/>
              <a:t>root</a:t>
            </a:r>
          </a:p>
          <a:p>
            <a:r>
              <a:rPr lang="en-US" altLang="ko-KR" dirty="0"/>
              <a:t>king</a:t>
            </a:r>
          </a:p>
          <a:p>
            <a:r>
              <a:rPr lang="en-US" altLang="ko-KR" dirty="0"/>
              <a:t>[root@ocm00 ~]# /etc/</a:t>
            </a:r>
            <a:r>
              <a:rPr lang="en-US" altLang="ko-KR" dirty="0" err="1"/>
              <a:t>init.d</a:t>
            </a:r>
            <a:r>
              <a:rPr lang="en-US" altLang="ko-KR" dirty="0"/>
              <a:t>/</a:t>
            </a:r>
            <a:r>
              <a:rPr lang="en-US" altLang="ko-KR" dirty="0" err="1"/>
              <a:t>crond</a:t>
            </a:r>
            <a:r>
              <a:rPr lang="en-US" altLang="ko-KR" dirty="0"/>
              <a:t> restart</a:t>
            </a:r>
          </a:p>
          <a:p>
            <a:r>
              <a:rPr lang="en-US" altLang="ko-KR" dirty="0"/>
              <a:t>[root@ocm00 ~]# </a:t>
            </a:r>
            <a:r>
              <a:rPr lang="en-US" altLang="ko-KR" dirty="0" err="1"/>
              <a:t>su</a:t>
            </a:r>
            <a:r>
              <a:rPr lang="en-US" altLang="ko-KR" dirty="0"/>
              <a:t> - king</a:t>
            </a:r>
          </a:p>
          <a:p>
            <a:r>
              <a:rPr lang="en-US" altLang="ko-KR" dirty="0"/>
              <a:t>[king@ocm00 ~]$ vi time.sh</a:t>
            </a:r>
          </a:p>
          <a:p>
            <a:r>
              <a:rPr lang="en-US" altLang="ko-KR" dirty="0"/>
              <a:t>echo "**********************"</a:t>
            </a:r>
          </a:p>
          <a:p>
            <a:r>
              <a:rPr lang="en-US" altLang="ko-KR" dirty="0"/>
              <a:t>date</a:t>
            </a:r>
          </a:p>
          <a:p>
            <a:r>
              <a:rPr lang="en-US" altLang="ko-KR" dirty="0"/>
              <a:t>echo "**********************" </a:t>
            </a:r>
          </a:p>
          <a:p>
            <a:r>
              <a:rPr lang="en-US" altLang="ko-KR" dirty="0"/>
              <a:t>[king@ocm00 ~]$ </a:t>
            </a:r>
            <a:r>
              <a:rPr lang="en-US" altLang="ko-KR" dirty="0" err="1"/>
              <a:t>chmod</a:t>
            </a:r>
            <a:r>
              <a:rPr lang="en-US" altLang="ko-KR" dirty="0"/>
              <a:t> 744 time.sh</a:t>
            </a:r>
          </a:p>
          <a:p>
            <a:r>
              <a:rPr lang="en-US" altLang="ko-KR" dirty="0"/>
              <a:t>[king@ocm00 ~]$ ./time.sh</a:t>
            </a:r>
          </a:p>
          <a:p>
            <a:endParaRPr lang="en-US" altLang="ko-KR" dirty="0"/>
          </a:p>
          <a:p>
            <a:r>
              <a:rPr lang="en-US" altLang="ko-KR" dirty="0"/>
              <a:t>[king@ocm00 ~]$ </a:t>
            </a:r>
            <a:r>
              <a:rPr lang="en-US" altLang="ko-KR" dirty="0" err="1"/>
              <a:t>crontab</a:t>
            </a:r>
            <a:r>
              <a:rPr lang="en-US" altLang="ko-KR" dirty="0"/>
              <a:t> -e		-- </a:t>
            </a:r>
            <a:r>
              <a:rPr lang="ko-KR" altLang="en-US" dirty="0"/>
              <a:t>내용 편집 시 모든 값은 반드시 띄어쓰기 해야 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0 13 * * * /home/king/time.sh</a:t>
            </a:r>
          </a:p>
          <a:p>
            <a:endParaRPr lang="en-US" altLang="ko-KR" dirty="0"/>
          </a:p>
          <a:p>
            <a:r>
              <a:rPr lang="en-US" altLang="ko-KR" dirty="0"/>
              <a:t>-- another terminal		</a:t>
            </a:r>
          </a:p>
          <a:p>
            <a:r>
              <a:rPr lang="en-US" altLang="ko-KR" dirty="0"/>
              <a:t>[root@ocm00 ~]# tail -f /</a:t>
            </a:r>
            <a:r>
              <a:rPr lang="en-US" altLang="ko-KR" dirty="0" err="1"/>
              <a:t>var</a:t>
            </a:r>
            <a:r>
              <a:rPr lang="en-US" altLang="ko-KR" dirty="0"/>
              <a:t>/log/</a:t>
            </a:r>
            <a:r>
              <a:rPr lang="en-US" altLang="ko-KR" dirty="0" err="1"/>
              <a:t>cron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197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6880167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https://ponyozzang.tistory.com/402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198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6509509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https://ossian.tistory.com/76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199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665731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https://ossian.tistory.com/76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200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073069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https://ossian.tistory.com/76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201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3549803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https://ossian.tistory.com/76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202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564466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https://ossian.tistory.com/76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28F6D0-3BA7-45BF-8171-AB2DF1A0CAA6}" type="slidenum">
              <a:rPr lang="ko-KR" altLang="en-US" smtClean="0"/>
              <a:pPr>
                <a:defRPr/>
              </a:pPr>
              <a:t>203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3478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54" descr="0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37888"/>
            <a:ext cx="8610600" cy="917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2780928"/>
            <a:ext cx="8496944" cy="819522"/>
          </a:xfrm>
        </p:spPr>
        <p:txBody>
          <a:bodyPr>
            <a:normAutofit/>
          </a:bodyPr>
          <a:lstStyle>
            <a:lvl1pPr algn="ctr">
              <a:defRPr sz="4000" b="1"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162800" cy="748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2"/>
          </p:nvPr>
        </p:nvSpPr>
        <p:spPr>
          <a:xfrm>
            <a:off x="457200" y="1066800"/>
            <a:ext cx="8229600" cy="510540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6"/>
          <p:cNvSpPr txBox="1">
            <a:spLocks/>
          </p:cNvSpPr>
          <p:nvPr userDrawn="1"/>
        </p:nvSpPr>
        <p:spPr>
          <a:xfrm>
            <a:off x="8382000" y="6400800"/>
            <a:ext cx="7620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fld id="{2C3EA781-EB16-4297-ACE2-F5D7FECAB377}" type="slidenum">
              <a:rPr lang="ko-KR" altLang="en-US" sz="1000" smtClean="0"/>
              <a:pPr fontAlgn="auto">
                <a:spcAft>
                  <a:spcPts val="0"/>
                </a:spcAft>
              </a:pPr>
              <a:t>‹#›</a:t>
            </a:fld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74845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2"/>
          <p:cNvSpPr>
            <a:spLocks noGrp="1"/>
          </p:cNvSpPr>
          <p:nvPr>
            <p:ph idx="1"/>
          </p:nvPr>
        </p:nvSpPr>
        <p:spPr>
          <a:xfrm>
            <a:off x="609600" y="1371600"/>
            <a:ext cx="3886200" cy="4851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텍스트 개체 틀 2"/>
          <p:cNvSpPr>
            <a:spLocks noGrp="1"/>
          </p:cNvSpPr>
          <p:nvPr>
            <p:ph idx="13"/>
          </p:nvPr>
        </p:nvSpPr>
        <p:spPr>
          <a:xfrm>
            <a:off x="4572000" y="1371600"/>
            <a:ext cx="3962400" cy="4851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6"/>
          <p:cNvSpPr txBox="1">
            <a:spLocks/>
          </p:cNvSpPr>
          <p:nvPr userDrawn="1"/>
        </p:nvSpPr>
        <p:spPr>
          <a:xfrm>
            <a:off x="8458200" y="6400800"/>
            <a:ext cx="6858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fld id="{2C3EA781-EB16-4297-ACE2-F5D7FECAB377}" type="slidenum">
              <a:rPr lang="ko-KR" altLang="en-US" sz="1000" smtClean="0"/>
              <a:pPr fontAlgn="auto">
                <a:spcAft>
                  <a:spcPts val="0"/>
                </a:spcAft>
              </a:pPr>
              <a:t>‹#›</a:t>
            </a:fld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772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-9525" y="0"/>
            <a:ext cx="9089517" cy="6858000"/>
            <a:chOff x="-9525" y="0"/>
            <a:chExt cx="9089517" cy="6858000"/>
          </a:xfrm>
        </p:grpSpPr>
        <p:pic>
          <p:nvPicPr>
            <p:cNvPr id="4" name="그림 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609600"/>
              <a:ext cx="8851392" cy="404949"/>
            </a:xfrm>
            <a:prstGeom prst="rect">
              <a:avLst/>
            </a:prstGeom>
          </p:spPr>
        </p:pic>
        <p:sp>
          <p:nvSpPr>
            <p:cNvPr id="5" name="Rectangle 7" descr="Light horizontal"/>
            <p:cNvSpPr>
              <a:spLocks noChangeArrowheads="1"/>
            </p:cNvSpPr>
            <p:nvPr userDrawn="1"/>
          </p:nvSpPr>
          <p:spPr bwMode="gray">
            <a:xfrm>
              <a:off x="-9525" y="0"/>
              <a:ext cx="238125" cy="6858000"/>
            </a:xfrm>
            <a:prstGeom prst="rect">
              <a:avLst/>
            </a:prstGeom>
            <a:pattFill prst="ltHorz">
              <a:fgClr>
                <a:srgbClr val="C0C0C0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latinLnBrk="1">
                <a:defRPr/>
              </a:pPr>
              <a:endParaRPr lang="ko-KR" altLang="en-US">
                <a:solidFill>
                  <a:srgbClr val="1D4940"/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134942"/>
            <a:ext cx="845820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304800" y="990600"/>
            <a:ext cx="8382000" cy="53340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텍스트 개체 틀 6"/>
          <p:cNvSpPr txBox="1">
            <a:spLocks/>
          </p:cNvSpPr>
          <p:nvPr userDrawn="1"/>
        </p:nvSpPr>
        <p:spPr>
          <a:xfrm>
            <a:off x="8480425" y="6526590"/>
            <a:ext cx="663575" cy="457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fld id="{2C3EA781-EB16-4297-ACE2-F5D7FECAB377}" type="slidenum">
              <a:rPr lang="ko-KR" altLang="en-US" sz="1000" smtClean="0"/>
              <a:pPr fontAlgn="auto">
                <a:spcAft>
                  <a:spcPts val="0"/>
                </a:spcAft>
              </a:pPr>
              <a:t>‹#›</a:t>
            </a:fld>
            <a:endParaRPr lang="ko-KR" altLang="en-US" sz="10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521796" y="703643"/>
            <a:ext cx="1786066" cy="17342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ko-KR" sz="900" i="1" dirty="0">
                <a:solidFill>
                  <a:schemeClr val="bg1"/>
                </a:solidFill>
                <a:latin typeface="+mj-ea"/>
                <a:ea typeface="+mj-ea"/>
              </a:rPr>
              <a:t>Server Administrators</a:t>
            </a:r>
            <a:r>
              <a:rPr lang="en-US" altLang="ko-KR" sz="900" i="1" baseline="0" dirty="0">
                <a:solidFill>
                  <a:schemeClr val="bg1"/>
                </a:solidFill>
                <a:latin typeface="+mj-ea"/>
                <a:ea typeface="+mj-ea"/>
              </a:rPr>
              <a:t> course</a:t>
            </a:r>
            <a:endParaRPr lang="ko-KR" altLang="en-US" sz="900" i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13" y="665687"/>
            <a:ext cx="450873" cy="292774"/>
          </a:xfrm>
          <a:prstGeom prst="rect">
            <a:avLst/>
          </a:prstGeom>
        </p:spPr>
      </p:pic>
      <p:pic>
        <p:nvPicPr>
          <p:cNvPr id="14" name="Picture 16" descr="mixtricky: How to run your computer as a local server (windows)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980" y="44624"/>
            <a:ext cx="786524" cy="74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51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1412777"/>
            <a:ext cx="7772400" cy="1152128"/>
          </a:xfrm>
        </p:spPr>
        <p:txBody>
          <a:bodyPr>
            <a:normAutofit/>
          </a:bodyPr>
          <a:lstStyle>
            <a:lvl1pPr>
              <a:defRPr sz="3600" baseline="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1560" y="3212976"/>
            <a:ext cx="6400800" cy="72008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611560" y="2636912"/>
            <a:ext cx="4392488" cy="432048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357188" algn="l"/>
              </a:tabLst>
              <a:defRPr lang="ko-KR" altLang="en-US" sz="1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612130" y="4437063"/>
            <a:ext cx="4679950" cy="1368425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Pct val="130000"/>
              <a:buFont typeface="Wingdings" pitchFamily="2" charset="2"/>
              <a:buNone/>
              <a:tabLst>
                <a:tab pos="357188" algn="l"/>
              </a:tabLst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2108413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003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162800" cy="748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26" name="Picture 2" descr="하나금융그룹 - 나무위키">
            <a:extLst>
              <a:ext uri="{FF2B5EF4-FFF2-40B4-BE49-F238E27FC236}">
                <a16:creationId xmlns:a16="http://schemas.microsoft.com/office/drawing/2014/main" id="{A7ADC2BC-CC1B-A602-A021-A345C026CE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581196"/>
            <a:ext cx="1255550" cy="24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68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84" r:id="rId2"/>
    <p:sldLayoutId id="2147483987" r:id="rId3"/>
    <p:sldLayoutId id="2147483994" r:id="rId4"/>
    <p:sldLayoutId id="2147483998" r:id="rId5"/>
  </p:sldLayoutIdLst>
  <p:txStyles>
    <p:titleStyle>
      <a:lvl1pPr algn="l" defTabSz="914400" rtl="0" eaLnBrk="1" latinLnBrk="1" hangingPunct="1">
        <a:spcBef>
          <a:spcPct val="0"/>
        </a:spcBef>
        <a:buNone/>
        <a:defRPr sz="2400" b="1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s://download.rockylinux.org/pub/rocky/9/isos/x86_64/Rocky-9.4-x86_64-dvd.iso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1.jpe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B145D-0799-1CD8-60CE-6A828523A3B2}"/>
              </a:ext>
            </a:extLst>
          </p:cNvPr>
          <p:cNvSpPr txBox="1"/>
          <p:nvPr/>
        </p:nvSpPr>
        <p:spPr>
          <a:xfrm>
            <a:off x="6846855" y="6001191"/>
            <a:ext cx="1973617" cy="6155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2000" dirty="0">
                <a:latin typeface="Consolas" panose="020B0609020204030204" pitchFamily="49" charset="0"/>
                <a:ea typeface="+mn-ea"/>
              </a:rPr>
              <a:t>손 태 림</a:t>
            </a:r>
            <a:endParaRPr lang="en-US" altLang="ko-KR" sz="2000" dirty="0">
              <a:latin typeface="Consolas" panose="020B0609020204030204" pitchFamily="49" charset="0"/>
              <a:ea typeface="+mn-ea"/>
            </a:endParaRPr>
          </a:p>
          <a:p>
            <a:pPr algn="l">
              <a:defRPr/>
            </a:pPr>
            <a:r>
              <a:rPr lang="en-US" altLang="ko-KR" sz="1400" b="0" dirty="0">
                <a:latin typeface="Consolas" panose="020B0609020204030204" pitchFamily="49" charset="0"/>
                <a:ea typeface="+mn-ea"/>
              </a:rPr>
              <a:t>taelimys@gmail.com</a:t>
            </a:r>
            <a:endParaRPr lang="ko-KR" altLang="en-US" sz="1400" b="0" dirty="0"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8" name="제목 5">
            <a:extLst>
              <a:ext uri="{FF2B5EF4-FFF2-40B4-BE49-F238E27FC236}">
                <a16:creationId xmlns:a16="http://schemas.microsoft.com/office/drawing/2014/main" id="{08D92D8F-7FB9-DA64-5465-9839ACA88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2792782"/>
            <a:ext cx="8424936" cy="819522"/>
          </a:xfrm>
        </p:spPr>
        <p:txBody>
          <a:bodyPr>
            <a:normAutofit/>
          </a:bodyPr>
          <a:lstStyle/>
          <a:p>
            <a:r>
              <a:rPr lang="ko-KR" altLang="en-US" sz="3500" dirty="0"/>
              <a:t>따라하며 배우는 </a:t>
            </a:r>
            <a:r>
              <a:rPr lang="en-US" altLang="ko-KR" sz="3500" dirty="0"/>
              <a:t>Linux</a:t>
            </a:r>
            <a:endParaRPr lang="ko-KR" altLang="en-US" sz="3500" dirty="0"/>
          </a:p>
        </p:txBody>
      </p:sp>
      <p:sp>
        <p:nvSpPr>
          <p:cNvPr id="3" name="AutoShape 6" descr="Linux - 나무위키">
            <a:extLst>
              <a:ext uri="{FF2B5EF4-FFF2-40B4-BE49-F238E27FC236}">
                <a16:creationId xmlns:a16="http://schemas.microsoft.com/office/drawing/2014/main" id="{82B1DD63-A059-6764-590F-BCC0D4647F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 descr="만화 영화, 새, 장난감이(가) 표시된 사진&#10;&#10;자동 생성된 설명">
            <a:extLst>
              <a:ext uri="{FF2B5EF4-FFF2-40B4-BE49-F238E27FC236}">
                <a16:creationId xmlns:a16="http://schemas.microsoft.com/office/drawing/2014/main" id="{1B77E3A1-2249-F793-35A1-4CD8202AD6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54" b="29126"/>
          <a:stretch/>
        </p:blipFill>
        <p:spPr>
          <a:xfrm>
            <a:off x="3943672" y="260648"/>
            <a:ext cx="4876800" cy="2088232"/>
          </a:xfrm>
          <a:prstGeom prst="rect">
            <a:avLst/>
          </a:prstGeom>
        </p:spPr>
      </p:pic>
      <p:pic>
        <p:nvPicPr>
          <p:cNvPr id="2" name="Picture 2" descr="하나금융그룹 - 나무위키">
            <a:extLst>
              <a:ext uri="{FF2B5EF4-FFF2-40B4-BE49-F238E27FC236}">
                <a16:creationId xmlns:a16="http://schemas.microsoft.com/office/drawing/2014/main" id="{03F808A7-EA37-2470-5C6B-66CBAB10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09" y="2224073"/>
            <a:ext cx="2076575" cy="41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23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8A0CB-B5A2-87C2-C6BC-08633285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실습 환경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C9A7A1-C6D6-AEE0-0600-F8B60AA5EB4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4800" y="980728"/>
            <a:ext cx="8382000" cy="5334000"/>
          </a:xfrm>
        </p:spPr>
        <p:txBody>
          <a:bodyPr/>
          <a:lstStyle/>
          <a:p>
            <a:r>
              <a:rPr lang="en-US" altLang="ko-KR" dirty="0"/>
              <a:t>Rocky Linux</a:t>
            </a:r>
          </a:p>
          <a:p>
            <a:pPr lvl="1"/>
            <a:r>
              <a:rPr lang="en-US" altLang="ko-KR" dirty="0"/>
              <a:t>Rocky Linux</a:t>
            </a:r>
            <a:r>
              <a:rPr lang="ko-KR" altLang="en-US" dirty="0"/>
              <a:t>는 </a:t>
            </a:r>
            <a:r>
              <a:rPr lang="ko-KR" altLang="en-US" dirty="0" err="1"/>
              <a:t>레드햇</a:t>
            </a:r>
            <a:r>
              <a:rPr lang="ko-KR" altLang="en-US" dirty="0"/>
              <a:t> 엔터프라이즈 리눅스</a:t>
            </a:r>
            <a:r>
              <a:rPr lang="en-US" altLang="ko-KR" dirty="0"/>
              <a:t>(RHEL)</a:t>
            </a:r>
            <a:r>
              <a:rPr lang="ko-KR" altLang="en-US" dirty="0"/>
              <a:t>의 소스 코드를 이용하여 만들어진 무료 리눅스 </a:t>
            </a:r>
            <a:r>
              <a:rPr lang="ko-KR" altLang="en-US" dirty="0" err="1"/>
              <a:t>배포판으로</a:t>
            </a:r>
            <a:r>
              <a:rPr lang="en-US" altLang="ko-KR" dirty="0"/>
              <a:t> </a:t>
            </a:r>
            <a:r>
              <a:rPr lang="ko-KR" altLang="en-US" dirty="0"/>
              <a:t>기존 </a:t>
            </a:r>
            <a:r>
              <a:rPr lang="en-US" altLang="ko-KR" dirty="0"/>
              <a:t>CentOS</a:t>
            </a:r>
            <a:r>
              <a:rPr lang="ko-KR" altLang="en-US" dirty="0"/>
              <a:t>의 정신적 </a:t>
            </a:r>
            <a:r>
              <a:rPr lang="ko-KR" altLang="en-US" dirty="0" err="1"/>
              <a:t>후속작에</a:t>
            </a:r>
            <a:r>
              <a:rPr lang="ko-KR" altLang="en-US" dirty="0"/>
              <a:t> 해당</a:t>
            </a:r>
            <a:endParaRPr lang="en-US" altLang="ko-KR" dirty="0"/>
          </a:p>
          <a:p>
            <a:pPr lvl="1"/>
            <a:r>
              <a:rPr lang="en-US" altLang="ko-KR" dirty="0"/>
              <a:t>CentOS</a:t>
            </a:r>
            <a:r>
              <a:rPr lang="ko-KR" altLang="en-US" dirty="0"/>
              <a:t>는 </a:t>
            </a:r>
            <a:r>
              <a:rPr lang="en-US" altLang="ko-KR" dirty="0"/>
              <a:t>RHEL</a:t>
            </a:r>
            <a:r>
              <a:rPr lang="ko-KR" altLang="en-US" dirty="0"/>
              <a:t>의 소스 코드를 기반으로 하여 만들어진 리눅스 </a:t>
            </a:r>
            <a:r>
              <a:rPr lang="ko-KR" altLang="en-US" dirty="0" err="1"/>
              <a:t>배포판으로</a:t>
            </a:r>
            <a:r>
              <a:rPr lang="en-US" altLang="ko-KR" dirty="0"/>
              <a:t>, </a:t>
            </a:r>
            <a:r>
              <a:rPr lang="ko-KR" altLang="en-US" dirty="0"/>
              <a:t>명성 높은 </a:t>
            </a:r>
            <a:r>
              <a:rPr lang="en-US" altLang="ko-KR" dirty="0"/>
              <a:t>RHEL</a:t>
            </a:r>
            <a:r>
              <a:rPr lang="ko-KR" altLang="en-US" dirty="0"/>
              <a:t>과 같은 품질의 </a:t>
            </a:r>
            <a:r>
              <a:rPr lang="en-US" altLang="ko-KR" dirty="0"/>
              <a:t>OS</a:t>
            </a:r>
            <a:r>
              <a:rPr lang="ko-KR" altLang="en-US" dirty="0"/>
              <a:t>를 무료로 사용할 수 있다는 이점으로 널리 사용되어 왔지만</a:t>
            </a:r>
            <a:r>
              <a:rPr lang="en-US" altLang="ko-KR" dirty="0"/>
              <a:t>, </a:t>
            </a:r>
            <a:r>
              <a:rPr lang="ko-KR" altLang="en-US" dirty="0" err="1"/>
              <a:t>레드햇은</a:t>
            </a:r>
            <a:r>
              <a:rPr lang="ko-KR" altLang="en-US" dirty="0"/>
              <a:t> </a:t>
            </a:r>
            <a:r>
              <a:rPr lang="en-US" altLang="ko-KR" dirty="0"/>
              <a:t>RHEL</a:t>
            </a:r>
            <a:r>
              <a:rPr lang="ko-KR" altLang="en-US" dirty="0"/>
              <a:t>의 소스코드를 그대로 가져온 뒤</a:t>
            </a:r>
            <a:r>
              <a:rPr lang="en-US" altLang="ko-KR" dirty="0"/>
              <a:t>(downstream) </a:t>
            </a:r>
            <a:r>
              <a:rPr lang="ko-KR" altLang="en-US" dirty="0"/>
              <a:t>컴파일하여 </a:t>
            </a:r>
            <a:r>
              <a:rPr lang="en-US" altLang="ko-KR" dirty="0"/>
              <a:t>CentOS</a:t>
            </a:r>
            <a:r>
              <a:rPr lang="ko-KR" altLang="en-US" dirty="0"/>
              <a:t>로 배포한다는 기존의 방식을 폐지하고</a:t>
            </a:r>
            <a:r>
              <a:rPr lang="en-US" altLang="ko-KR" dirty="0"/>
              <a:t>, </a:t>
            </a:r>
            <a:r>
              <a:rPr lang="ko-KR" altLang="en-US" dirty="0"/>
              <a:t>기존 </a:t>
            </a:r>
            <a:r>
              <a:rPr lang="en-US" altLang="ko-KR" dirty="0"/>
              <a:t>CentOS 8</a:t>
            </a:r>
            <a:r>
              <a:rPr lang="ko-KR" altLang="en-US" dirty="0"/>
              <a:t>을 </a:t>
            </a:r>
            <a:r>
              <a:rPr lang="en-US" altLang="ko-KR" dirty="0"/>
              <a:t>"CentOS Stream"</a:t>
            </a:r>
            <a:r>
              <a:rPr lang="ko-KR" altLang="en-US" dirty="0" err="1"/>
              <a:t>으로</a:t>
            </a:r>
            <a:r>
              <a:rPr lang="ko-KR" altLang="en-US" dirty="0"/>
              <a:t> 전환하여 </a:t>
            </a:r>
            <a:r>
              <a:rPr lang="en-US" altLang="ko-KR" dirty="0"/>
              <a:t>RHEL</a:t>
            </a:r>
            <a:r>
              <a:rPr lang="ko-KR" altLang="en-US" dirty="0"/>
              <a:t>과 독립적인 </a:t>
            </a:r>
            <a:r>
              <a:rPr lang="ko-KR" altLang="en-US" dirty="0" err="1"/>
              <a:t>배포판으로</a:t>
            </a:r>
            <a:r>
              <a:rPr lang="ko-KR" altLang="en-US" dirty="0"/>
              <a:t> 개발할 것이라고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발표했는데 이는 무료로 </a:t>
            </a:r>
            <a:r>
              <a:rPr lang="en-US" altLang="ko-KR" dirty="0"/>
              <a:t>RHEL</a:t>
            </a:r>
            <a:r>
              <a:rPr lang="ko-KR" altLang="en-US" dirty="0"/>
              <a:t>과 </a:t>
            </a:r>
            <a:r>
              <a:rPr lang="en-US" altLang="ko-KR" dirty="0"/>
              <a:t>100% </a:t>
            </a:r>
            <a:r>
              <a:rPr lang="ko-KR" altLang="en-US" dirty="0"/>
              <a:t>동일한 환경을 제공한다는 </a:t>
            </a:r>
            <a:r>
              <a:rPr lang="en-US" altLang="ko-KR" dirty="0"/>
              <a:t>CentOS</a:t>
            </a:r>
            <a:r>
              <a:rPr lang="ko-KR" altLang="en-US" dirty="0"/>
              <a:t>의 </a:t>
            </a:r>
            <a:r>
              <a:rPr lang="ko-KR" altLang="en-US" dirty="0" err="1"/>
              <a:t>존재의의에</a:t>
            </a:r>
            <a:r>
              <a:rPr lang="ko-KR" altLang="en-US" dirty="0"/>
              <a:t> 대한 사형선고나 다름없었기에</a:t>
            </a:r>
            <a:r>
              <a:rPr lang="en-US" altLang="ko-KR" dirty="0"/>
              <a:t>, CentOS </a:t>
            </a:r>
            <a:r>
              <a:rPr lang="ko-KR" altLang="en-US" dirty="0"/>
              <a:t>사용자들은 크게 반발했는데</a:t>
            </a:r>
            <a:r>
              <a:rPr lang="en-US" altLang="ko-KR" dirty="0"/>
              <a:t> </a:t>
            </a:r>
            <a:r>
              <a:rPr lang="ko-KR" altLang="en-US" dirty="0"/>
              <a:t>이러한 흐름 속에서</a:t>
            </a:r>
            <a:r>
              <a:rPr lang="en-US" altLang="ko-KR" dirty="0"/>
              <a:t>, CentOS </a:t>
            </a:r>
            <a:r>
              <a:rPr lang="ko-KR" altLang="en-US" dirty="0"/>
              <a:t>프로젝트의 공동 설립자 중 하나인 </a:t>
            </a:r>
            <a:r>
              <a:rPr lang="en-US" altLang="ko-KR" dirty="0"/>
              <a:t>Gregory </a:t>
            </a:r>
            <a:r>
              <a:rPr lang="en-US" altLang="ko-KR" dirty="0" err="1"/>
              <a:t>Kurtzer</a:t>
            </a:r>
            <a:r>
              <a:rPr lang="ko-KR" altLang="en-US" dirty="0"/>
              <a:t>는 </a:t>
            </a:r>
            <a:r>
              <a:rPr lang="en-US" altLang="ko-KR" dirty="0"/>
              <a:t>RHEL</a:t>
            </a:r>
            <a:r>
              <a:rPr lang="ko-KR" altLang="en-US" dirty="0"/>
              <a:t>과 </a:t>
            </a:r>
            <a:r>
              <a:rPr lang="en-US" altLang="ko-KR" dirty="0"/>
              <a:t>1:1 </a:t>
            </a:r>
            <a:r>
              <a:rPr lang="ko-KR" altLang="en-US" dirty="0"/>
              <a:t>대응되는 새로운 </a:t>
            </a:r>
            <a:r>
              <a:rPr lang="ko-KR" altLang="en-US" dirty="0" err="1"/>
              <a:t>배포판을</a:t>
            </a:r>
            <a:r>
              <a:rPr lang="ko-KR" altLang="en-US" dirty="0"/>
              <a:t> 만들고자 하였고</a:t>
            </a:r>
            <a:r>
              <a:rPr lang="en-US" altLang="ko-KR" dirty="0"/>
              <a:t>, </a:t>
            </a:r>
            <a:r>
              <a:rPr lang="ko-KR" altLang="en-US" dirty="0"/>
              <a:t>여기에 별세한 또 다른 공동 설립자 </a:t>
            </a:r>
            <a:r>
              <a:rPr lang="en-US" altLang="ko-KR" dirty="0"/>
              <a:t>Rocky </a:t>
            </a:r>
            <a:r>
              <a:rPr lang="en-US" altLang="ko-KR" dirty="0" err="1"/>
              <a:t>McGaugh</a:t>
            </a:r>
            <a:r>
              <a:rPr lang="ko-KR" altLang="en-US" dirty="0"/>
              <a:t>의 이름을 따서 </a:t>
            </a:r>
            <a:r>
              <a:rPr lang="en-US" altLang="ko-KR" dirty="0"/>
              <a:t>"Rocky Linux"</a:t>
            </a:r>
            <a:r>
              <a:rPr lang="ko-KR" altLang="en-US" dirty="0" err="1"/>
              <a:t>라고</a:t>
            </a:r>
            <a:r>
              <a:rPr lang="ko-KR" altLang="en-US" dirty="0"/>
              <a:t> 이름 붙임</a:t>
            </a:r>
            <a:endParaRPr lang="en-US" altLang="ko-KR" dirty="0"/>
          </a:p>
          <a:p>
            <a:pPr lvl="1"/>
            <a:r>
              <a:rPr lang="en-US" altLang="ko-KR" dirty="0"/>
              <a:t>CentOS</a:t>
            </a:r>
            <a:r>
              <a:rPr lang="ko-KR" altLang="en-US" dirty="0"/>
              <a:t>의 </a:t>
            </a:r>
            <a:r>
              <a:rPr lang="ko-KR" altLang="en-US" dirty="0" err="1"/>
              <a:t>대항마를</a:t>
            </a:r>
            <a:r>
              <a:rPr lang="ko-KR" altLang="en-US" dirty="0"/>
              <a:t> 자처하고 나선 프로젝트들은 여러 가지가 있었지만</a:t>
            </a:r>
            <a:r>
              <a:rPr lang="en-US" altLang="ko-KR" dirty="0"/>
              <a:t>, CentOS</a:t>
            </a:r>
            <a:r>
              <a:rPr lang="ko-KR" altLang="en-US" dirty="0"/>
              <a:t>의 창시자가 이끄는 체계적인 프로젝트라는 점에 힘입어 구글</a:t>
            </a:r>
            <a:r>
              <a:rPr lang="en-US" altLang="ko-KR" dirty="0"/>
              <a:t>, </a:t>
            </a:r>
            <a:r>
              <a:rPr lang="ko-KR" altLang="en-US" dirty="0"/>
              <a:t>아마존</a:t>
            </a:r>
            <a:r>
              <a:rPr lang="en-US" altLang="ko-KR" dirty="0"/>
              <a:t>, VMware, Arm, </a:t>
            </a:r>
            <a:r>
              <a:rPr lang="ko-KR" altLang="en-US" dirty="0"/>
              <a:t>네이버 클라우드 등 거대 </a:t>
            </a:r>
            <a:r>
              <a:rPr lang="en-US" altLang="ko-KR" dirty="0"/>
              <a:t>IT</a:t>
            </a:r>
            <a:r>
              <a:rPr lang="ko-KR" altLang="en-US" dirty="0"/>
              <a:t>기업들의 지지를 받으며 독보적인 입지를 차지하고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64211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 사용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400600"/>
          </a:xfrm>
        </p:spPr>
        <p:txBody>
          <a:bodyPr/>
          <a:lstStyle/>
          <a:p>
            <a:r>
              <a:rPr lang="ko-KR" altLang="en-US" dirty="0"/>
              <a:t>디렉터리 내용보기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7524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AFFF15-23CC-47F1-BD42-12AC0872495F}"/>
              </a:ext>
            </a:extLst>
          </p:cNvPr>
          <p:cNvSpPr txBox="1"/>
          <p:nvPr/>
        </p:nvSpPr>
        <p:spPr>
          <a:xfrm>
            <a:off x="1352411" y="1619508"/>
            <a:ext cx="11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/>
              <a:t>= lists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907305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 사용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124744"/>
            <a:ext cx="8291264" cy="5400600"/>
          </a:xfrm>
        </p:spPr>
        <p:txBody>
          <a:bodyPr/>
          <a:lstStyle/>
          <a:p>
            <a:r>
              <a:rPr lang="ko-KR" altLang="en-US" dirty="0"/>
              <a:t>상세한 정보 출력하기</a:t>
            </a:r>
            <a:r>
              <a:rPr lang="en-US" altLang="ko-KR" dirty="0"/>
              <a:t>: -l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ko-KR" altLang="en-US" dirty="0"/>
              <a:t>디렉터리에 있는 파일들의 상세 정보 출력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83568" y="1844824"/>
            <a:ext cx="7704856" cy="2520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ls -l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합계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32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drwxr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-x. 2 user1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4096  2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월 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5 22:14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공개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drwxr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-x. 2 user1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4096  2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월 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5 22:14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다운로드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drwxr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-x. 2 user1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4096  2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월 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5 22:14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문서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drwxr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-x. 2 user1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4096  2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월 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5 22:14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바탕화면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drwxr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-x. 2 user1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4096  2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월 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5 22:14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비디오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drwxr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-x. 2 user1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4096  2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월 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5 22:14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사진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drwxr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-x. 2 user1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4096  2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월 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5 22:14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서식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drwxr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-x. 2 user1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4096  2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월 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5 22:14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음악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508104" y="3624416"/>
          <a:ext cx="352839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3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필드번호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필드 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파일 종류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rwxr</a:t>
                      </a:r>
                      <a:r>
                        <a:rPr lang="en-US" altLang="ko-KR" sz="1200" dirty="0"/>
                        <a:t>-</a:t>
                      </a:r>
                      <a:r>
                        <a:rPr lang="en-US" altLang="ko-KR" sz="1200" dirty="0" err="1"/>
                        <a:t>xr</a:t>
                      </a:r>
                      <a:r>
                        <a:rPr lang="en-US" altLang="ko-KR" sz="1200" dirty="0"/>
                        <a:t>-x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접근권한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하드링크 개수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user1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파일 소유자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user1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파일이 속한 그룹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4096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파일크기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바이트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5 22:14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마지막 수정시간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공개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파일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479132" y="3291632"/>
            <a:ext cx="1584176" cy="28803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돋움" pitchFamily="50" charset="-127"/>
                <a:ea typeface="돋움" pitchFamily="50" charset="-127"/>
              </a:rPr>
              <a:t>[</a:t>
            </a:r>
            <a:r>
              <a:rPr lang="ko-KR" altLang="en-U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돋움" pitchFamily="50" charset="-127"/>
                <a:ea typeface="돋움" pitchFamily="50" charset="-127"/>
              </a:rPr>
              <a:t>표 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돋움" pitchFamily="50" charset="-127"/>
                <a:ea typeface="돋움" pitchFamily="50" charset="-127"/>
              </a:rPr>
              <a:t>2-2] </a:t>
            </a:r>
            <a:r>
              <a:rPr lang="ko-KR" altLang="en-US" sz="1000" b="1" dirty="0">
                <a:latin typeface="돋움" pitchFamily="50" charset="-127"/>
                <a:ea typeface="돋움" pitchFamily="50" charset="-127"/>
              </a:rPr>
              <a:t>파일 상세 정보</a:t>
            </a:r>
            <a:endParaRPr lang="en-US" altLang="ko-KR" sz="10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9632" y="6381328"/>
            <a:ext cx="1584176" cy="28803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돋움" pitchFamily="50" charset="-127"/>
                <a:ea typeface="돋움" pitchFamily="50" charset="-127"/>
              </a:rPr>
              <a:t>[</a:t>
            </a:r>
            <a:r>
              <a:rPr lang="ko-KR" altLang="en-U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돋움" pitchFamily="50" charset="-127"/>
                <a:ea typeface="돋움" pitchFamily="50" charset="-127"/>
              </a:rPr>
              <a:t>표 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돋움" pitchFamily="50" charset="-127"/>
                <a:ea typeface="돋움" pitchFamily="50" charset="-127"/>
              </a:rPr>
              <a:t>2-3] </a:t>
            </a:r>
            <a:r>
              <a:rPr lang="ko-KR" altLang="en-US" sz="1000" b="1" dirty="0">
                <a:latin typeface="돋움" pitchFamily="50" charset="-127"/>
                <a:ea typeface="돋움" pitchFamily="50" charset="-127"/>
              </a:rPr>
              <a:t>파일 종류</a:t>
            </a:r>
            <a:endParaRPr lang="en-US" altLang="ko-KR" sz="1000" b="1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627784" y="4509120"/>
          <a:ext cx="2736304" cy="2194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0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6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03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파일 종류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일반 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d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디렉터리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l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심벌릭</a:t>
                      </a:r>
                      <a:r>
                        <a:rPr lang="ko-KR" altLang="en-US" sz="1200" dirty="0"/>
                        <a:t> 링크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블록 장치 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문자</a:t>
                      </a:r>
                      <a:r>
                        <a:rPr lang="ko-KR" altLang="en-US" sz="1200" baseline="0" dirty="0"/>
                        <a:t> 장치 파일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파이프 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소켓 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78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 사용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124744"/>
            <a:ext cx="8291264" cy="5400600"/>
          </a:xfrm>
        </p:spPr>
        <p:txBody>
          <a:bodyPr/>
          <a:lstStyle/>
          <a:p>
            <a:r>
              <a:rPr lang="ko-KR" altLang="en-US" dirty="0"/>
              <a:t>상세한 정보 출력하기</a:t>
            </a:r>
            <a:r>
              <a:rPr lang="en-US" altLang="ko-KR" dirty="0"/>
              <a:t>: -l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ko-KR" altLang="en-US" dirty="0"/>
              <a:t>유사한 명령으로 </a:t>
            </a:r>
            <a:r>
              <a:rPr lang="en-US" altLang="ko-KR" dirty="0" err="1"/>
              <a:t>dir</a:t>
            </a:r>
            <a:r>
              <a:rPr lang="en-US" altLang="ko-KR" dirty="0"/>
              <a:t> </a:t>
            </a:r>
            <a:r>
              <a:rPr lang="ko-KR" altLang="en-US" dirty="0"/>
              <a:t>과 </a:t>
            </a:r>
            <a:r>
              <a:rPr lang="en-US" altLang="ko-KR" dirty="0" err="1"/>
              <a:t>vdir</a:t>
            </a:r>
            <a:r>
              <a:rPr lang="en-US" altLang="ko-KR" dirty="0"/>
              <a:t> </a:t>
            </a:r>
            <a:r>
              <a:rPr lang="ko-KR" altLang="en-US" dirty="0"/>
              <a:t>명령이 있음</a:t>
            </a:r>
            <a:endParaRPr lang="en-US" altLang="ko-KR" dirty="0"/>
          </a:p>
          <a:p>
            <a:pPr lvl="1"/>
            <a:r>
              <a:rPr lang="ko-KR" altLang="en-US" dirty="0"/>
              <a:t>링크 수</a:t>
            </a:r>
            <a:endParaRPr lang="en-US" altLang="ko-KR" dirty="0"/>
          </a:p>
          <a:p>
            <a:pPr lvl="2"/>
            <a:r>
              <a:rPr lang="ko-KR" altLang="en-US" dirty="0"/>
              <a:t>하드 링크 수는 연결된 디렉터리의 개수로 파일은 무조건 </a:t>
            </a:r>
            <a:r>
              <a:rPr lang="en-US" altLang="ko-KR" dirty="0"/>
              <a:t>1</a:t>
            </a:r>
            <a:r>
              <a:rPr lang="ko-KR" altLang="en-US" dirty="0"/>
              <a:t>이고 디렉터리는 기본적으로 </a:t>
            </a:r>
            <a:r>
              <a:rPr lang="en-US" altLang="ko-KR" dirty="0"/>
              <a:t>2</a:t>
            </a:r>
          </a:p>
          <a:p>
            <a:pPr lvl="2"/>
            <a:r>
              <a:rPr lang="ko-KR" altLang="en-US" dirty="0"/>
              <a:t>하위 디렉터리는 연결된 상위 디렉터리의 개수 만큼 링크 수 증가</a:t>
            </a:r>
            <a:endParaRPr lang="en-US" altLang="ko-KR" dirty="0"/>
          </a:p>
          <a:p>
            <a:pPr lvl="1"/>
            <a:r>
              <a:rPr lang="ko-KR" altLang="en-US" dirty="0"/>
              <a:t>디렉터리 자체의 정보를 알고자 할 때는 </a:t>
            </a:r>
            <a:r>
              <a:rPr lang="en-US" altLang="ko-KR" dirty="0"/>
              <a:t>-dl </a:t>
            </a:r>
            <a:r>
              <a:rPr lang="ko-KR" altLang="en-US" dirty="0"/>
              <a:t>옵션 사용</a:t>
            </a:r>
          </a:p>
          <a:p>
            <a:pPr lvl="2"/>
            <a:r>
              <a:rPr lang="en-US" altLang="ko-KR" dirty="0" err="1"/>
              <a:t>adam@adam</a:t>
            </a:r>
            <a:r>
              <a:rPr lang="en-US" altLang="ko-KR" dirty="0"/>
              <a:t>:~$ ls -dl</a:t>
            </a:r>
          </a:p>
          <a:p>
            <a:pPr marL="628650" lvl="3" indent="0">
              <a:buNone/>
            </a:pPr>
            <a:r>
              <a:rPr lang="en-US" altLang="ko-KR" dirty="0" err="1">
                <a:solidFill>
                  <a:srgbClr val="FF0000"/>
                </a:solidFill>
              </a:rPr>
              <a:t>drwxr</a:t>
            </a:r>
            <a:r>
              <a:rPr lang="en-US" altLang="ko-KR" dirty="0">
                <a:solidFill>
                  <a:srgbClr val="FF0000"/>
                </a:solidFill>
              </a:rPr>
              <a:t>-x--- 14 </a:t>
            </a:r>
            <a:r>
              <a:rPr lang="en-US" altLang="ko-KR" dirty="0" err="1">
                <a:solidFill>
                  <a:srgbClr val="FF0000"/>
                </a:solidFill>
              </a:rPr>
              <a:t>adam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adam</a:t>
            </a:r>
            <a:r>
              <a:rPr lang="en-US" altLang="ko-KR" dirty="0">
                <a:solidFill>
                  <a:srgbClr val="FF0000"/>
                </a:solidFill>
              </a:rPr>
              <a:t> 4096 Jun 25 07:44 .</a:t>
            </a:r>
            <a:endParaRPr lang="en-US" altLang="ko-KR" dirty="0"/>
          </a:p>
          <a:p>
            <a:pPr lvl="2"/>
            <a:r>
              <a:rPr lang="en-US" altLang="ko-KR" dirty="0"/>
              <a:t>ls </a:t>
            </a:r>
            <a:r>
              <a:rPr lang="ko-KR" altLang="en-US" dirty="0"/>
              <a:t>명령을 이용해서 파일의 존재 여부를 확인할 수 있는데 파일이 존재하면 파일의 정보를 출력하고 없을 경우 없다는 메시지를 출력</a:t>
            </a:r>
          </a:p>
          <a:p>
            <a:pPr lvl="2"/>
            <a:r>
              <a:rPr lang="en-US" altLang="ko-KR" dirty="0"/>
              <a:t>ls .</a:t>
            </a:r>
            <a:r>
              <a:rPr lang="en-US" altLang="ko-KR" dirty="0" err="1"/>
              <a:t>bashrc</a:t>
            </a:r>
            <a:endParaRPr lang="en-US" altLang="ko-KR" dirty="0"/>
          </a:p>
          <a:p>
            <a:pPr marL="628650" lvl="3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en-US" altLang="ko-KR" dirty="0" err="1">
                <a:solidFill>
                  <a:srgbClr val="FF0000"/>
                </a:solidFill>
              </a:rPr>
              <a:t>bashrc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/>
              <a:t>ls game</a:t>
            </a:r>
          </a:p>
          <a:p>
            <a:pPr marL="628650" lvl="3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ls: cannot access 'game': No such file or directory</a:t>
            </a:r>
          </a:p>
          <a:p>
            <a:pPr marL="628650" lvl="3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59632" y="6381328"/>
            <a:ext cx="1584176" cy="28803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돋움" pitchFamily="50" charset="-127"/>
                <a:ea typeface="돋움" pitchFamily="50" charset="-127"/>
              </a:rPr>
              <a:t>[</a:t>
            </a:r>
            <a:r>
              <a:rPr lang="ko-KR" altLang="en-U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돋움" pitchFamily="50" charset="-127"/>
                <a:ea typeface="돋움" pitchFamily="50" charset="-127"/>
              </a:rPr>
              <a:t>표 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돋움" pitchFamily="50" charset="-127"/>
                <a:ea typeface="돋움" pitchFamily="50" charset="-127"/>
              </a:rPr>
              <a:t>2-3] </a:t>
            </a:r>
            <a:r>
              <a:rPr lang="ko-KR" altLang="en-US" sz="1000" b="1" dirty="0">
                <a:latin typeface="돋움" pitchFamily="50" charset="-127"/>
                <a:ea typeface="돋움" pitchFamily="50" charset="-127"/>
              </a:rPr>
              <a:t>파일 종류</a:t>
            </a:r>
            <a:endParaRPr lang="en-US" altLang="ko-KR" sz="1000" b="1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8169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 사용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435280" cy="5510361"/>
          </a:xfrm>
        </p:spPr>
        <p:txBody>
          <a:bodyPr/>
          <a:lstStyle/>
          <a:p>
            <a:r>
              <a:rPr lang="ko-KR" altLang="en-US" dirty="0"/>
              <a:t>디렉터리 만들기</a:t>
            </a:r>
            <a:endParaRPr lang="en-US" altLang="ko-KR" dirty="0"/>
          </a:p>
          <a:p>
            <a:endParaRPr lang="en-US" altLang="ko-KR" sz="1100" dirty="0">
              <a:latin typeface="+mn-ea"/>
            </a:endParaRPr>
          </a:p>
          <a:p>
            <a:endParaRPr lang="en-US" altLang="ko-KR" sz="1100" dirty="0"/>
          </a:p>
          <a:p>
            <a:endParaRPr lang="en-US" altLang="ko-KR" sz="1100" dirty="0">
              <a:latin typeface="+mn-ea"/>
            </a:endParaRPr>
          </a:p>
          <a:p>
            <a:endParaRPr lang="en-US" altLang="ko-KR" sz="1100" dirty="0"/>
          </a:p>
          <a:p>
            <a:endParaRPr lang="en-US" altLang="ko-KR" sz="1100" dirty="0">
              <a:latin typeface="+mn-ea"/>
            </a:endParaRPr>
          </a:p>
          <a:p>
            <a:endParaRPr lang="en-US" altLang="ko-KR" sz="1100" dirty="0"/>
          </a:p>
          <a:p>
            <a:endParaRPr lang="en-US" altLang="ko-KR" sz="1100" dirty="0">
              <a:latin typeface="+mn-ea"/>
            </a:endParaRPr>
          </a:p>
          <a:p>
            <a:endParaRPr lang="en-US" altLang="ko-KR" sz="1100" dirty="0"/>
          </a:p>
          <a:p>
            <a:endParaRPr lang="en-US" altLang="ko-KR" sz="1100" dirty="0">
              <a:latin typeface="+mn-ea"/>
            </a:endParaRPr>
          </a:p>
          <a:p>
            <a:pPr lvl="1"/>
            <a:r>
              <a:rPr lang="ko-KR" altLang="en-US" dirty="0"/>
              <a:t>리눅스에서는 사용자가 필요에 따라 디렉터리를 생성할 수 있는데 아무 곳에나 만들 수 있는 것은 아니고 기본적으로 해당 계정의 홈 디렉터리에 만들 수 있음</a:t>
            </a:r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 </a:t>
            </a:r>
            <a:r>
              <a:rPr lang="ko-KR" altLang="en-US" dirty="0"/>
              <a:t>디렉터리와 같이 누구에게나 쓰기 권한이 있는 디렉터리에도 만들 수 있음</a:t>
            </a:r>
          </a:p>
          <a:p>
            <a:pPr lvl="1"/>
            <a:r>
              <a:rPr lang="ko-KR" altLang="en-US" dirty="0"/>
              <a:t>다른 디렉터리의 소유자가 쓰기 권한을 부여해주면 그 디렉터리에도 파일이나 디렉터리를 생성할 수 있음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644650"/>
            <a:ext cx="8075241" cy="207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11559" y="4797152"/>
            <a:ext cx="7704856" cy="15218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mkdir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temp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mkdir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tmp1 tmp2 tmp3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mkdir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temp/mid/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han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mkdir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 cannot create directory `temp/mid/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han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': No such file or directory</a:t>
            </a:r>
          </a:p>
          <a:p>
            <a:pPr algn="l"/>
            <a:endParaRPr lang="pt-BR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pt-BR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mkdir -p temp/mid/han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9094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 사용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디렉터리 삭제하기</a:t>
            </a:r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endParaRPr lang="en-US" altLang="ko-KR" b="1" dirty="0"/>
          </a:p>
          <a:p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tmp3 </a:t>
            </a:r>
            <a:r>
              <a:rPr lang="ko-KR" altLang="en-US" dirty="0"/>
              <a:t>디렉터리 삭제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r>
              <a:rPr lang="ko-KR" altLang="en-US" dirty="0"/>
              <a:t>디렉터리가 비어있지 않으면 삭제 불가</a:t>
            </a:r>
            <a:endParaRPr lang="en-US" altLang="ko-K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428929"/>
            <a:ext cx="8106735" cy="213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83568" y="3855001"/>
            <a:ext cx="7704856" cy="10081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rmdir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tmp3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  tmp1  tmp2 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공개  다운로드  문서  바탕화면  비디오  사진  서식  음악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3568" y="5223153"/>
            <a:ext cx="7704856" cy="10081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rmdir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temp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rmdir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failed to remove 'temp':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디렉터리가 비어 있지 않음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</p:spTree>
    <p:extLst>
      <p:ext uri="{BB962C8B-B14F-4D97-AF65-F5344CB8AC3E}">
        <p14:creationId xmlns:p14="http://schemas.microsoft.com/office/powerpoint/2010/main" val="19021425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내용 연속 출력하기</a:t>
            </a:r>
            <a:endParaRPr lang="en-US" altLang="ko-KR" dirty="0"/>
          </a:p>
          <a:p>
            <a:pPr lvl="1"/>
            <a:r>
              <a:rPr lang="ko-KR" altLang="en-US" dirty="0"/>
              <a:t>텍스트 파일 내용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/</a:t>
            </a:r>
            <a:r>
              <a:rPr lang="en-US" altLang="ko-KR" dirty="0" err="1"/>
              <a:t>etc</a:t>
            </a:r>
            <a:r>
              <a:rPr lang="en-US" altLang="ko-KR" dirty="0"/>
              <a:t>/hosts </a:t>
            </a:r>
            <a:r>
              <a:rPr lang="ko-KR" altLang="en-US" dirty="0"/>
              <a:t>파일 내용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행 번호 붙이기</a:t>
            </a:r>
            <a:r>
              <a:rPr lang="en-US" altLang="ko-KR" dirty="0"/>
              <a:t>(-n</a:t>
            </a:r>
            <a:r>
              <a:rPr lang="ko-KR" altLang="en-US" dirty="0"/>
              <a:t> 옵션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84018"/>
            <a:ext cx="7893136" cy="177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83568" y="3855001"/>
            <a:ext cx="7704856" cy="10081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cat 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/hosts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127.0.0.1  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localhost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localhost.localdomain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localhost4 localhost4.localdomain4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::1        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localhost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localhost.localdomain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localhost6 localhost6.localdomain6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83568" y="5223153"/>
            <a:ext cx="7704856" cy="10081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cat -n 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/hosts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127.0.0.1 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localhost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localhost.localdomain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localhost4 localhost4.localdomain4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::1 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localhost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localhost.localdomain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localhost6 localhost6.localdomain6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</p:spTree>
    <p:extLst>
      <p:ext uri="{BB962C8B-B14F-4D97-AF65-F5344CB8AC3E}">
        <p14:creationId xmlns:p14="http://schemas.microsoft.com/office/powerpoint/2010/main" val="16023129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화면 단위로 파일 내용 출력하기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아직 출력되지 않은 내용이 더 있으면 화면 하단에 ‘</a:t>
            </a:r>
            <a:r>
              <a:rPr lang="en-US" altLang="ko-KR" dirty="0"/>
              <a:t>--More--(0%)’</a:t>
            </a:r>
            <a:r>
              <a:rPr lang="ko-KR" altLang="en-US" dirty="0"/>
              <a:t>와 같이 표시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/</a:t>
            </a:r>
            <a:r>
              <a:rPr lang="en-US" altLang="ko-KR" dirty="0" err="1"/>
              <a:t>etc</a:t>
            </a:r>
            <a:r>
              <a:rPr lang="en-US" altLang="ko-KR" dirty="0"/>
              <a:t>/services </a:t>
            </a:r>
            <a:r>
              <a:rPr lang="ko-KR" altLang="en-US" dirty="0"/>
              <a:t>파일 내용 보기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스페이스바</a:t>
            </a:r>
            <a:r>
              <a:rPr lang="en-US" altLang="ko-KR" dirty="0"/>
              <a:t>: </a:t>
            </a:r>
            <a:r>
              <a:rPr lang="ko-KR" altLang="en-US" dirty="0"/>
              <a:t>다음 화면 출력</a:t>
            </a:r>
            <a:r>
              <a:rPr lang="en-US" altLang="ko-KR" dirty="0"/>
              <a:t>, </a:t>
            </a:r>
            <a:r>
              <a:rPr lang="ko-KR" altLang="en-US" dirty="0" err="1"/>
              <a:t>엔터키</a:t>
            </a:r>
            <a:r>
              <a:rPr lang="en-US" altLang="ko-KR" dirty="0"/>
              <a:t>: </a:t>
            </a:r>
            <a:r>
              <a:rPr lang="ko-KR" altLang="en-US" dirty="0"/>
              <a:t>한 줄씩 스크롤</a:t>
            </a:r>
            <a:r>
              <a:rPr lang="en-US" altLang="ko-KR" dirty="0"/>
              <a:t>, /</a:t>
            </a:r>
            <a:r>
              <a:rPr lang="ko-KR" altLang="en-US" dirty="0"/>
              <a:t>문자열</a:t>
            </a:r>
            <a:r>
              <a:rPr lang="en-US" altLang="ko-KR" dirty="0"/>
              <a:t>: </a:t>
            </a:r>
            <a:r>
              <a:rPr lang="ko-KR" altLang="en-US" dirty="0"/>
              <a:t>해당 문자열 검색</a:t>
            </a:r>
            <a:r>
              <a:rPr lang="en-US" altLang="ko-KR" dirty="0"/>
              <a:t>, q: </a:t>
            </a:r>
            <a:r>
              <a:rPr lang="ko-KR" altLang="en-US" dirty="0"/>
              <a:t>종료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8107"/>
            <a:ext cx="786327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83568" y="3593741"/>
            <a:ext cx="7704856" cy="22322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more /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/services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/services: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$Id: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services,v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1.53 2011/06/13 15:00:06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ovasik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Exp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$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Network services, Internet style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생략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service-name  port/protocol  [aliases ...]   [# comment]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tcpmux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1/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tcp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# TCP port service multiplexer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--More--(0%)</a:t>
            </a:r>
          </a:p>
        </p:txBody>
      </p:sp>
    </p:spTree>
    <p:extLst>
      <p:ext uri="{BB962C8B-B14F-4D97-AF65-F5344CB8AC3E}">
        <p14:creationId xmlns:p14="http://schemas.microsoft.com/office/powerpoint/2010/main" val="26797602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개선된 화면 단위 파일 내용 출력하기</a:t>
            </a:r>
            <a:endParaRPr lang="en-US" altLang="ko-KR" dirty="0"/>
          </a:p>
          <a:p>
            <a:pPr lvl="1"/>
            <a:r>
              <a:rPr lang="ko-KR" altLang="en-US" dirty="0"/>
              <a:t>스크롤 되어 지나간 내용도 확인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/</a:t>
            </a:r>
            <a:r>
              <a:rPr lang="en-US" altLang="ko-KR" dirty="0" err="1"/>
              <a:t>etc</a:t>
            </a:r>
            <a:r>
              <a:rPr lang="en-US" altLang="ko-KR" dirty="0"/>
              <a:t>/services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52600"/>
            <a:ext cx="794815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347" y="1378617"/>
            <a:ext cx="3444369" cy="221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83568" y="4077072"/>
            <a:ext cx="7704856" cy="22322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less /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/services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/services: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$Id: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services,v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1.53 2011/06/13 15:00:06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ovasik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Exp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$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Network services, Internet style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생략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service-name  port/protocol  [aliases ...]   [# comment]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tcpmux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1/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tcp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# TCP port service multiplexer</a:t>
            </a:r>
          </a:p>
          <a:p>
            <a:pPr algn="l"/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r>
              <a:rPr lang="en-US" altLang="ko-KR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etc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/services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3568" y="6070600"/>
            <a:ext cx="1368152" cy="241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r>
              <a:rPr lang="en-US" altLang="ko-KR" sz="1400" dirty="0" err="1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etc</a:t>
            </a:r>
            <a:r>
              <a:rPr lang="en-US" altLang="ko-KR" sz="14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/services</a:t>
            </a:r>
          </a:p>
        </p:txBody>
      </p:sp>
    </p:spTree>
    <p:extLst>
      <p:ext uri="{BB962C8B-B14F-4D97-AF65-F5344CB8AC3E}">
        <p14:creationId xmlns:p14="http://schemas.microsoft.com/office/powerpoint/2010/main" val="27649121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파일 뒷부분 출력하기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/</a:t>
            </a:r>
            <a:r>
              <a:rPr lang="en-US" altLang="ko-KR" dirty="0" err="1"/>
              <a:t>etc</a:t>
            </a:r>
            <a:r>
              <a:rPr lang="en-US" altLang="ko-KR" dirty="0"/>
              <a:t>/services </a:t>
            </a:r>
            <a:r>
              <a:rPr lang="ko-KR" altLang="en-US" dirty="0"/>
              <a:t>파일의 마지막 </a:t>
            </a:r>
            <a:r>
              <a:rPr lang="en-US" altLang="ko-KR" dirty="0"/>
              <a:t>10</a:t>
            </a:r>
            <a:r>
              <a:rPr lang="ko-KR" altLang="en-US" dirty="0"/>
              <a:t>행 출력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0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b="0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b="0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b="0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b="0" dirty="0"/>
          </a:p>
          <a:p>
            <a:pPr marL="266700" lvl="1" indent="0">
              <a:buNone/>
            </a:pPr>
            <a:r>
              <a:rPr lang="en-US" altLang="ko-KR" dirty="0"/>
              <a:t>	</a:t>
            </a:r>
            <a:endParaRPr lang="ko-KR" altLang="en-US" b="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50120"/>
            <a:ext cx="8077618" cy="202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83568" y="3736504"/>
            <a:ext cx="7704856" cy="22847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tail /</a:t>
            </a:r>
            <a:r>
              <a:rPr lang="en-US" altLang="ko-KR" sz="12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etc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/services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3gpp-cbsp       48049/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tcp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# 3GPP Cell Broadcast Service Protocol</a:t>
            </a:r>
          </a:p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isnetserv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48128/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tcp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# Image Systems Network Services</a:t>
            </a:r>
          </a:p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isnetserv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48128/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udp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# Image Systems Network Services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blp5            48129/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tcp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# Bloomberg locator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blp5            48129/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udp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# Bloomberg locator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com-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bardac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dw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48556/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tcp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# com-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bardac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dw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com-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bardac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dw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48556/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udp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# com-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bardac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dw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iqobject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48619/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tcp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# 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iqobject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iqobject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48619/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udp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# 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iqobject</a:t>
            </a:r>
            <a:endParaRPr lang="en-US" altLang="ko-KR" sz="12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matahari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49000/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tcp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# 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Matahari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Broker</a:t>
            </a:r>
          </a:p>
        </p:txBody>
      </p:sp>
    </p:spTree>
    <p:extLst>
      <p:ext uri="{BB962C8B-B14F-4D97-AF65-F5344CB8AC3E}">
        <p14:creationId xmlns:p14="http://schemas.microsoft.com/office/powerpoint/2010/main" val="32172031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458544"/>
          </a:xfrm>
        </p:spPr>
        <p:txBody>
          <a:bodyPr/>
          <a:lstStyle/>
          <a:p>
            <a:r>
              <a:rPr lang="ko-KR" altLang="en-US" dirty="0"/>
              <a:t>파일 뒷부분 출력하기</a:t>
            </a:r>
            <a:endParaRPr lang="en-US" altLang="ko-KR" dirty="0"/>
          </a:p>
          <a:p>
            <a:pPr lvl="1"/>
            <a:r>
              <a:rPr lang="ko-KR" altLang="en-US" dirty="0"/>
              <a:t>지정한 숫자만큼 출력하기 </a:t>
            </a:r>
            <a:r>
              <a:rPr lang="en-US" altLang="ko-KR" dirty="0"/>
              <a:t>: - </a:t>
            </a:r>
            <a:r>
              <a:rPr lang="ko-KR" altLang="en-US" dirty="0"/>
              <a:t>숫자 옵션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/</a:t>
            </a:r>
            <a:r>
              <a:rPr lang="en-US" altLang="ko-KR" dirty="0" err="1"/>
              <a:t>etc</a:t>
            </a:r>
            <a:r>
              <a:rPr lang="en-US" altLang="ko-KR" dirty="0"/>
              <a:t>/services </a:t>
            </a:r>
            <a:r>
              <a:rPr lang="ko-KR" altLang="en-US" dirty="0"/>
              <a:t>파일의 마지막 </a:t>
            </a:r>
            <a:r>
              <a:rPr lang="en-US" altLang="ko-KR" dirty="0"/>
              <a:t>7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파일 내용을 주기적으로 반복 출력하기 </a:t>
            </a:r>
            <a:r>
              <a:rPr lang="en-US" altLang="ko-KR" dirty="0"/>
              <a:t>: -f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2"/>
            <a:r>
              <a:rPr lang="ko-KR" altLang="en-US" dirty="0"/>
              <a:t> </a:t>
            </a:r>
            <a:r>
              <a:rPr lang="en-US" altLang="ko-KR" dirty="0"/>
              <a:t>-f </a:t>
            </a:r>
            <a:r>
              <a:rPr lang="ko-KR" altLang="en-US" dirty="0"/>
              <a:t>옵션을 사용하면 파일 출력이 종료되지 않고 대기 상태가 되며 파일 내용이 주기적으로 반복 출력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83568" y="2132856"/>
            <a:ext cx="7704856" cy="17533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tail -7 /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etc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/services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blp5            48129/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tcp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# Bloomberg locator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blp5            48129/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udp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# Bloomberg locator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com-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bardac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48556/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tcp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# com-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bardac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</a:t>
            </a:r>
            <a:endParaRPr lang="en-US" altLang="ko-KR" sz="12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com-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bardac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48556/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udp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# com-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bardac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dw</a:t>
            </a:r>
            <a:endParaRPr lang="en-US" altLang="ko-KR" sz="12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iqobject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48619/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tcp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# 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iqobject</a:t>
            </a:r>
            <a:endParaRPr lang="en-US" altLang="ko-KR" sz="12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iqobject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48619/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udp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# 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iqobject</a:t>
            </a:r>
            <a:endParaRPr lang="en-US" altLang="ko-KR" sz="12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matahari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49000/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tcp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# 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Matahari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Broker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83568" y="4572000"/>
            <a:ext cx="7704856" cy="17560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tail -f /</a:t>
            </a:r>
            <a:r>
              <a:rPr lang="en-US" altLang="ko-KR" sz="12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etc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/services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3gpp-cbsp       48049/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tcp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# 3GPP Cell Broadcast Service Protocol</a:t>
            </a:r>
          </a:p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isnetserv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48128/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tcp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# Image Systems Network Services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생략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iqobject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48619/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udp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# 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iqobject</a:t>
            </a:r>
            <a:endParaRPr lang="en-US" altLang="ko-KR" sz="12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matahari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49000/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tcp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# </a:t>
            </a:r>
            <a:r>
              <a:rPr lang="en-US" altLang="ko-KR" sz="12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Matahari</a:t>
            </a:r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Broker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^C</a:t>
            </a:r>
          </a:p>
        </p:txBody>
      </p:sp>
    </p:spTree>
    <p:extLst>
      <p:ext uri="{BB962C8B-B14F-4D97-AF65-F5344CB8AC3E}">
        <p14:creationId xmlns:p14="http://schemas.microsoft.com/office/powerpoint/2010/main" val="3362818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389AA5E-BA3F-2357-E23D-B90E10A11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803" r="56300"/>
          <a:stretch/>
        </p:blipFill>
        <p:spPr>
          <a:xfrm>
            <a:off x="5148064" y="890473"/>
            <a:ext cx="3995936" cy="20972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실습 환경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altLang="ko-KR" dirty="0"/>
              <a:t>Oracle VirtualBox </a:t>
            </a:r>
            <a:r>
              <a:rPr lang="ko-KR" altLang="en-US" dirty="0"/>
              <a:t>를 활용한 </a:t>
            </a:r>
            <a:r>
              <a:rPr lang="en-US" altLang="ko-KR" dirty="0"/>
              <a:t>Linux Server </a:t>
            </a:r>
            <a:r>
              <a:rPr lang="ko-KR" altLang="en-US" dirty="0"/>
              <a:t>구성</a:t>
            </a:r>
            <a:endParaRPr lang="en-US" altLang="ko-KR" dirty="0"/>
          </a:p>
          <a:p>
            <a:pPr lvl="1"/>
            <a:r>
              <a:rPr lang="ko-KR" altLang="en-US" dirty="0"/>
              <a:t>준비 자료</a:t>
            </a:r>
            <a:endParaRPr lang="en-US" altLang="ko-KR" dirty="0"/>
          </a:p>
          <a:p>
            <a:pPr lvl="3"/>
            <a:r>
              <a:rPr lang="en-US" altLang="ko-KR" dirty="0"/>
              <a:t>Desktop </a:t>
            </a:r>
            <a:r>
              <a:rPr lang="ko-KR" altLang="en-US" dirty="0"/>
              <a:t>사양 </a:t>
            </a:r>
            <a:r>
              <a:rPr lang="en-US" altLang="ko-KR" dirty="0"/>
              <a:t>: Memory 8G </a:t>
            </a:r>
            <a:r>
              <a:rPr lang="ko-KR" altLang="en-US" dirty="0"/>
              <a:t>이상</a:t>
            </a:r>
            <a:endParaRPr lang="en-US" altLang="ko-KR" dirty="0"/>
          </a:p>
          <a:p>
            <a:pPr lvl="3"/>
            <a:r>
              <a:rPr lang="en-US" altLang="ko-KR" dirty="0"/>
              <a:t>Oracle VirtualBox</a:t>
            </a:r>
          </a:p>
          <a:p>
            <a:pPr lvl="3"/>
            <a:r>
              <a:rPr lang="en-US" altLang="ko-KR" dirty="0"/>
              <a:t>Rocky Linux 9 (</a:t>
            </a:r>
            <a:r>
              <a:rPr lang="en-US" altLang="ko-KR" dirty="0">
                <a:hlinkClick r:id="rId4"/>
              </a:rPr>
              <a:t>https://download.rockylinux.org/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/>
              <a:t>PuTTY, WinSCP</a:t>
            </a:r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Oracle VirtualBox </a:t>
            </a:r>
            <a:r>
              <a:rPr lang="ko-KR" altLang="en-US" dirty="0"/>
              <a:t>실행 화면  </a:t>
            </a:r>
            <a:r>
              <a:rPr lang="en-US" altLang="ko-KR" sz="1500" b="1" dirty="0">
                <a:solidFill>
                  <a:srgbClr val="FF0000"/>
                </a:solidFill>
              </a:rPr>
              <a:t>→→→→→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설치파일</a:t>
            </a:r>
            <a:r>
              <a:rPr lang="en-US" altLang="ko-KR" dirty="0"/>
              <a:t>: </a:t>
            </a:r>
            <a:r>
              <a:rPr lang="en-US" altLang="ko-KR" b="0" i="0" u="none" strike="noStrike" dirty="0">
                <a:solidFill>
                  <a:srgbClr val="0070C0"/>
                </a:solidFill>
                <a:effectLst/>
                <a:latin typeface="DejaVu Sans"/>
              </a:rPr>
              <a:t>Rocky-9.4-x86_64-dvd.iso</a:t>
            </a:r>
            <a:endParaRPr lang="ko-KR" altLang="en-US" b="1" dirty="0">
              <a:solidFill>
                <a:srgbClr val="0070C0"/>
              </a:solidFill>
            </a:endParaRP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DC42CC-153C-4A87-8FC8-6B2692CD8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137" y="2924944"/>
            <a:ext cx="4768367" cy="359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8251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</a:t>
            </a:r>
            <a:r>
              <a:rPr lang="en-US" altLang="ko-KR" dirty="0"/>
              <a:t>(</a:t>
            </a:r>
            <a:r>
              <a:rPr lang="ko-KR" altLang="en-US" dirty="0"/>
              <a:t>디렉터리</a:t>
            </a:r>
            <a:r>
              <a:rPr lang="en-US" altLang="ko-KR" dirty="0"/>
              <a:t>)</a:t>
            </a:r>
            <a:r>
              <a:rPr lang="ko-KR" altLang="en-US" dirty="0"/>
              <a:t> 복사하기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두 인자가 모두 파일인 경우 </a:t>
            </a:r>
            <a:r>
              <a:rPr lang="en-US" altLang="ko-KR" dirty="0"/>
              <a:t>: </a:t>
            </a:r>
            <a:r>
              <a:rPr lang="ko-KR" altLang="en-US" dirty="0"/>
              <a:t>파일을 다른 파일로 복사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/</a:t>
            </a:r>
            <a:r>
              <a:rPr lang="en-US" altLang="ko-KR" dirty="0" err="1"/>
              <a:t>etc</a:t>
            </a:r>
            <a:r>
              <a:rPr lang="en-US" altLang="ko-KR" dirty="0"/>
              <a:t>/hosts </a:t>
            </a:r>
            <a:r>
              <a:rPr lang="ko-KR" altLang="en-US" dirty="0"/>
              <a:t>파일을 현재 디렉터리에 </a:t>
            </a:r>
            <a:r>
              <a:rPr lang="en-US" altLang="ko-KR" dirty="0"/>
              <a:t>text1</a:t>
            </a:r>
            <a:r>
              <a:rPr lang="ko-KR" altLang="en-US" dirty="0"/>
              <a:t> 파일로 복사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524296"/>
            <a:ext cx="798556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83568" y="5052688"/>
            <a:ext cx="7704856" cy="11521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cp 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/hosts text1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text1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F017C-32E2-4D92-A265-5F872E8B945F}"/>
              </a:ext>
            </a:extLst>
          </p:cNvPr>
          <p:cNvSpPr txBox="1"/>
          <p:nvPr/>
        </p:nvSpPr>
        <p:spPr>
          <a:xfrm>
            <a:off x="1462312" y="1562574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/>
              <a:t>Addin</a:t>
            </a:r>
            <a:r>
              <a:rPr lang="en-US" altLang="ko-KR" sz="1800" dirty="0"/>
              <a:t>) </a:t>
            </a:r>
            <a:r>
              <a:rPr lang="ko-KR" altLang="en-US" sz="1800" dirty="0"/>
              <a:t>원격 복사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scp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rcp</a:t>
            </a:r>
            <a:endParaRPr lang="ko-KR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D0DEB-0B0A-42ED-89E2-C057840093C4}"/>
              </a:ext>
            </a:extLst>
          </p:cNvPr>
          <p:cNvSpPr txBox="1"/>
          <p:nvPr/>
        </p:nvSpPr>
        <p:spPr>
          <a:xfrm>
            <a:off x="3043200" y="980728"/>
            <a:ext cx="5739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highlight>
                  <a:srgbClr val="FFFF00"/>
                </a:highlight>
              </a:rPr>
              <a:t>scp</a:t>
            </a:r>
            <a:r>
              <a:rPr lang="en-US" altLang="ko-KR" sz="1600" dirty="0">
                <a:highlight>
                  <a:srgbClr val="FFFF00"/>
                </a:highlight>
              </a:rPr>
              <a:t> </a:t>
            </a:r>
            <a:r>
              <a:rPr lang="en-US" altLang="ko-KR" sz="1600" dirty="0" err="1">
                <a:highlight>
                  <a:srgbClr val="FFFF00"/>
                </a:highlight>
              </a:rPr>
              <a:t>local_file</a:t>
            </a:r>
            <a:r>
              <a:rPr lang="en-US" altLang="ko-KR" sz="1600" dirty="0">
                <a:highlight>
                  <a:srgbClr val="FFFF00"/>
                </a:highlight>
              </a:rPr>
              <a:t> </a:t>
            </a:r>
            <a:r>
              <a:rPr lang="en-US" altLang="ko-KR" sz="1600" dirty="0" err="1">
                <a:highlight>
                  <a:srgbClr val="FFFF00"/>
                </a:highlight>
              </a:rPr>
              <a:t>remote_addr</a:t>
            </a:r>
            <a:r>
              <a:rPr lang="en-US" altLang="ko-KR" sz="1600" dirty="0">
                <a:highlight>
                  <a:srgbClr val="FFFF00"/>
                </a:highlight>
              </a:rPr>
              <a:t>:/path/</a:t>
            </a:r>
            <a:r>
              <a:rPr lang="en-US" altLang="ko-KR" sz="1600" dirty="0" err="1">
                <a:highlight>
                  <a:srgbClr val="FFFF00"/>
                </a:highlight>
              </a:rPr>
              <a:t>file_name</a:t>
            </a:r>
            <a:endParaRPr lang="en-US" altLang="ko-KR" sz="1600" dirty="0">
              <a:highlight>
                <a:srgbClr val="FFFF00"/>
              </a:highlight>
            </a:endParaRPr>
          </a:p>
          <a:p>
            <a:r>
              <a:rPr lang="en-US" altLang="ko-KR" sz="1600" dirty="0" err="1">
                <a:highlight>
                  <a:srgbClr val="FFFF00"/>
                </a:highlight>
              </a:rPr>
              <a:t>scp</a:t>
            </a:r>
            <a:r>
              <a:rPr lang="en-US" altLang="ko-KR" sz="1600" dirty="0">
                <a:highlight>
                  <a:srgbClr val="FFFF00"/>
                </a:highlight>
              </a:rPr>
              <a:t> -r </a:t>
            </a:r>
            <a:r>
              <a:rPr lang="en-US" altLang="ko-KR" sz="1600" dirty="0" err="1">
                <a:highlight>
                  <a:srgbClr val="FFFF00"/>
                </a:highlight>
              </a:rPr>
              <a:t>local_dir</a:t>
            </a:r>
            <a:r>
              <a:rPr lang="en-US" altLang="ko-KR" sz="1600" dirty="0">
                <a:highlight>
                  <a:srgbClr val="FFFF00"/>
                </a:highlight>
              </a:rPr>
              <a:t> </a:t>
            </a:r>
            <a:r>
              <a:rPr lang="en-US" altLang="ko-KR" sz="1600" dirty="0" err="1">
                <a:highlight>
                  <a:srgbClr val="FFFF00"/>
                </a:highlight>
              </a:rPr>
              <a:t>remote_addr</a:t>
            </a:r>
            <a:r>
              <a:rPr lang="en-US" altLang="ko-KR" sz="1600" dirty="0">
                <a:highlight>
                  <a:srgbClr val="FFFF00"/>
                </a:highlight>
              </a:rPr>
              <a:t>:/path/</a:t>
            </a:r>
            <a:r>
              <a:rPr lang="en-US" altLang="ko-KR" sz="1600" dirty="0" err="1">
                <a:highlight>
                  <a:srgbClr val="FFFF00"/>
                </a:highlight>
              </a:rPr>
              <a:t>remote_dir</a:t>
            </a:r>
            <a:endParaRPr lang="ko-KR" altLang="en-US" sz="1600" dirty="0">
              <a:highlight>
                <a:srgbClr val="FFFF00"/>
              </a:highlight>
            </a:endParaRPr>
          </a:p>
          <a:p>
            <a:endParaRPr lang="ko-KR" altLang="en-US" sz="1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309168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디렉터리 복사하기</a:t>
            </a:r>
            <a:endParaRPr lang="en-US" altLang="ko-KR" dirty="0"/>
          </a:p>
          <a:p>
            <a:pPr lvl="1"/>
            <a:r>
              <a:rPr lang="ko-KR" altLang="en-US" dirty="0"/>
              <a:t>디렉터리를 복사하려면 </a:t>
            </a:r>
            <a:r>
              <a:rPr lang="en-US" altLang="ko-KR" dirty="0"/>
              <a:t>-r  </a:t>
            </a:r>
            <a:r>
              <a:rPr lang="ko-KR" altLang="en-US" dirty="0"/>
              <a:t>옵션 사용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-r </a:t>
            </a:r>
            <a:r>
              <a:rPr lang="ko-KR" altLang="en-US" dirty="0"/>
              <a:t>옵션을 지정하지 않을 경우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두 번째 인자로 지정한 목적지 디렉터리가 존재하지 않는 경우 새로 생성</a:t>
            </a:r>
            <a:endParaRPr lang="en-US" altLang="ko-KR" dirty="0"/>
          </a:p>
          <a:p>
            <a:pPr lvl="1"/>
            <a:r>
              <a:rPr lang="ko-KR" altLang="en-US" dirty="0"/>
              <a:t>디렉터리가 복사되면 원본 디렉터리 아래에 있던 모든 내용도 함께 복사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temp </a:t>
            </a:r>
            <a:r>
              <a:rPr lang="ko-KR" altLang="en-US" dirty="0"/>
              <a:t>디렉터리를 </a:t>
            </a:r>
            <a:r>
              <a:rPr lang="en-US" altLang="ko-KR" dirty="0"/>
              <a:t>temp2 </a:t>
            </a:r>
            <a:r>
              <a:rPr lang="ko-KR" altLang="en-US" dirty="0"/>
              <a:t>디렉터리로 복사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두 번째 인자로 지정한 디렉터리가 이미 있는 디렉터리일 경우</a:t>
            </a:r>
            <a:r>
              <a:rPr lang="en-US" altLang="ko-KR" dirty="0"/>
              <a:t>, </a:t>
            </a:r>
            <a:r>
              <a:rPr lang="ko-KR" altLang="en-US" dirty="0"/>
              <a:t>원본 디렉터리가 목적지 디렉터리 아래에 원본 디렉터리와 같은 이름으로 복사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temp </a:t>
            </a:r>
            <a:r>
              <a:rPr lang="ko-KR" altLang="en-US" dirty="0"/>
              <a:t>디렉터리를 다시 </a:t>
            </a:r>
            <a:r>
              <a:rPr lang="en-US" altLang="ko-KR" dirty="0"/>
              <a:t>temp2 </a:t>
            </a:r>
            <a:r>
              <a:rPr lang="ko-KR" altLang="en-US" dirty="0"/>
              <a:t>디렉터리로 복사</a:t>
            </a:r>
            <a:r>
              <a:rPr lang="en-US" altLang="ko-KR" dirty="0"/>
              <a:t>(</a:t>
            </a:r>
            <a:r>
              <a:rPr lang="ko-KR" altLang="en-US" dirty="0"/>
              <a:t>이미 앞에서 </a:t>
            </a:r>
            <a:r>
              <a:rPr lang="en-US" altLang="ko-KR" dirty="0"/>
              <a:t>temp2 </a:t>
            </a:r>
            <a:r>
              <a:rPr lang="ko-KR" altLang="en-US" dirty="0"/>
              <a:t>디렉터리가 생성되었으므로 이번에는 </a:t>
            </a:r>
            <a:r>
              <a:rPr lang="en-US" altLang="ko-KR" dirty="0"/>
              <a:t>temp </a:t>
            </a:r>
            <a:r>
              <a:rPr lang="ko-KR" altLang="en-US" dirty="0"/>
              <a:t>디렉터리가 </a:t>
            </a:r>
            <a:r>
              <a:rPr lang="en-US" altLang="ko-KR" dirty="0"/>
              <a:t>temp2 </a:t>
            </a:r>
            <a:r>
              <a:rPr lang="ko-KR" altLang="en-US" dirty="0"/>
              <a:t>디렉터리 아래에 복사</a:t>
            </a:r>
            <a:r>
              <a:rPr lang="en-US" altLang="ko-KR" dirty="0"/>
              <a:t>)</a:t>
            </a:r>
          </a:p>
          <a:p>
            <a:pPr lvl="2">
              <a:buNone/>
            </a:pPr>
            <a:endParaRPr lang="en-US" altLang="ko-KR" dirty="0"/>
          </a:p>
          <a:p>
            <a:pPr lvl="2">
              <a:buNone/>
            </a:pP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683568" y="1949974"/>
            <a:ext cx="7704856" cy="792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cp temp temp2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cp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omitting directory `temp'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83568" y="3606158"/>
            <a:ext cx="7704856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cp -r temp temp2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 temp2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hosts  services  text1  text2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83568" y="5550374"/>
            <a:ext cx="7704856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cp -r temp temp2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 temp2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hosts  services  temp  text1  text2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</p:spTree>
    <p:extLst>
      <p:ext uri="{BB962C8B-B14F-4D97-AF65-F5344CB8AC3E}">
        <p14:creationId xmlns:p14="http://schemas.microsoft.com/office/powerpoint/2010/main" val="18152242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990600"/>
            <a:ext cx="8291264" cy="5534744"/>
          </a:xfrm>
        </p:spPr>
        <p:txBody>
          <a:bodyPr/>
          <a:lstStyle/>
          <a:p>
            <a:r>
              <a:rPr lang="ko-KR" altLang="en-US" dirty="0"/>
              <a:t>파일 이동하기 </a:t>
            </a:r>
            <a:r>
              <a:rPr lang="en-US" altLang="ko-KR" dirty="0"/>
              <a:t>(rename)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파일을 다른 디렉터리로 이동하거나 파일명을 바꿀 때는 </a:t>
            </a:r>
            <a:r>
              <a:rPr lang="en-US" altLang="ko-KR" dirty="0"/>
              <a:t>mv(move) </a:t>
            </a:r>
            <a:r>
              <a:rPr lang="ko-KR" altLang="en-US" dirty="0"/>
              <a:t>명령을 사용</a:t>
            </a:r>
            <a:endParaRPr lang="en-US" altLang="ko-KR" dirty="0"/>
          </a:p>
          <a:p>
            <a:pPr lvl="1"/>
            <a:r>
              <a:rPr lang="ko-KR" altLang="en-US" dirty="0"/>
              <a:t>디렉터리를 이동하거나 디렉터리명을 바꿀 때도 </a:t>
            </a:r>
            <a:r>
              <a:rPr lang="en-US" altLang="ko-KR" dirty="0"/>
              <a:t>mv </a:t>
            </a:r>
            <a:r>
              <a:rPr lang="ko-KR" altLang="en-US" dirty="0"/>
              <a:t>명령을 사용</a:t>
            </a:r>
            <a:endParaRPr lang="en-US" altLang="ko-KR" dirty="0"/>
          </a:p>
          <a:p>
            <a:pPr lvl="1"/>
            <a:r>
              <a:rPr lang="en-US" altLang="ko-KR" dirty="0"/>
              <a:t>mv </a:t>
            </a:r>
            <a:r>
              <a:rPr lang="ko-KR" altLang="en-US" dirty="0"/>
              <a:t>명령의 첫 번째 인자는 원본 파일명이나 디렉터리명을 지정하며</a:t>
            </a:r>
            <a:r>
              <a:rPr lang="en-US" altLang="ko-KR" dirty="0"/>
              <a:t>, </a:t>
            </a:r>
            <a:r>
              <a:rPr lang="ko-KR" altLang="en-US" dirty="0"/>
              <a:t>두 번째 인자는 목적지 파일명이나 디렉터리명을 지정</a:t>
            </a:r>
            <a:endParaRPr lang="en-US" altLang="ko-KR" dirty="0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24000"/>
            <a:ext cx="809534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22446" y="4724400"/>
            <a:ext cx="7704856" cy="10801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mv text1 data1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data1  temp		temp2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</p:spTree>
    <p:extLst>
      <p:ext uri="{BB962C8B-B14F-4D97-AF65-F5344CB8AC3E}">
        <p14:creationId xmlns:p14="http://schemas.microsoft.com/office/powerpoint/2010/main" val="7999570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507288" cy="5530552"/>
          </a:xfrm>
        </p:spPr>
        <p:txBody>
          <a:bodyPr/>
          <a:lstStyle/>
          <a:p>
            <a:r>
              <a:rPr lang="ko-KR" altLang="en-US" dirty="0"/>
              <a:t>파일 삭제하기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en-US" altLang="ko-KR" dirty="0">
              <a:highlight>
                <a:srgbClr val="FFFF00"/>
              </a:highlight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삭제할 파일을 인자로 지정하면 해당 파일이 삭제</a:t>
            </a:r>
            <a:endParaRPr lang="en-US" altLang="ko-KR" dirty="0"/>
          </a:p>
          <a:p>
            <a:pPr lvl="1"/>
            <a:r>
              <a:rPr lang="ko-KR" altLang="en-US" dirty="0"/>
              <a:t>바로 삭제되어 복구할 수도 없으므로 파일을 삭제할 때는 신중해야 함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data2 </a:t>
            </a:r>
            <a:r>
              <a:rPr lang="ko-KR" altLang="en-US" dirty="0"/>
              <a:t>파일 삭제</a:t>
            </a:r>
            <a:endParaRPr lang="en-US" altLang="ko-KR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600200"/>
            <a:ext cx="7909987" cy="205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683568" y="4653136"/>
            <a:ext cx="7704856" cy="14401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data1  data2  temp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rm data2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data1  temp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8405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옵션 사용하기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옵션을 지정하고 </a:t>
            </a:r>
            <a:r>
              <a:rPr lang="en-US" altLang="ko-KR" dirty="0" err="1"/>
              <a:t>rm</a:t>
            </a:r>
            <a:r>
              <a:rPr lang="en-US" altLang="ko-KR" dirty="0"/>
              <a:t> </a:t>
            </a:r>
            <a:r>
              <a:rPr lang="ko-KR" altLang="en-US" dirty="0"/>
              <a:t>명령을 사용하면 정말 삭제할 것인지 물어봄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endParaRPr lang="en-US" altLang="ko-KR" dirty="0"/>
          </a:p>
          <a:p>
            <a:pPr>
              <a:spcBef>
                <a:spcPts val="288"/>
              </a:spcBef>
              <a:spcAft>
                <a:spcPts val="300"/>
              </a:spcAft>
            </a:pPr>
            <a:r>
              <a:rPr lang="ko-KR" altLang="en-US" dirty="0"/>
              <a:t>디렉터리 삭제하기</a:t>
            </a:r>
            <a:endParaRPr lang="en-US" altLang="ko-KR" dirty="0"/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en-US" altLang="ko-KR" dirty="0" err="1"/>
              <a:t>rm</a:t>
            </a:r>
            <a:r>
              <a:rPr lang="en-US" altLang="ko-KR" dirty="0"/>
              <a:t> </a:t>
            </a:r>
            <a:r>
              <a:rPr lang="ko-KR" altLang="en-US" dirty="0"/>
              <a:t>명령으로 디렉터리를 지울 때는 </a:t>
            </a:r>
            <a:r>
              <a:rPr lang="en-US" altLang="ko-KR" dirty="0"/>
              <a:t>-r </a:t>
            </a:r>
            <a:r>
              <a:rPr lang="ko-KR" altLang="en-US" dirty="0"/>
              <a:t>옵션을 지정</a:t>
            </a:r>
            <a:r>
              <a:rPr lang="en-US" altLang="ko-KR" dirty="0"/>
              <a:t>(</a:t>
            </a:r>
            <a:r>
              <a:rPr lang="ko-KR" altLang="en-US" dirty="0"/>
              <a:t>삭제된 디렉터리는 복구 불가능</a:t>
            </a:r>
            <a:r>
              <a:rPr lang="en-US" altLang="ko-KR" dirty="0"/>
              <a:t>)</a:t>
            </a:r>
          </a:p>
          <a:p>
            <a:pPr lvl="1">
              <a:spcBef>
                <a:spcPts val="288"/>
              </a:spcBef>
              <a:spcAft>
                <a:spcPts val="300"/>
              </a:spcAft>
            </a:pPr>
            <a:r>
              <a:rPr lang="ko-KR" altLang="en-US" dirty="0"/>
              <a:t>예</a:t>
            </a:r>
            <a:r>
              <a:rPr lang="en-US" altLang="ko-KR" dirty="0"/>
              <a:t>: -r </a:t>
            </a:r>
            <a:r>
              <a:rPr lang="ko-KR" altLang="en-US" dirty="0"/>
              <a:t>옵션을 지정하지 않을 경우 오류 메시지 출력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683568" y="1760076"/>
            <a:ext cx="7704856" cy="11521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rm -i data1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rm: remove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일반 파일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`</a:t>
            </a:r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data1'? n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data1  temp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3568" y="4064332"/>
            <a:ext cx="7704856" cy="15121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cd temp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[user1@localhost temp]$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ls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hosts  services  temp3  text1  text2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[user1@localhost temp]$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temp3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cannot remove `temp3':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디렉터리입니다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[user1@localhost temp]$</a:t>
            </a:r>
          </a:p>
        </p:txBody>
      </p:sp>
    </p:spTree>
    <p:extLst>
      <p:ext uri="{BB962C8B-B14F-4D97-AF65-F5344CB8AC3E}">
        <p14:creationId xmlns:p14="http://schemas.microsoft.com/office/powerpoint/2010/main" val="40863880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링크</a:t>
            </a:r>
            <a:endParaRPr lang="en-US" altLang="ko-KR" dirty="0"/>
          </a:p>
          <a:p>
            <a:pPr lvl="1"/>
            <a:r>
              <a:rPr lang="ko-KR" altLang="en-US" dirty="0"/>
              <a:t>파일 링크는 기존에 있는 파일에 새로운 파일명을 붙이는 것</a:t>
            </a:r>
            <a:endParaRPr lang="en-US" altLang="ko-KR" dirty="0"/>
          </a:p>
          <a:p>
            <a:pPr lvl="1"/>
            <a:r>
              <a:rPr lang="ko-KR" altLang="en-US" dirty="0"/>
              <a:t>하드링크</a:t>
            </a:r>
            <a:r>
              <a:rPr lang="en-US" altLang="ko-KR" dirty="0"/>
              <a:t>: </a:t>
            </a:r>
            <a:r>
              <a:rPr lang="ko-KR" altLang="en-US" dirty="0"/>
              <a:t>기존 파일에 새로운 파일명을 추가로 생성</a:t>
            </a:r>
            <a:endParaRPr lang="en-US" altLang="ko-KR" dirty="0"/>
          </a:p>
          <a:p>
            <a:pPr lvl="1"/>
            <a:r>
              <a:rPr lang="ko-KR" altLang="en-US" dirty="0" err="1"/>
              <a:t>심벌릭</a:t>
            </a:r>
            <a:r>
              <a:rPr lang="ko-KR" altLang="en-US" dirty="0"/>
              <a:t> 링크</a:t>
            </a:r>
            <a:r>
              <a:rPr lang="en-US" altLang="ko-KR" dirty="0"/>
              <a:t>: </a:t>
            </a:r>
            <a:r>
              <a:rPr lang="ko-KR" altLang="en-US" dirty="0"/>
              <a:t> 원본 파일을 가리키는 새로운 파일을 생성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  (soft link)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Linux</a:t>
            </a:r>
            <a:r>
              <a:rPr lang="ko-KR" altLang="en-US" dirty="0"/>
              <a:t> 파일의 구성</a:t>
            </a:r>
            <a:endParaRPr lang="en-US" altLang="ko-KR" dirty="0"/>
          </a:p>
          <a:p>
            <a:pPr lvl="1"/>
            <a:r>
              <a:rPr lang="ko-KR" altLang="en-US" dirty="0"/>
              <a:t>파일 </a:t>
            </a:r>
            <a:r>
              <a:rPr lang="en-US" altLang="ko-KR" dirty="0"/>
              <a:t>= </a:t>
            </a:r>
            <a:r>
              <a:rPr lang="ko-KR" altLang="en-US" dirty="0"/>
              <a:t>파일명</a:t>
            </a:r>
            <a:r>
              <a:rPr lang="en-US" altLang="ko-KR" dirty="0"/>
              <a:t>+</a:t>
            </a:r>
            <a:r>
              <a:rPr lang="en-US" altLang="ko-KR" dirty="0" err="1"/>
              <a:t>inode</a:t>
            </a:r>
            <a:r>
              <a:rPr lang="en-US" altLang="ko-KR" dirty="0"/>
              <a:t>+</a:t>
            </a:r>
            <a:r>
              <a:rPr lang="ko-KR" altLang="en-US" dirty="0"/>
              <a:t>데이터 블록</a:t>
            </a:r>
            <a:endParaRPr lang="en-US" altLang="ko-KR" dirty="0"/>
          </a:p>
          <a:p>
            <a:pPr lvl="2"/>
            <a:r>
              <a:rPr lang="ko-KR" altLang="en-US" dirty="0"/>
              <a:t>파일명</a:t>
            </a:r>
            <a:r>
              <a:rPr lang="en-US" altLang="ko-KR" dirty="0"/>
              <a:t>: </a:t>
            </a:r>
            <a:r>
              <a:rPr lang="ko-KR" altLang="en-US" dirty="0"/>
              <a:t>사용자가 파일에 접근할 때 사용하는 파일의 이름</a:t>
            </a:r>
            <a:endParaRPr lang="en-US" altLang="ko-KR" dirty="0"/>
          </a:p>
          <a:p>
            <a:pPr lvl="2"/>
            <a:r>
              <a:rPr lang="en-US" altLang="ko-KR" dirty="0" err="1"/>
              <a:t>inode</a:t>
            </a:r>
            <a:r>
              <a:rPr lang="en-US" altLang="ko-KR" dirty="0"/>
              <a:t>: </a:t>
            </a:r>
            <a:r>
              <a:rPr lang="ko-KR" altLang="en-US" dirty="0"/>
              <a:t>파일에 대한 정보를 가지고 있는 특별한 구조체로서 외부적으로는 번호로 표시되고</a:t>
            </a:r>
            <a:r>
              <a:rPr lang="en-US" altLang="ko-KR" dirty="0"/>
              <a:t>, </a:t>
            </a:r>
            <a:r>
              <a:rPr lang="ko-KR" altLang="en-US" dirty="0"/>
              <a:t>내부적으로는 파일의 종류 및 크기</a:t>
            </a:r>
            <a:r>
              <a:rPr lang="en-US" altLang="ko-KR" dirty="0"/>
              <a:t>, </a:t>
            </a:r>
            <a:r>
              <a:rPr lang="ko-KR" altLang="en-US" dirty="0"/>
              <a:t>소유자</a:t>
            </a:r>
            <a:r>
              <a:rPr lang="en-US" altLang="ko-KR" dirty="0"/>
              <a:t>, </a:t>
            </a:r>
            <a:r>
              <a:rPr lang="ko-KR" altLang="en-US" dirty="0"/>
              <a:t>파일 변경 시간</a:t>
            </a:r>
            <a:r>
              <a:rPr lang="en-US" altLang="ko-KR" dirty="0"/>
              <a:t>, </a:t>
            </a:r>
            <a:r>
              <a:rPr lang="ko-KR" altLang="en-US" dirty="0"/>
              <a:t>파일명 등 파일 상세 정보와 데이터 블록의 주소를 저장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파일의 </a:t>
            </a:r>
            <a:r>
              <a:rPr lang="en-US" altLang="ko-KR" dirty="0" err="1">
                <a:solidFill>
                  <a:srgbClr val="FF0000"/>
                </a:solidFill>
              </a:rPr>
              <a:t>inode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번호는 </a:t>
            </a:r>
            <a:r>
              <a:rPr lang="en-US" altLang="ko-KR" dirty="0" err="1">
                <a:solidFill>
                  <a:srgbClr val="FF0000"/>
                </a:solidFill>
              </a:rPr>
              <a:t>ls</a:t>
            </a:r>
            <a:r>
              <a:rPr lang="en-US" altLang="ko-KR" dirty="0">
                <a:solidFill>
                  <a:srgbClr val="FF0000"/>
                </a:solidFill>
              </a:rPr>
              <a:t> -</a:t>
            </a:r>
            <a:r>
              <a:rPr lang="en-US" altLang="ko-KR" dirty="0" err="1">
                <a:solidFill>
                  <a:srgbClr val="FF0000"/>
                </a:solidFill>
              </a:rPr>
              <a:t>i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명령으로 확인 가능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파일명 앞에 출력된 숫자가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번호</a:t>
            </a:r>
            <a:endParaRPr lang="en-US" altLang="ko-KR" dirty="0"/>
          </a:p>
          <a:p>
            <a:pPr lvl="2"/>
            <a:r>
              <a:rPr lang="ko-KR" altLang="en-US" dirty="0"/>
              <a:t>파일 이름은 다르지만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번호가 같다면 같은 파일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463" y="1460863"/>
            <a:ext cx="3600400" cy="1763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83568" y="5013176"/>
            <a:ext cx="7704856" cy="72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 -i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285554 data1  285558 temp  285534 test.org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7723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하드 링크 만들기 </a:t>
            </a:r>
            <a:r>
              <a:rPr lang="en-US" altLang="ko-KR" dirty="0"/>
              <a:t>: </a:t>
            </a:r>
            <a:r>
              <a:rPr lang="en-US" altLang="ko-KR" dirty="0" err="1"/>
              <a:t>ln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파일에 여러 개의 이름을 붙일 수 있는데</a:t>
            </a:r>
            <a:r>
              <a:rPr lang="en-US" altLang="ko-KR" dirty="0"/>
              <a:t>, </a:t>
            </a:r>
            <a:r>
              <a:rPr lang="ko-KR" altLang="en-US" dirty="0"/>
              <a:t>이때 붙이는 파일명을 하드 링크라고 함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data1</a:t>
            </a:r>
            <a:r>
              <a:rPr lang="ko-KR" altLang="en-US" dirty="0"/>
              <a:t>에 대한 하드 링크로 </a:t>
            </a:r>
            <a:r>
              <a:rPr lang="en-US" altLang="ko-KR" dirty="0"/>
              <a:t>data1.ln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371600"/>
            <a:ext cx="8165393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83568" y="3933056"/>
            <a:ext cx="7704856" cy="28083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 -l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합계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rw-r--r--. 1 user1 user1  158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18 20:38 </a:t>
            </a:r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data1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drwxrwxr-x. 2 user1 user1 4096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18 23:25 </a:t>
            </a:r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-rw-r--r--. 1 user1 user1  158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19 01:09 </a:t>
            </a:r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test.org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</a:t>
            </a:r>
            <a:r>
              <a:rPr lang="it-IT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ln data1 data1.ln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 -l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합계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16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rw-r--r--. 2 user1 user1  158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18 20:38 </a:t>
            </a:r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data1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-rw-r--r--. 2 user1 user1  158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18 20:38 </a:t>
            </a:r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data1.ln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drwxrwxr-x. 2 user1 user1 4096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18 23:25 </a:t>
            </a:r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-rw-r--r--. 1 user1 user1  158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19 01:09 </a:t>
            </a:r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test.org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59" y="4365104"/>
            <a:ext cx="48965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11560" y="5627340"/>
            <a:ext cx="489654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372200" y="4509120"/>
            <a:ext cx="1728192" cy="1118220"/>
          </a:xfrm>
          <a:prstGeom prst="wedgeRoundRectCallout">
            <a:avLst>
              <a:gd name="adj1" fmla="val -80358"/>
              <a:gd name="adj2" fmla="val 204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달라진 것은</a:t>
            </a:r>
            <a:endParaRPr lang="en-US" altLang="ko-KR" sz="2000" dirty="0"/>
          </a:p>
          <a:p>
            <a:pPr algn="ctr"/>
            <a:r>
              <a:rPr lang="ko-KR" altLang="en-US" sz="2000" dirty="0"/>
              <a:t>무엇인가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227067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하드 링크 만들기 </a:t>
            </a:r>
            <a:r>
              <a:rPr lang="en-US" altLang="ko-KR" dirty="0"/>
              <a:t>: </a:t>
            </a:r>
            <a:r>
              <a:rPr lang="en-US" altLang="ko-KR" dirty="0" err="1"/>
              <a:t>ln</a:t>
            </a:r>
            <a:endParaRPr lang="en-US" altLang="ko-KR" dirty="0"/>
          </a:p>
          <a:p>
            <a:pPr lvl="1"/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비교</a:t>
            </a:r>
            <a:r>
              <a:rPr lang="en-US" altLang="ko-KR" dirty="0"/>
              <a:t>: </a:t>
            </a:r>
            <a:r>
              <a:rPr lang="ko-KR" altLang="en-US" dirty="0"/>
              <a:t>다음 예에서 </a:t>
            </a:r>
            <a:r>
              <a:rPr lang="en-US" altLang="ko-KR" dirty="0" err="1"/>
              <a:t>inode</a:t>
            </a:r>
            <a:r>
              <a:rPr lang="ko-KR" altLang="en-US" dirty="0"/>
              <a:t>가 같은 파일은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파일의 내용도 동일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링크와 복사의 차이</a:t>
            </a:r>
            <a:r>
              <a:rPr lang="en-US" altLang="ko-KR" dirty="0"/>
              <a:t>: </a:t>
            </a:r>
            <a:r>
              <a:rPr lang="ko-KR" altLang="en-US" dirty="0"/>
              <a:t>무엇이 다른가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data1.cp </a:t>
            </a:r>
            <a:r>
              <a:rPr lang="ko-KR" altLang="en-US" dirty="0"/>
              <a:t>파일의 내용을 수정해도 </a:t>
            </a:r>
            <a:r>
              <a:rPr lang="en-US" altLang="ko-KR" dirty="0"/>
              <a:t>data1 </a:t>
            </a:r>
            <a:r>
              <a:rPr lang="ko-KR" altLang="en-US" dirty="0"/>
              <a:t>파일에는 반영 안됨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683568" y="1720887"/>
            <a:ext cx="7704856" cy="72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 -i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285554 data1  285554 data1.ln  285558 temp  285534 test.org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3568" y="2801007"/>
            <a:ext cx="7704856" cy="16561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cat data1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127.0.0.1   localhost localhost.localdomain localhost4 localhost4.localdomain4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::1         localhost localhost.localdomain localhost6 localhost6.localdomain6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cat data1.ln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127.0.0.1   localhost localhost.localdomain localhost4 localhost4.localdomain4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::1         localhost localhost.localdomain localhost6 localhost6.localdomain6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3568" y="4961247"/>
            <a:ext cx="7704856" cy="10081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cp data1 data1.cp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 -i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285554 data1  285555 data1.cp  285554 data1.ln  285558 temp  285534 test.org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2211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심벌릭</a:t>
            </a:r>
            <a:r>
              <a:rPr lang="ko-KR" altLang="en-US" dirty="0"/>
              <a:t> 링크 만들기 </a:t>
            </a:r>
            <a:r>
              <a:rPr lang="en-US" altLang="ko-KR" dirty="0"/>
              <a:t>: -s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data1 </a:t>
            </a:r>
            <a:r>
              <a:rPr lang="ko-KR" altLang="en-US" dirty="0"/>
              <a:t>파일의 </a:t>
            </a:r>
            <a:r>
              <a:rPr lang="ko-KR" altLang="en-US" dirty="0" err="1"/>
              <a:t>심벌릭</a:t>
            </a:r>
            <a:r>
              <a:rPr lang="ko-KR" altLang="en-US" dirty="0"/>
              <a:t> 링크로 </a:t>
            </a:r>
            <a:r>
              <a:rPr lang="en-US" altLang="ko-KR" dirty="0"/>
              <a:t>data1.sl</a:t>
            </a:r>
            <a:r>
              <a:rPr lang="ko-KR" altLang="en-US" dirty="0"/>
              <a:t>을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심벌릭</a:t>
            </a:r>
            <a:r>
              <a:rPr lang="ko-KR" altLang="en-US" dirty="0"/>
              <a:t> 링크의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번호를 보면 원본 파일과 다른 번호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 err="1"/>
              <a:t>ls</a:t>
            </a:r>
            <a:r>
              <a:rPr lang="en-US" altLang="ko-KR" dirty="0"/>
              <a:t> -l </a:t>
            </a:r>
            <a:r>
              <a:rPr lang="ko-KR" altLang="en-US" dirty="0"/>
              <a:t>명령으로 확인해보면 파일의 종류가 ‘</a:t>
            </a:r>
            <a:r>
              <a:rPr lang="en-US" altLang="ko-KR" dirty="0"/>
              <a:t>l(</a:t>
            </a:r>
            <a:r>
              <a:rPr lang="ko-KR" altLang="en-US" dirty="0"/>
              <a:t>소문자 </a:t>
            </a:r>
            <a:r>
              <a:rPr lang="en-US" altLang="ko-KR" dirty="0"/>
              <a:t>L)’</a:t>
            </a:r>
            <a:r>
              <a:rPr lang="ko-KR" altLang="en-US" dirty="0"/>
              <a:t>로 표시되고 파일명도 ‘</a:t>
            </a:r>
            <a:r>
              <a:rPr lang="en-US" altLang="ko-KR" dirty="0"/>
              <a:t>-&gt;’</a:t>
            </a:r>
            <a:r>
              <a:rPr lang="ko-KR" altLang="en-US" dirty="0"/>
              <a:t>를 사용하여 원본 파일이 무엇인지를 알려줌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683568" y="1786202"/>
            <a:ext cx="7704856" cy="11521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</a:t>
            </a:r>
            <a:r>
              <a:rPr lang="it-IT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ln -s data1 data1.sl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 -i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285554 data1     285554 data1.ln  285558 temp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285555 data1.cp  285560 data1.sl  285534 test.org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3568" y="3874434"/>
            <a:ext cx="7704856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 -l data1.sl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lrwxrwxrwx. 1 user1 user1 5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19 03:52 </a:t>
            </a:r>
            <a:r>
              <a:rPr lang="it-IT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data1.sl -&gt; data1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0660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심벌릭</a:t>
            </a:r>
            <a:r>
              <a:rPr lang="ko-KR" altLang="en-US" dirty="0"/>
              <a:t> 링크와 하드 링크의 차이</a:t>
            </a:r>
            <a:endParaRPr lang="en-US" altLang="ko-KR" dirty="0"/>
          </a:p>
          <a:p>
            <a:pPr lvl="1"/>
            <a:r>
              <a:rPr lang="ko-KR" altLang="en-US" dirty="0" err="1"/>
              <a:t>심벌릭</a:t>
            </a:r>
            <a:r>
              <a:rPr lang="ko-KR" altLang="en-US" dirty="0"/>
              <a:t> 링크는 하드 링크와 </a:t>
            </a:r>
            <a:r>
              <a:rPr lang="ko-KR" altLang="en-US" dirty="0">
                <a:highlight>
                  <a:srgbClr val="FFFF00"/>
                </a:highlight>
              </a:rPr>
              <a:t>비교하여</a:t>
            </a:r>
            <a:r>
              <a:rPr lang="ko-KR" altLang="en-US" dirty="0"/>
              <a:t> 다음과 같은 몇 가지 특징이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파일의 종류가 </a:t>
            </a:r>
            <a:r>
              <a:rPr lang="en-US" altLang="ko-KR" dirty="0"/>
              <a:t>l(</a:t>
            </a:r>
            <a:r>
              <a:rPr lang="ko-KR" altLang="en-US" dirty="0"/>
              <a:t>소문자 </a:t>
            </a:r>
            <a:r>
              <a:rPr lang="en-US" altLang="ko-KR" dirty="0"/>
              <a:t>L)</a:t>
            </a:r>
            <a:r>
              <a:rPr lang="ko-KR" altLang="en-US" dirty="0"/>
              <a:t>로 표시된다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하드 링크의 개수가 하나이다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원본 파일에 이름을 추가하는 것이 아니다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파일 이름 뒤에 원본 파일의 이름이 표시된다</a:t>
            </a:r>
            <a:r>
              <a:rPr lang="en-US" altLang="ko-KR" dirty="0"/>
              <a:t>(-&gt;data1).</a:t>
            </a:r>
          </a:p>
          <a:p>
            <a:pPr lvl="2"/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번호가 원본 파일과 다르다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원본 파일과 </a:t>
            </a:r>
            <a:r>
              <a:rPr lang="ko-KR" altLang="en-US" dirty="0" err="1"/>
              <a:t>심벌릭</a:t>
            </a:r>
            <a:r>
              <a:rPr lang="ko-KR" altLang="en-US" dirty="0"/>
              <a:t> 링크 파일은 별개의 파일이다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디렉터리에 </a:t>
            </a:r>
            <a:r>
              <a:rPr lang="ko-KR" altLang="en-US" dirty="0" err="1"/>
              <a:t>심벌릭</a:t>
            </a:r>
            <a:r>
              <a:rPr lang="ko-KR" altLang="en-US" dirty="0"/>
              <a:t> 링크 생성 가능</a:t>
            </a:r>
            <a:endParaRPr lang="en-US" altLang="ko-KR" dirty="0"/>
          </a:p>
          <a:p>
            <a:pPr lvl="2"/>
            <a:r>
              <a:rPr lang="ko-KR" altLang="en-US" dirty="0"/>
              <a:t>파일시스템이 달라도 </a:t>
            </a:r>
            <a:r>
              <a:rPr lang="ko-KR" altLang="en-US" dirty="0" err="1"/>
              <a:t>심벌릭</a:t>
            </a:r>
            <a:r>
              <a:rPr lang="ko-KR" altLang="en-US" dirty="0"/>
              <a:t> 링크 생성 가능</a:t>
            </a:r>
            <a:endParaRPr lang="en-US" altLang="ko-KR" dirty="0"/>
          </a:p>
          <a:p>
            <a:pPr lvl="1"/>
            <a:r>
              <a:rPr lang="ko-KR" altLang="en-US" dirty="0" err="1"/>
              <a:t>심벌릭</a:t>
            </a:r>
            <a:r>
              <a:rPr lang="ko-KR" altLang="en-US" dirty="0"/>
              <a:t> 링크 파일의 내용은 원본 파일의 경로</a:t>
            </a:r>
            <a:endParaRPr lang="en-US" altLang="ko-KR" dirty="0"/>
          </a:p>
          <a:p>
            <a:pPr lvl="1"/>
            <a:r>
              <a:rPr lang="ko-KR" altLang="en-US" dirty="0" err="1"/>
              <a:t>심벌릭</a:t>
            </a:r>
            <a:r>
              <a:rPr lang="ko-KR" altLang="en-US" dirty="0"/>
              <a:t> 링크에서는 원본 파일이 삭제되면 </a:t>
            </a:r>
            <a:r>
              <a:rPr lang="ko-KR" altLang="en-US" dirty="0" err="1"/>
              <a:t>심벌릭</a:t>
            </a:r>
            <a:r>
              <a:rPr lang="ko-KR" altLang="en-US" dirty="0"/>
              <a:t> 링크로 연결할 수 없다는 점을 주의해야 한다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3568" y="4005064"/>
            <a:ext cx="7704856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rm data1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cat data1.sl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cat: data1.sl: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그런 파일이나 디렉터리가 없습니다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</a:t>
            </a:r>
          </a:p>
        </p:txBody>
      </p:sp>
    </p:spTree>
    <p:extLst>
      <p:ext uri="{BB962C8B-B14F-4D97-AF65-F5344CB8AC3E}">
        <p14:creationId xmlns:p14="http://schemas.microsoft.com/office/powerpoint/2010/main" val="2066918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실습 환경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altLang="ko-KR" dirty="0"/>
              <a:t>Oracle VirtualBox </a:t>
            </a:r>
            <a:r>
              <a:rPr lang="ko-KR" altLang="en-US" dirty="0"/>
              <a:t>를 활용한 </a:t>
            </a:r>
            <a:r>
              <a:rPr lang="en-US" altLang="ko-KR" dirty="0"/>
              <a:t>Linux Server </a:t>
            </a:r>
            <a:r>
              <a:rPr lang="ko-KR" altLang="en-US" dirty="0"/>
              <a:t>구성</a:t>
            </a:r>
            <a:endParaRPr lang="en-US" altLang="ko-KR" dirty="0"/>
          </a:p>
          <a:p>
            <a:pPr lvl="1"/>
            <a:r>
              <a:rPr lang="en-US" altLang="ko-KR" dirty="0"/>
              <a:t>Oracle VirtualBox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2"/>
            <a:r>
              <a:rPr lang="en-US" altLang="ko-KR" dirty="0"/>
              <a:t>https://</a:t>
            </a:r>
            <a:r>
              <a:rPr lang="en-US" altLang="ko-KR" dirty="0" err="1"/>
              <a:t>www.virtualbox.org</a:t>
            </a:r>
            <a:r>
              <a:rPr lang="en-US" altLang="ko-KR" dirty="0"/>
              <a:t>/wiki/Downloads</a:t>
            </a:r>
          </a:p>
          <a:p>
            <a:pPr lvl="2"/>
            <a:r>
              <a:rPr lang="en-US" altLang="ko-KR" dirty="0"/>
              <a:t>MS VC++ </a:t>
            </a:r>
            <a:r>
              <a:rPr lang="ko-KR" altLang="en-US" dirty="0" err="1"/>
              <a:t>재배포</a:t>
            </a:r>
            <a:r>
              <a:rPr lang="ko-KR" altLang="en-US" dirty="0"/>
              <a:t> 패키지를 설치해야 할 수 있음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– [</a:t>
            </a:r>
            <a:r>
              <a:rPr lang="ko-KR" altLang="en-US" dirty="0"/>
              <a:t>환경 설정</a:t>
            </a:r>
            <a:r>
              <a:rPr lang="en-US" altLang="ko-KR" dirty="0"/>
              <a:t>]</a:t>
            </a:r>
            <a:r>
              <a:rPr lang="ko-KR" altLang="en-US" dirty="0"/>
              <a:t>에서 </a:t>
            </a:r>
            <a:r>
              <a:rPr lang="en-US" altLang="ko-KR" dirty="0"/>
              <a:t>[</a:t>
            </a:r>
            <a:r>
              <a:rPr lang="ko-KR" altLang="en-US" dirty="0"/>
              <a:t>입력</a:t>
            </a:r>
            <a:r>
              <a:rPr lang="en-US" altLang="ko-KR" dirty="0"/>
              <a:t>] </a:t>
            </a:r>
            <a:r>
              <a:rPr lang="ko-KR" altLang="en-US" dirty="0"/>
              <a:t>탭에서 </a:t>
            </a:r>
            <a:r>
              <a:rPr lang="en-US" altLang="ko-KR" dirty="0"/>
              <a:t>[</a:t>
            </a:r>
            <a:r>
              <a:rPr lang="ko-KR" altLang="en-US" dirty="0"/>
              <a:t>가상 머신</a:t>
            </a:r>
            <a:r>
              <a:rPr lang="en-US" altLang="ko-KR" dirty="0"/>
              <a:t>(M)]</a:t>
            </a:r>
            <a:r>
              <a:rPr lang="ko-KR" altLang="en-US" dirty="0"/>
              <a:t>에서 </a:t>
            </a:r>
            <a:r>
              <a:rPr lang="en-US" altLang="ko-KR" dirty="0"/>
              <a:t>[</a:t>
            </a:r>
            <a:r>
              <a:rPr lang="ko-KR" altLang="en-US" dirty="0"/>
              <a:t>호스트 키 조합</a:t>
            </a:r>
            <a:r>
              <a:rPr lang="en-US" altLang="ko-KR" dirty="0"/>
              <a:t>] </a:t>
            </a:r>
            <a:r>
              <a:rPr lang="ko-KR" altLang="en-US" dirty="0"/>
              <a:t>단축키 확인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 – [</a:t>
            </a:r>
            <a:r>
              <a:rPr lang="ko-KR" altLang="en-US" dirty="0"/>
              <a:t>도구</a:t>
            </a:r>
            <a:r>
              <a:rPr lang="en-US" altLang="ko-KR" dirty="0"/>
              <a:t>] - [</a:t>
            </a:r>
            <a:r>
              <a:rPr lang="ko-KR" altLang="en-US" dirty="0"/>
              <a:t>확장 패키지 관리자</a:t>
            </a:r>
            <a:r>
              <a:rPr lang="en-US" altLang="ko-KR" dirty="0"/>
              <a:t>]</a:t>
            </a:r>
            <a:r>
              <a:rPr lang="ko-KR" altLang="en-US" dirty="0"/>
              <a:t>에서 확장 팩 설치 </a:t>
            </a:r>
            <a:r>
              <a:rPr lang="en-US" altLang="ko-KR" dirty="0"/>
              <a:t>– Virtual Box </a:t>
            </a:r>
            <a:r>
              <a:rPr lang="ko-KR" altLang="en-US" dirty="0"/>
              <a:t>사이트에서 다운로드 받아 설치</a:t>
            </a:r>
          </a:p>
          <a:p>
            <a:pPr lvl="2"/>
            <a:r>
              <a:rPr lang="en-US" altLang="ko-KR" dirty="0"/>
              <a:t>Virtual Box</a:t>
            </a:r>
            <a:r>
              <a:rPr lang="ko-KR" altLang="en-US" dirty="0"/>
              <a:t>의 </a:t>
            </a:r>
            <a:r>
              <a:rPr lang="en-US" altLang="ko-KR" dirty="0"/>
              <a:t>[</a:t>
            </a:r>
            <a:r>
              <a:rPr lang="ko-KR" altLang="en-US" dirty="0"/>
              <a:t>설정</a:t>
            </a:r>
            <a:r>
              <a:rPr lang="en-US" altLang="ko-KR" dirty="0"/>
              <a:t>] – [</a:t>
            </a:r>
            <a:r>
              <a:rPr lang="ko-KR" altLang="en-US" dirty="0"/>
              <a:t>네트워크</a:t>
            </a:r>
            <a:r>
              <a:rPr lang="en-US" altLang="ko-KR" dirty="0"/>
              <a:t>] – </a:t>
            </a:r>
            <a:r>
              <a:rPr lang="ko-KR" altLang="en-US" dirty="0"/>
              <a:t>다음에 연결됨 값을 호스트 전용 어댑터로 변경</a:t>
            </a:r>
          </a:p>
          <a:p>
            <a:pPr lvl="2"/>
            <a:r>
              <a:rPr lang="en-US" altLang="ko-KR" dirty="0"/>
              <a:t>Windows </a:t>
            </a:r>
            <a:r>
              <a:rPr lang="ko-KR" altLang="en-US" dirty="0"/>
              <a:t>설정 아이콘에서 </a:t>
            </a:r>
            <a:r>
              <a:rPr lang="en-US" altLang="ko-KR" dirty="0"/>
              <a:t>[</a:t>
            </a:r>
            <a:r>
              <a:rPr lang="ko-KR" altLang="en-US" dirty="0"/>
              <a:t>네트워크 및 인터넷</a:t>
            </a:r>
            <a:r>
              <a:rPr lang="en-US" altLang="ko-KR" dirty="0"/>
              <a:t>]</a:t>
            </a:r>
            <a:r>
              <a:rPr lang="ko-KR" altLang="en-US" dirty="0"/>
              <a:t>에서 </a:t>
            </a:r>
            <a:r>
              <a:rPr lang="en-US" altLang="ko-KR" dirty="0"/>
              <a:t>[</a:t>
            </a:r>
            <a:r>
              <a:rPr lang="ko-KR" altLang="en-US" dirty="0"/>
              <a:t>어댑터 옵션 변경</a:t>
            </a:r>
            <a:r>
              <a:rPr lang="en-US" altLang="ko-KR" dirty="0"/>
              <a:t>] </a:t>
            </a:r>
            <a:r>
              <a:rPr lang="ko-KR" altLang="en-US" dirty="0"/>
              <a:t>아이콘을 선택하고 물리적인 </a:t>
            </a:r>
            <a:r>
              <a:rPr lang="ko-KR" altLang="en-US" dirty="0" err="1"/>
              <a:t>이더넷을</a:t>
            </a:r>
            <a:r>
              <a:rPr lang="ko-KR" altLang="en-US" dirty="0"/>
              <a:t> 선택하고 </a:t>
            </a:r>
            <a:r>
              <a:rPr lang="en-US" altLang="ko-KR" dirty="0"/>
              <a:t>[</a:t>
            </a:r>
            <a:r>
              <a:rPr lang="ko-KR" altLang="en-US" dirty="0"/>
              <a:t>속성</a:t>
            </a:r>
            <a:r>
              <a:rPr lang="en-US" altLang="ko-KR" dirty="0"/>
              <a:t>]</a:t>
            </a:r>
            <a:r>
              <a:rPr lang="ko-KR" altLang="en-US" dirty="0"/>
              <a:t>을 선택하고 공유 탭에서 체크를 하고 </a:t>
            </a:r>
            <a:r>
              <a:rPr lang="en-US" altLang="ko-KR" dirty="0"/>
              <a:t>IP</a:t>
            </a:r>
            <a:r>
              <a:rPr lang="ko-KR" altLang="en-US" dirty="0"/>
              <a:t>를 확인</a:t>
            </a:r>
          </a:p>
        </p:txBody>
      </p:sp>
    </p:spTree>
    <p:extLst>
      <p:ext uri="{BB962C8B-B14F-4D97-AF65-F5344CB8AC3E}">
        <p14:creationId xmlns:p14="http://schemas.microsoft.com/office/powerpoint/2010/main" val="25177328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빈 파일 생성하기</a:t>
            </a:r>
            <a:r>
              <a:rPr lang="en-US" altLang="ko-KR" dirty="0"/>
              <a:t>, </a:t>
            </a:r>
            <a:r>
              <a:rPr lang="ko-KR" altLang="en-US" dirty="0"/>
              <a:t>수정 시간 변경하기 </a:t>
            </a:r>
            <a:r>
              <a:rPr lang="en-US" altLang="ko-KR" dirty="0"/>
              <a:t>: touch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인자를 지정하지 않으면 빈 파일 생성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9152"/>
            <a:ext cx="787757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83568" y="3962400"/>
            <a:ext cx="7704856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touch test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ls -l test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-r--. 1 user1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0  3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19 05:06 test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</a:t>
            </a:r>
          </a:p>
        </p:txBody>
      </p:sp>
    </p:spTree>
    <p:extLst>
      <p:ext uri="{BB962C8B-B14F-4D97-AF65-F5344CB8AC3E}">
        <p14:creationId xmlns:p14="http://schemas.microsoft.com/office/powerpoint/2010/main" val="1015459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83568" y="4169159"/>
            <a:ext cx="7704856" cy="15121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ls -l test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-r--. 1 user1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0  3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19 05:06 test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touch -t 01011200 test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ls -l test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-r--. 1 user1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0  1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월 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1 12:00 test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빈 파일 생성하기</a:t>
            </a:r>
            <a:r>
              <a:rPr lang="en-US" altLang="ko-KR" dirty="0"/>
              <a:t>, </a:t>
            </a:r>
            <a:r>
              <a:rPr lang="ko-KR" altLang="en-US" dirty="0"/>
              <a:t>수정 시간 변경하기 </a:t>
            </a:r>
            <a:r>
              <a:rPr lang="en-US" altLang="ko-KR" dirty="0"/>
              <a:t>: touch</a:t>
            </a:r>
          </a:p>
          <a:p>
            <a:pPr lvl="1"/>
            <a:r>
              <a:rPr lang="ko-KR" altLang="en-US" dirty="0"/>
              <a:t>이미 있는 파일을 </a:t>
            </a:r>
            <a:r>
              <a:rPr lang="en-US" altLang="ko-KR" dirty="0"/>
              <a:t>touch </a:t>
            </a:r>
            <a:r>
              <a:rPr lang="ko-KR" altLang="en-US" dirty="0"/>
              <a:t>명령으로 옵션 없이 사용하면 파일의 수정 시간이 현재 시간으로 변경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data1.cp</a:t>
            </a:r>
            <a:r>
              <a:rPr lang="ko-KR" altLang="en-US" dirty="0"/>
              <a:t>의 수정 시간을 </a:t>
            </a:r>
            <a:r>
              <a:rPr lang="en-US" altLang="ko-KR" dirty="0"/>
              <a:t>touch </a:t>
            </a:r>
            <a:r>
              <a:rPr lang="ko-KR" altLang="en-US" dirty="0"/>
              <a:t>명령을 사용하여 현재 시간으로 변경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-t </a:t>
            </a:r>
            <a:r>
              <a:rPr lang="ko-KR" altLang="en-US" dirty="0"/>
              <a:t>옵션 사용하여 변경할 시간 지정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1936911"/>
            <a:ext cx="7704856" cy="18722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ls -l data1.cp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-r--r--. 1 user1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158  3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19 03:41 data1.cp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date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2013. 03. 19. (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화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05:08:52 KST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touch data1.cp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ls -l data1.cp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-r--r--. 1 user1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158  3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19 05:09 data1.cp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83" y="5949280"/>
            <a:ext cx="4114743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975" y="3861048"/>
            <a:ext cx="2731055" cy="2160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1449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내용 검색하기 </a:t>
            </a:r>
            <a:r>
              <a:rPr lang="en-US" altLang="ko-KR" dirty="0"/>
              <a:t>: </a:t>
            </a:r>
            <a:r>
              <a:rPr lang="en-US" altLang="ko-KR" dirty="0" err="1"/>
              <a:t>grep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인자로 지정한 문자열 검색과 행의 줄 번호 출력</a:t>
            </a:r>
            <a:r>
              <a:rPr lang="en-US" altLang="ko-KR" dirty="0"/>
              <a:t>(-n)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72044"/>
            <a:ext cx="7893634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83568" y="4640396"/>
            <a:ext cx="7704856" cy="19442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cp 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/services data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grep DHCP data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dhcp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-failover   647/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tcp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# DHCP Failover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dhcp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-failover   647/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udp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# DHCP Failover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grep -n DHCP data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1436:dhcp-failover   647/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tcp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# DHCP Failover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1437:dhcp-failover   647/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udp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# DHCP Failover</a:t>
            </a:r>
          </a:p>
        </p:txBody>
      </p:sp>
    </p:spTree>
    <p:extLst>
      <p:ext uri="{BB962C8B-B14F-4D97-AF65-F5344CB8AC3E}">
        <p14:creationId xmlns:p14="http://schemas.microsoft.com/office/powerpoint/2010/main" val="1652780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찾기 </a:t>
            </a:r>
            <a:r>
              <a:rPr lang="en-US" altLang="ko-KR" dirty="0"/>
              <a:t>: find</a:t>
            </a:r>
            <a:endParaRPr lang="ko-KR" alt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990154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756592" y="5742431"/>
            <a:ext cx="993710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l" eaLnBrk="1" hangingPunct="1">
              <a:lnSpc>
                <a:spcPct val="120000"/>
              </a:lnSpc>
              <a:buFont typeface="맑은 고딕" panose="020B0503020000020004" pitchFamily="50" charset="-127"/>
              <a:buNone/>
            </a:pPr>
            <a:r>
              <a:rPr lang="en-US" altLang="ko-KR" sz="1400" dirty="0">
                <a:latin typeface="+mn-ea"/>
                <a:ea typeface="+mn-ea"/>
              </a:rPr>
              <a:t>find / -type f \( -perm -04000 -o -perm -02000 \) -exec ls -l {} \; | /bin/mail -s "SUID/SGID LIST" root</a:t>
            </a:r>
          </a:p>
        </p:txBody>
      </p:sp>
    </p:spTree>
    <p:extLst>
      <p:ext uri="{BB962C8B-B14F-4D97-AF65-F5344CB8AC3E}">
        <p14:creationId xmlns:p14="http://schemas.microsoft.com/office/powerpoint/2010/main" val="31342437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찾기 </a:t>
            </a:r>
            <a:r>
              <a:rPr lang="en-US" altLang="ko-KR" dirty="0"/>
              <a:t>: find</a:t>
            </a:r>
            <a:endParaRPr lang="ko-KR" altLang="en-US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/</a:t>
            </a:r>
            <a:r>
              <a:rPr lang="en-US" altLang="ko-KR" dirty="0" err="1"/>
              <a:t>usr</a:t>
            </a:r>
            <a:r>
              <a:rPr lang="en-US" altLang="ko-KR" dirty="0"/>
              <a:t> </a:t>
            </a:r>
            <a:r>
              <a:rPr lang="ko-KR" altLang="en-US" dirty="0"/>
              <a:t>디렉터리에서 </a:t>
            </a:r>
            <a:r>
              <a:rPr lang="en-US" altLang="ko-KR" dirty="0" err="1"/>
              <a:t>ls</a:t>
            </a:r>
            <a:r>
              <a:rPr lang="en-US" altLang="ko-KR" dirty="0"/>
              <a:t> </a:t>
            </a:r>
            <a:r>
              <a:rPr lang="ko-KR" altLang="en-US" dirty="0"/>
              <a:t>파일의 위치를 검색</a:t>
            </a:r>
            <a:endParaRPr lang="en-US" altLang="ko-KR" dirty="0"/>
          </a:p>
          <a:p>
            <a:pPr lvl="2"/>
            <a:r>
              <a:rPr lang="ko-KR" altLang="en-US" dirty="0"/>
              <a:t>접근 권한이 없는 디렉터리는 검색할 수 없어서 ‘허가 거부’ 메시지가 출력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특정 사용자 계정이 소유자인 파일을 찾고 싶으면 다음 예와 같이 </a:t>
            </a:r>
            <a:r>
              <a:rPr lang="en-US" altLang="ko-KR" dirty="0"/>
              <a:t>-user </a:t>
            </a:r>
            <a:r>
              <a:rPr lang="ko-KR" altLang="en-US" dirty="0"/>
              <a:t>옵션을 사용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3568" y="2002226"/>
            <a:ext cx="7704856" cy="13681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find 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-name ls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find: `/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/lib/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firewalld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':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허가 거부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find: `/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/share/polkit-1/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rules.d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':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허가 거부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find: `/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/lib64/audit':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허가 거부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/bin/ls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568" y="3802426"/>
            <a:ext cx="7704856" cy="13681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find /home -user jeff 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/home/user1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/home/user1/.pulse-cookie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/home/user1/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음악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/home/user1/temp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생략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29243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명령의 위치 찾기 </a:t>
            </a:r>
            <a:r>
              <a:rPr lang="en-US" altLang="ko-KR" dirty="0"/>
              <a:t>: </a:t>
            </a:r>
            <a:r>
              <a:rPr lang="en-US" altLang="ko-KR" dirty="0" err="1"/>
              <a:t>whereis</a:t>
            </a:r>
            <a:endParaRPr lang="en-US" altLang="ko-KR" dirty="0"/>
          </a:p>
          <a:p>
            <a:pPr lvl="1"/>
            <a:r>
              <a:rPr lang="en-US" altLang="ko-KR" dirty="0"/>
              <a:t>/bin, /</a:t>
            </a:r>
            <a:r>
              <a:rPr lang="en-US" altLang="ko-KR" dirty="0" err="1"/>
              <a:t>usr</a:t>
            </a:r>
            <a:r>
              <a:rPr lang="en-US" altLang="ko-KR" dirty="0"/>
              <a:t>/bin, /</a:t>
            </a:r>
            <a:r>
              <a:rPr lang="en-US" altLang="ko-KR" dirty="0" err="1"/>
              <a:t>etc</a:t>
            </a:r>
            <a:r>
              <a:rPr lang="en-US" altLang="ko-KR" dirty="0"/>
              <a:t>,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, /</a:t>
            </a:r>
            <a:r>
              <a:rPr lang="en-US" altLang="ko-KR" dirty="0" err="1"/>
              <a:t>sbin</a:t>
            </a:r>
            <a:r>
              <a:rPr lang="en-US" altLang="ko-KR" dirty="0"/>
              <a:t>, /</a:t>
            </a:r>
            <a:r>
              <a:rPr lang="en-US" altLang="ko-KR" dirty="0" err="1"/>
              <a:t>usr</a:t>
            </a: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, /</a:t>
            </a:r>
            <a:r>
              <a:rPr lang="en-US" altLang="ko-KR" dirty="0" err="1"/>
              <a:t>usr</a:t>
            </a:r>
            <a:r>
              <a:rPr lang="en-US" altLang="ko-KR" dirty="0"/>
              <a:t>/share/man </a:t>
            </a:r>
            <a:r>
              <a:rPr lang="ko-KR" altLang="en-US" dirty="0"/>
              <a:t>등 정해진 디렉터리를 검색하여 명령의 위치검색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mv </a:t>
            </a:r>
            <a:r>
              <a:rPr lang="ko-KR" altLang="en-US" dirty="0"/>
              <a:t>명령의 위치 검색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707824"/>
            <a:ext cx="8113801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83568" y="4372120"/>
            <a:ext cx="7704856" cy="1073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whereis mv</a:t>
            </a:r>
          </a:p>
          <a:p>
            <a:pPr algn="l"/>
            <a:r>
              <a:rPr lang="de-DE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mv: /bin/mv /usr/bin/mv /usr/share/man/man1p/mv.1p.gz /usr/share/man/man1/mv.1.gz</a:t>
            </a:r>
          </a:p>
          <a:p>
            <a:pPr algn="l"/>
            <a:r>
              <a:rPr lang="de-DE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0886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명령의 위치 찾기 </a:t>
            </a:r>
            <a:r>
              <a:rPr lang="en-US" altLang="ko-KR" dirty="0"/>
              <a:t>: which</a:t>
            </a:r>
          </a:p>
          <a:p>
            <a:pPr lvl="1"/>
            <a:r>
              <a:rPr lang="ko-KR" altLang="en-US" dirty="0" err="1"/>
              <a:t>에일리어스나</a:t>
            </a:r>
            <a:r>
              <a:rPr lang="ko-KR" altLang="en-US" dirty="0"/>
              <a:t> </a:t>
            </a:r>
            <a:r>
              <a:rPr lang="en-US" altLang="ko-KR" dirty="0"/>
              <a:t>PATH </a:t>
            </a:r>
            <a:r>
              <a:rPr lang="ko-KR" altLang="en-US" dirty="0"/>
              <a:t>환경 변수로 지정된 경로에서 파일을 검색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mv </a:t>
            </a:r>
            <a:r>
              <a:rPr lang="ko-KR" altLang="en-US" dirty="0"/>
              <a:t>명령의 위치 검색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52600"/>
            <a:ext cx="7857873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55576" y="3624808"/>
            <a:ext cx="7704856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which mv</a:t>
            </a:r>
          </a:p>
          <a:p>
            <a:pPr algn="l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/bin/mv</a:t>
            </a:r>
          </a:p>
        </p:txBody>
      </p:sp>
    </p:spTree>
    <p:extLst>
      <p:ext uri="{BB962C8B-B14F-4D97-AF65-F5344CB8AC3E}">
        <p14:creationId xmlns:p14="http://schemas.microsoft.com/office/powerpoint/2010/main" val="32830703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04800" y="916169"/>
            <a:ext cx="8382000" cy="856647"/>
          </a:xfrm>
        </p:spPr>
        <p:txBody>
          <a:bodyPr/>
          <a:lstStyle/>
          <a:p>
            <a:r>
              <a:rPr lang="ko-KR" altLang="en-US" dirty="0"/>
              <a:t>절대경로</a:t>
            </a:r>
            <a:r>
              <a:rPr lang="en-US" altLang="ko-KR" dirty="0"/>
              <a:t> : </a:t>
            </a:r>
            <a:r>
              <a:rPr lang="en-US" altLang="ko-KR" dirty="0">
                <a:highlight>
                  <a:srgbClr val="FFFF00"/>
                </a:highlight>
              </a:rPr>
              <a:t>$PATH</a:t>
            </a:r>
            <a:r>
              <a:rPr lang="ko-KR" altLang="en-US" sz="1400" dirty="0">
                <a:highlight>
                  <a:srgbClr val="FFFF00"/>
                </a:highlight>
              </a:rPr>
              <a:t>에 등록된 경로의 실행파일은 어느 위치에서 든 실행이 가능하게 된다</a:t>
            </a:r>
            <a:r>
              <a:rPr lang="en-US" altLang="ko-KR" sz="1400" dirty="0">
                <a:highlight>
                  <a:srgbClr val="FFFF00"/>
                </a:highlight>
              </a:rPr>
              <a:t>.</a:t>
            </a:r>
          </a:p>
          <a:p>
            <a:endParaRPr lang="ko-KR" altLang="en-US" sz="1500" dirty="0"/>
          </a:p>
        </p:txBody>
      </p:sp>
      <p:sp>
        <p:nvSpPr>
          <p:cNvPr id="5" name="직사각형 4"/>
          <p:cNvSpPr/>
          <p:nvPr/>
        </p:nvSpPr>
        <p:spPr>
          <a:xfrm>
            <a:off x="457200" y="1368788"/>
            <a:ext cx="8382000" cy="40764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echo $PATH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/local/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sbin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/local/bin:/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sbin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/bin</a:t>
            </a:r>
            <a:r>
              <a:rPr lang="en-US" altLang="ko-KR" sz="1400" b="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:/root/bin</a:t>
            </a:r>
          </a:p>
          <a:p>
            <a:pPr algn="l"/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de-DE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de-DE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mkdir bin &amp;&amp; cd $_</a:t>
            </a:r>
          </a:p>
          <a:p>
            <a:pPr algn="l"/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bin]#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vi time.sh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#!/bin/bash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echo -------------------------------------------------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echo 'current time is' $(date '+%Y-%m-%d:%H-%M-%S')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echo -------------------------------------------------</a:t>
            </a:r>
          </a:p>
          <a:p>
            <a:pPr algn="l"/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bin]#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chmod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700 time.sh</a:t>
            </a:r>
          </a:p>
          <a:p>
            <a:pPr algn="l"/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bin]# ./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time.sh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-------------------------------------------------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current time is 2023-10-04:14-51-49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33921851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다루기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04800" y="916169"/>
            <a:ext cx="8382000" cy="712631"/>
          </a:xfrm>
        </p:spPr>
        <p:txBody>
          <a:bodyPr/>
          <a:lstStyle/>
          <a:p>
            <a:r>
              <a:rPr lang="ko-KR" altLang="en-US" dirty="0"/>
              <a:t>절대경로</a:t>
            </a:r>
            <a:r>
              <a:rPr lang="en-US" altLang="ko-KR" dirty="0"/>
              <a:t> : </a:t>
            </a:r>
            <a:r>
              <a:rPr lang="en-US" altLang="ko-KR" dirty="0">
                <a:highlight>
                  <a:srgbClr val="FFFF00"/>
                </a:highlight>
              </a:rPr>
              <a:t>$PATH</a:t>
            </a:r>
            <a:r>
              <a:rPr lang="ko-KR" altLang="en-US" sz="1400" dirty="0">
                <a:highlight>
                  <a:srgbClr val="FFFF00"/>
                </a:highlight>
              </a:rPr>
              <a:t>에 등록된 경로의 실행파일은 어느 위치에서 든 실행이 가능하게 된다</a:t>
            </a:r>
            <a:r>
              <a:rPr lang="en-US" altLang="ko-KR" sz="1400" dirty="0">
                <a:highlight>
                  <a:srgbClr val="FFFF00"/>
                </a:highlight>
              </a:rPr>
              <a:t>.</a:t>
            </a:r>
          </a:p>
          <a:p>
            <a:endParaRPr lang="ko-KR" altLang="en-US" sz="1500" dirty="0"/>
          </a:p>
        </p:txBody>
      </p:sp>
      <p:sp>
        <p:nvSpPr>
          <p:cNvPr id="5" name="직사각형 4"/>
          <p:cNvSpPr/>
          <p:nvPr/>
        </p:nvSpPr>
        <p:spPr>
          <a:xfrm>
            <a:off x="457200" y="1368788"/>
            <a:ext cx="8382000" cy="53732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useradd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oracle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passwd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비밀번호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mkdir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-p /u01/app/oracle/product/12.2.0/db_1/bin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chown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-R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oracle.oracle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/u01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ls -l /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su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oracle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[oracle@hana1 LABS]$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vi .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bash_profile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export ORACLE_HOME=/u01/app/oracle/product/12.2.0/db_1</a:t>
            </a:r>
          </a:p>
          <a:p>
            <a:pPr algn="l"/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PATH=$PATH:$HOME/.local/bin:$HOME/bin:$ORACLE_HOME/bin</a:t>
            </a:r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[oracle@hana1 LABS]$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source .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bash_profile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[oracle@hana1 LABS]$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env | grep ORACLE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ORACLE_HOME=/u01/app/oracle/product/12.2.0/db_1</a:t>
            </a:r>
          </a:p>
          <a:p>
            <a:pPr algn="l"/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[oracle@hana1 LABS]$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echo $PATH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/local/bin:/bin:/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/bin:/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/local/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sbin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sbin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:/home/oracle/.local/bin:/home/oracle/bin:/home/oracle/.local/bin:/home/oracle/bin</a:t>
            </a:r>
            <a:r>
              <a:rPr lang="en-US" altLang="ko-KR" sz="1400" b="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:/u01/app/oracle/product/12.2.0/db_1/bin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[oracle@hana1 LABS]$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vi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sqlplus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</a:t>
            </a: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-&gt; oracle </a:t>
            </a:r>
            <a:r>
              <a:rPr lang="ko-KR" altLang="en-US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접속도구</a:t>
            </a:r>
            <a:endParaRPr lang="en-US" altLang="ko-KR" sz="1400" b="0" i="1" dirty="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echo 'DB connection.'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echo 'SQL&gt; '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[oracle@hana1 LABS]$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chmod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+x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sqlplus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[oracle@hana1 LABS]$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mv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sqlplus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/u01/app/oracle/product/12.2.0/db_1/bin/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[oracle@hana1 LABS]$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sqlplus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DB connection.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SQL&gt; </a:t>
            </a:r>
          </a:p>
        </p:txBody>
      </p:sp>
    </p:spTree>
    <p:extLst>
      <p:ext uri="{BB962C8B-B14F-4D97-AF65-F5344CB8AC3E}">
        <p14:creationId xmlns:p14="http://schemas.microsoft.com/office/powerpoint/2010/main" val="205405556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파일의 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472608"/>
          </a:xfrm>
        </p:spPr>
        <p:txBody>
          <a:bodyPr/>
          <a:lstStyle/>
          <a:p>
            <a:r>
              <a:rPr lang="ko-KR" altLang="en-US" dirty="0"/>
              <a:t>파일 접근 권한 보호 </a:t>
            </a:r>
            <a:r>
              <a:rPr lang="en-US" altLang="ko-KR" dirty="0"/>
              <a:t>(Permission)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접근제어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(ACL, Access Control List)</a:t>
            </a:r>
            <a:endParaRPr lang="en-US" altLang="ko-KR" dirty="0"/>
          </a:p>
          <a:p>
            <a:pPr lvl="1"/>
            <a:r>
              <a:rPr lang="en-US" altLang="ko-KR" dirty="0"/>
              <a:t>Linux</a:t>
            </a:r>
            <a:r>
              <a:rPr lang="ko-KR" altLang="en-US" dirty="0"/>
              <a:t>는 파일에 무단으로 접근하는 것을 방지하고 보호하는 기능을 제공</a:t>
            </a:r>
            <a:endParaRPr lang="en-US" altLang="ko-KR" dirty="0"/>
          </a:p>
          <a:p>
            <a:pPr lvl="1"/>
            <a:r>
              <a:rPr lang="ko-KR" altLang="en-US" dirty="0"/>
              <a:t>사용자는 자신의 파일과 디렉터리 중에서 다른 사용자가 접근해도 되는 것과 그렇지 않은 것을 구분하여 접근 권한을 제한</a:t>
            </a:r>
            <a:endParaRPr lang="en-US" altLang="ko-KR" dirty="0"/>
          </a:p>
          <a:p>
            <a:r>
              <a:rPr lang="ko-KR" altLang="en-US" dirty="0"/>
              <a:t>파일의 속성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1560" y="2564904"/>
            <a:ext cx="7704856" cy="72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 ls -l 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/hosts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-r--r--. 1 root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root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158  8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월 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6  2019 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/hosts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342" y="3410690"/>
            <a:ext cx="5139544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1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실습 환경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altLang="ko-KR" dirty="0"/>
              <a:t>Oracle VirtualBox </a:t>
            </a:r>
            <a:r>
              <a:rPr lang="ko-KR" altLang="en-US" dirty="0"/>
              <a:t>를 활용한 </a:t>
            </a:r>
            <a:r>
              <a:rPr lang="en-US" altLang="ko-KR" dirty="0"/>
              <a:t>Linux Server </a:t>
            </a:r>
            <a:r>
              <a:rPr lang="ko-KR" altLang="en-US" dirty="0"/>
              <a:t>구성</a:t>
            </a:r>
            <a:endParaRPr lang="en-US" altLang="ko-KR" dirty="0"/>
          </a:p>
          <a:p>
            <a:pPr lvl="1"/>
            <a:r>
              <a:rPr lang="en-US" altLang="ko-KR" dirty="0"/>
              <a:t>VM </a:t>
            </a:r>
            <a:r>
              <a:rPr lang="ko-KR" altLang="en-US" dirty="0"/>
              <a:t>생성 후 </a:t>
            </a:r>
            <a:r>
              <a:rPr lang="ko-KR" altLang="en-US" dirty="0" err="1"/>
              <a:t>버츄얼</a:t>
            </a:r>
            <a:r>
              <a:rPr lang="ko-KR" altLang="en-US" dirty="0"/>
              <a:t> 박스 </a:t>
            </a:r>
            <a:r>
              <a:rPr lang="ko-KR" altLang="en-US" dirty="0" err="1"/>
              <a:t>실행시</a:t>
            </a:r>
            <a:r>
              <a:rPr lang="ko-KR" altLang="en-US" dirty="0"/>
              <a:t> </a:t>
            </a:r>
            <a:r>
              <a:rPr lang="en-US" altLang="ko-KR" dirty="0"/>
              <a:t>checksum </a:t>
            </a:r>
            <a:r>
              <a:rPr lang="ko-KR" altLang="en-US" dirty="0"/>
              <a:t>오류</a:t>
            </a:r>
          </a:p>
          <a:p>
            <a:pPr lvl="2"/>
            <a:r>
              <a:rPr lang="en-US" altLang="ko-KR" dirty="0"/>
              <a:t>VM</a:t>
            </a:r>
            <a:r>
              <a:rPr lang="ko-KR" altLang="en-US" dirty="0"/>
              <a:t>의 전원을 </a:t>
            </a:r>
            <a:r>
              <a:rPr lang="ko-KR" altLang="en-US" dirty="0" err="1"/>
              <a:t>끈후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설정</a:t>
            </a:r>
            <a:r>
              <a:rPr lang="en-US" altLang="ko-KR" dirty="0"/>
              <a:t>]</a:t>
            </a:r>
            <a:r>
              <a:rPr lang="ko-KR" altLang="en-US" dirty="0" err="1"/>
              <a:t>으로</a:t>
            </a:r>
            <a:r>
              <a:rPr lang="ko-KR" altLang="en-US" dirty="0"/>
              <a:t> 접속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DBAED2-0E89-B245-81A6-A4132AAFF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132856"/>
            <a:ext cx="6179542" cy="39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4098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파일의 속성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271864"/>
          </a:xfrm>
        </p:spPr>
        <p:txBody>
          <a:bodyPr/>
          <a:lstStyle/>
          <a:p>
            <a:r>
              <a:rPr lang="ko-KR" altLang="en-US" dirty="0"/>
              <a:t>파일의 종류</a:t>
            </a:r>
            <a:endParaRPr lang="en-US" altLang="ko-KR" dirty="0"/>
          </a:p>
          <a:p>
            <a:pPr lvl="1"/>
            <a:r>
              <a:rPr lang="ko-KR" altLang="en-US" dirty="0"/>
              <a:t>파일 속성의 첫 번째 항목은 파일의 종류를 표시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는 일반 파일을</a:t>
            </a:r>
            <a:r>
              <a:rPr lang="en-US" altLang="ko-KR" dirty="0"/>
              <a:t>, d</a:t>
            </a:r>
            <a:r>
              <a:rPr lang="ko-KR" altLang="en-US" dirty="0"/>
              <a:t>는 디렉터리를 의미</a:t>
            </a:r>
            <a:endParaRPr lang="en-US" altLang="ko-KR" dirty="0"/>
          </a:p>
          <a:p>
            <a:pPr lvl="1"/>
            <a:r>
              <a:rPr lang="ko-KR" altLang="en-US" dirty="0"/>
              <a:t>파일의 종류를 알려주는 명령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파일의 접근 권한 표시</a:t>
            </a:r>
            <a:endParaRPr lang="en-US" altLang="ko-KR" dirty="0"/>
          </a:p>
          <a:p>
            <a:pPr lvl="1"/>
            <a:r>
              <a:rPr lang="ko-KR" altLang="en-US" dirty="0"/>
              <a:t>파일의 소유자와 그룹이나 기타 사용자들이 파일에 대해 가지고 있는 접근 권한을 표시</a:t>
            </a:r>
            <a:endParaRPr lang="en-US" altLang="ko-KR" dirty="0"/>
          </a:p>
          <a:p>
            <a:r>
              <a:rPr lang="ko-KR" altLang="en-US" dirty="0"/>
              <a:t>하드 링크의 개수</a:t>
            </a:r>
            <a:endParaRPr lang="en-US" altLang="ko-KR" dirty="0"/>
          </a:p>
          <a:p>
            <a:pPr lvl="1"/>
            <a:r>
              <a:rPr lang="ko-KR" altLang="en-US" dirty="0"/>
              <a:t>하드 링크는 한 파일에 대해 여러 개의 파일명을 가질 수 있도록 하는 기능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827584" y="3933056"/>
            <a:ext cx="7704856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 file 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/hosts temp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/hosts: ASCII text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temp:       directory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7694863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02449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파일의 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003232" cy="5458544"/>
          </a:xfrm>
        </p:spPr>
        <p:txBody>
          <a:bodyPr/>
          <a:lstStyle/>
          <a:p>
            <a:r>
              <a:rPr lang="ko-KR" altLang="en-US" dirty="0"/>
              <a:t>파일 소유자의 로그인 </a:t>
            </a:r>
            <a:r>
              <a:rPr lang="en-US" altLang="ko-KR" dirty="0"/>
              <a:t>ID</a:t>
            </a:r>
          </a:p>
          <a:p>
            <a:pPr lvl="1"/>
            <a:r>
              <a:rPr lang="en-US" altLang="ko-KR" dirty="0"/>
              <a:t>Linux</a:t>
            </a:r>
            <a:r>
              <a:rPr lang="ko-KR" altLang="en-US" dirty="0"/>
              <a:t>에서 모든 파일은 소유자가 있음</a:t>
            </a:r>
            <a:endParaRPr lang="en-US" altLang="ko-KR" dirty="0"/>
          </a:p>
          <a:p>
            <a:r>
              <a:rPr lang="ko-KR" altLang="en-US" dirty="0"/>
              <a:t>파일 소유자의 그룹 이름</a:t>
            </a:r>
            <a:endParaRPr lang="en-US" altLang="ko-KR" dirty="0"/>
          </a:p>
          <a:p>
            <a:pPr lvl="1"/>
            <a:r>
              <a:rPr lang="en-US" altLang="ko-KR" dirty="0" err="1"/>
              <a:t>ls</a:t>
            </a:r>
            <a:r>
              <a:rPr lang="en-US" altLang="ko-KR" dirty="0"/>
              <a:t> -l </a:t>
            </a:r>
            <a:r>
              <a:rPr lang="ko-KR" altLang="en-US" dirty="0"/>
              <a:t>명령에서 출력되는 </a:t>
            </a:r>
            <a:r>
              <a:rPr lang="ko-KR" altLang="en-US" dirty="0" err="1"/>
              <a:t>그룹명은</a:t>
            </a:r>
            <a:r>
              <a:rPr lang="ko-KR" altLang="en-US" dirty="0"/>
              <a:t> 파일이 속한 그룹 </a:t>
            </a:r>
            <a:endParaRPr lang="en-US" altLang="ko-KR" dirty="0"/>
          </a:p>
          <a:p>
            <a:pPr lvl="1"/>
            <a:r>
              <a:rPr lang="ko-KR" altLang="en-US" dirty="0"/>
              <a:t>사용자가 속한 기본 그룹은 시스템 관리자가 사용자를 등록할 때 결정</a:t>
            </a:r>
            <a:endParaRPr lang="en-US" altLang="ko-KR" dirty="0"/>
          </a:p>
          <a:p>
            <a:pPr lvl="1"/>
            <a:r>
              <a:rPr lang="ko-KR" altLang="en-US" dirty="0"/>
              <a:t>사용자가 속한 그룹을 알려주는 명령은 </a:t>
            </a:r>
            <a:r>
              <a:rPr lang="en-US" altLang="ko-KR" dirty="0"/>
              <a:t>groups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파일의 크기</a:t>
            </a:r>
            <a:r>
              <a:rPr lang="en-US" altLang="ko-KR" dirty="0"/>
              <a:t>: </a:t>
            </a:r>
            <a:r>
              <a:rPr lang="ko-KR" altLang="en-US" dirty="0"/>
              <a:t>바이트 단위</a:t>
            </a:r>
            <a:endParaRPr lang="en-US" altLang="ko-KR" dirty="0"/>
          </a:p>
          <a:p>
            <a:r>
              <a:rPr lang="ko-KR" altLang="en-US" dirty="0"/>
              <a:t>파일이 마지막으로 수정된 날짜</a:t>
            </a:r>
            <a:endParaRPr lang="en-US" altLang="ko-KR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71812"/>
            <a:ext cx="7930204" cy="122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83568" y="4365104"/>
            <a:ext cx="7704856" cy="11521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 groups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user1 wheel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dialout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  <a:cs typeface="한컴돋움" panose="02030600000101010101" pitchFamily="18" charset="2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 groups root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root : root</a:t>
            </a:r>
          </a:p>
        </p:txBody>
      </p:sp>
    </p:spTree>
    <p:extLst>
      <p:ext uri="{BB962C8B-B14F-4D97-AF65-F5344CB8AC3E}">
        <p14:creationId xmlns:p14="http://schemas.microsoft.com/office/powerpoint/2010/main" val="115285387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파일의 접근 권한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ko-KR" altLang="en-US" dirty="0"/>
              <a:t>접근 권한의 종류</a:t>
            </a:r>
            <a:endParaRPr lang="en-US" altLang="ko-KR" dirty="0"/>
          </a:p>
          <a:p>
            <a:pPr lvl="1"/>
            <a:r>
              <a:rPr lang="ko-KR" altLang="en-US" dirty="0"/>
              <a:t> 읽기 권한</a:t>
            </a:r>
            <a:r>
              <a:rPr lang="en-US" altLang="ko-KR" dirty="0"/>
              <a:t>, </a:t>
            </a:r>
            <a:r>
              <a:rPr lang="ko-KR" altLang="en-US" dirty="0"/>
              <a:t>쓰기 권한</a:t>
            </a:r>
            <a:r>
              <a:rPr lang="en-US" altLang="ko-KR" dirty="0"/>
              <a:t>, </a:t>
            </a:r>
            <a:r>
              <a:rPr lang="ko-KR" altLang="en-US" dirty="0"/>
              <a:t>실행 권한 등 세 가지로 구성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접근 권한의 표기 방법</a:t>
            </a:r>
            <a:endParaRPr lang="en-US" altLang="ko-KR" dirty="0"/>
          </a:p>
          <a:p>
            <a:pPr lvl="1"/>
            <a:r>
              <a:rPr lang="ko-KR" altLang="en-US" dirty="0"/>
              <a:t> 사용자 </a:t>
            </a:r>
            <a:r>
              <a:rPr lang="ko-KR" altLang="en-US" dirty="0" err="1"/>
              <a:t>카테고리별로</a:t>
            </a:r>
            <a:r>
              <a:rPr lang="ko-KR" altLang="en-US" dirty="0"/>
              <a:t> 누가 파일을 읽고 쓰고 실행할 수 있는지를 문자로 표현한 것</a:t>
            </a:r>
            <a:endParaRPr lang="en-US" altLang="ko-KR" dirty="0"/>
          </a:p>
          <a:p>
            <a:pPr lvl="1"/>
            <a:r>
              <a:rPr lang="ko-KR" altLang="en-US" dirty="0"/>
              <a:t>읽기 권한은 </a:t>
            </a:r>
            <a:r>
              <a:rPr lang="en-US" altLang="ko-KR" dirty="0"/>
              <a:t>r, </a:t>
            </a:r>
            <a:r>
              <a:rPr lang="ko-KR" altLang="en-US" dirty="0"/>
              <a:t>쓰기 권한은 </a:t>
            </a:r>
            <a:r>
              <a:rPr lang="en-US" altLang="ko-KR" dirty="0"/>
              <a:t>w, </a:t>
            </a:r>
            <a:r>
              <a:rPr lang="ko-KR" altLang="en-US" dirty="0"/>
              <a:t>실행 권한은 </a:t>
            </a:r>
            <a:r>
              <a:rPr lang="en-US" altLang="ko-KR" dirty="0"/>
              <a:t>x</a:t>
            </a:r>
            <a:r>
              <a:rPr lang="ko-KR" altLang="en-US" dirty="0"/>
              <a:t>로 나타내며</a:t>
            </a:r>
            <a:r>
              <a:rPr lang="en-US" altLang="ko-KR" dirty="0"/>
              <a:t>, </a:t>
            </a:r>
            <a:r>
              <a:rPr lang="ko-KR" altLang="en-US" dirty="0"/>
              <a:t>해당 권한이 없는 경우에는 </a:t>
            </a:r>
            <a:r>
              <a:rPr lang="en-US" altLang="ko-KR" dirty="0"/>
              <a:t>-</a:t>
            </a:r>
            <a:r>
              <a:rPr lang="ko-KR" altLang="en-US" dirty="0"/>
              <a:t>로 표기</a:t>
            </a:r>
            <a:endParaRPr lang="en-US" altLang="ko-KR" dirty="0"/>
          </a:p>
          <a:p>
            <a:pPr lvl="1"/>
            <a:r>
              <a:rPr lang="ko-KR" altLang="en-US" dirty="0"/>
              <a:t>사용자 </a:t>
            </a:r>
            <a:r>
              <a:rPr lang="ko-KR" altLang="en-US" dirty="0" err="1"/>
              <a:t>카테고리별로</a:t>
            </a:r>
            <a:r>
              <a:rPr lang="ko-KR" altLang="en-US" dirty="0"/>
              <a:t> 세 가지 권한의 부여 여부를 </a:t>
            </a:r>
            <a:r>
              <a:rPr lang="en-US" altLang="ko-KR" dirty="0" err="1"/>
              <a:t>rwx</a:t>
            </a:r>
            <a:r>
              <a:rPr lang="en-US" altLang="ko-KR" dirty="0"/>
              <a:t> </a:t>
            </a:r>
            <a:r>
              <a:rPr lang="ko-KR" altLang="en-US" dirty="0"/>
              <a:t>세 문자를 묶어서 표기</a:t>
            </a: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96631" y="5630088"/>
            <a:ext cx="7704856" cy="725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b-NO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 ls -l /etc/hosts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-rw-r--r--. 1 root root 158  8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월 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6  2012 /</a:t>
            </a:r>
            <a:r>
              <a:rPr lang="nb-NO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etc/hosts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  <a:cs typeface="한컴돋움" panose="02030600000101010101" pitchFamily="18" charset="2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80493"/>
            <a:ext cx="7830651" cy="2556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68639" y="5877918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80788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파일의 접근 권한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ko-KR" altLang="en-US" dirty="0"/>
              <a:t>접근 권한의 표기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4188287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12976"/>
            <a:ext cx="7871934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3493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파일의 접근 권한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ko-KR" altLang="en-US" dirty="0"/>
              <a:t>접근 권한의 변경 명령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기호 모드 </a:t>
            </a:r>
            <a:r>
              <a:rPr lang="en-US" altLang="ko-KR" dirty="0"/>
              <a:t>: </a:t>
            </a:r>
            <a:r>
              <a:rPr lang="ko-KR" altLang="en-US" dirty="0"/>
              <a:t>접근 권한을 변경하기 위해 문자와 기호를 사용하여 권한을 표시</a:t>
            </a:r>
            <a:endParaRPr lang="en-US" altLang="ko-KR" dirty="0"/>
          </a:p>
          <a:p>
            <a:pPr lvl="1"/>
            <a:r>
              <a:rPr lang="ko-KR" altLang="en-US" dirty="0"/>
              <a:t>숫자 모드 </a:t>
            </a:r>
            <a:r>
              <a:rPr lang="en-US" altLang="ko-KR" dirty="0"/>
              <a:t>: </a:t>
            </a:r>
            <a:r>
              <a:rPr lang="ko-KR" altLang="en-US" dirty="0"/>
              <a:t>접근 권한을 변경하기 위해 숫자를 사용</a:t>
            </a:r>
          </a:p>
          <a:p>
            <a:pPr lvl="1"/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24000"/>
            <a:ext cx="7850404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2950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숫자를 이용한 파일 접근 권한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400600"/>
          </a:xfrm>
        </p:spPr>
        <p:txBody>
          <a:bodyPr/>
          <a:lstStyle/>
          <a:p>
            <a:r>
              <a:rPr lang="ko-KR" altLang="en-US" dirty="0"/>
              <a:t>숫자로 환산하기</a:t>
            </a:r>
            <a:endParaRPr lang="en-US" altLang="ko-KR" dirty="0"/>
          </a:p>
          <a:p>
            <a:pPr lvl="1"/>
            <a:r>
              <a:rPr lang="ko-KR" altLang="en-US" dirty="0"/>
              <a:t> 숫자 모드에서는 각 권한이 있고 없고를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표기하고 이를 다시 환산하여 숫자로 표현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ko-KR" altLang="en-US" dirty="0" err="1"/>
              <a:t>카테고리별로</a:t>
            </a:r>
            <a:r>
              <a:rPr lang="ko-KR" altLang="en-US" dirty="0"/>
              <a:t> 권한의 조합에 따라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7</a:t>
            </a:r>
            <a:r>
              <a:rPr lang="ko-KR" altLang="en-US" dirty="0"/>
              <a:t>로 나타내는 것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34" y="2276872"/>
            <a:ext cx="7455731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0984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숫자를 이용한 파일 접근 권한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387702" y="1066800"/>
            <a:ext cx="5360761" cy="5257800"/>
          </a:xfrm>
        </p:spPr>
        <p:txBody>
          <a:bodyPr/>
          <a:lstStyle/>
          <a:p>
            <a:r>
              <a:rPr lang="ko-KR" altLang="en-US" dirty="0"/>
              <a:t>권한을 숫자로 환산하는 과정</a:t>
            </a: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en-US" altLang="ko-KR" dirty="0"/>
              <a:t>r-x</a:t>
            </a:r>
            <a:r>
              <a:rPr lang="ko-KR" altLang="en-US" dirty="0"/>
              <a:t>라고 할 때 권한이 있는 것은 </a:t>
            </a:r>
            <a:r>
              <a:rPr lang="en-US" altLang="ko-KR" dirty="0"/>
              <a:t>1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없는 것은 </a:t>
            </a:r>
            <a:r>
              <a:rPr lang="en-US" altLang="ko-KR" dirty="0"/>
              <a:t>0</a:t>
            </a:r>
            <a:r>
              <a:rPr lang="ko-KR" altLang="en-US" dirty="0"/>
              <a:t>으로 변환</a:t>
            </a: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1, 0, 1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en-US" altLang="ko-KR" dirty="0"/>
              <a:t>2</a:t>
            </a:r>
            <a:r>
              <a:rPr lang="ko-KR" altLang="en-US" dirty="0"/>
              <a:t>진수를 각 </a:t>
            </a:r>
            <a:r>
              <a:rPr lang="ko-KR" altLang="en-US" dirty="0" err="1"/>
              <a:t>자릿수별로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진수로 환산하면 </a:t>
            </a:r>
            <a:r>
              <a:rPr lang="en-US" altLang="ko-KR" dirty="0"/>
              <a:t>4, 0, 1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/>
              <a:t>세 숫자를 더하면</a:t>
            </a: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/>
              <a:t>최종 권한 값은  </a:t>
            </a:r>
            <a:r>
              <a:rPr lang="en-US" altLang="ko-KR" dirty="0"/>
              <a:t>5</a:t>
            </a:r>
            <a:r>
              <a:rPr lang="ko-KR" altLang="en-US" dirty="0"/>
              <a:t>가 됨</a:t>
            </a:r>
            <a:endParaRPr lang="en-US" altLang="ko-K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" y="1094511"/>
            <a:ext cx="3131840" cy="419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140968"/>
            <a:ext cx="5722431" cy="298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2426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숫자를 이용한 파일 접근 권한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400600"/>
          </a:xfrm>
        </p:spPr>
        <p:txBody>
          <a:bodyPr/>
          <a:lstStyle/>
          <a:p>
            <a:r>
              <a:rPr lang="ko-KR" altLang="en-US" dirty="0"/>
              <a:t>전체 권한을 숫자로 표기</a:t>
            </a:r>
            <a:endParaRPr lang="en-US" altLang="ko-KR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5375826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3573016"/>
            <a:ext cx="8237923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771293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숫자를 이용한 파일 접근 권한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05111"/>
            <a:ext cx="8291264" cy="5400600"/>
          </a:xfrm>
        </p:spPr>
        <p:txBody>
          <a:bodyPr/>
          <a:lstStyle/>
          <a:p>
            <a:r>
              <a:rPr lang="ko-KR" altLang="en-US" dirty="0"/>
              <a:t>숫자 모드로 접근 권한 변경하기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숫자의 각 위치가 사용자 카테고리를 나타내기 때문에 사용자 카테고리를 따로 지정할 필요가 없다</a:t>
            </a:r>
            <a:endParaRPr lang="en-US" altLang="ko-KR" dirty="0"/>
          </a:p>
          <a:p>
            <a:pPr lvl="1"/>
            <a:r>
              <a:rPr lang="ko-KR" altLang="en-US" dirty="0"/>
              <a:t>항상 세 자리 수를 사용해야 하므로 변경하려는 사용자 카테고리의 권한뿐만 아니라 그룹과 기타 사용자의 권한도 반드시 같이 명시</a:t>
            </a:r>
            <a:endParaRPr lang="en-US" altLang="ko-KR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4784"/>
            <a:ext cx="5112568" cy="1733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58674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숫자를 이용한 파일 접근 권한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458544"/>
          </a:xfrm>
        </p:spPr>
        <p:txBody>
          <a:bodyPr/>
          <a:lstStyle/>
          <a:p>
            <a:r>
              <a:rPr lang="ko-KR" altLang="en-US" dirty="0"/>
              <a:t>숫자 모드로 접근 권한 변경하기 예</a:t>
            </a: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/>
              <a:t>현재 접근 권한</a:t>
            </a:r>
            <a:r>
              <a:rPr lang="en-US" altLang="ko-KR" dirty="0"/>
              <a:t>: 644(</a:t>
            </a:r>
            <a:r>
              <a:rPr lang="en-US" altLang="ko-KR" dirty="0" err="1"/>
              <a:t>rw</a:t>
            </a:r>
            <a:r>
              <a:rPr lang="en-US" altLang="ko-KR" dirty="0"/>
              <a:t>-r--r--)</a:t>
            </a:r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/>
              <a:t>소유자의 쓰기 권한을 제거</a:t>
            </a:r>
            <a:r>
              <a:rPr lang="en-US" altLang="ko-KR" dirty="0"/>
              <a:t>:  r--r--r--</a:t>
            </a:r>
            <a:r>
              <a:rPr lang="ko-KR" altLang="en-US" dirty="0"/>
              <a:t>이므로 </a:t>
            </a:r>
            <a:r>
              <a:rPr lang="en-US" altLang="ko-KR" dirty="0"/>
              <a:t>444</a:t>
            </a:r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/>
              <a:t>그룹에 쓰기와 실행 권한을 부여</a:t>
            </a:r>
            <a:r>
              <a:rPr lang="en-US" altLang="ko-KR" dirty="0"/>
              <a:t>: r--</a:t>
            </a:r>
            <a:r>
              <a:rPr lang="en-US" altLang="ko-KR" dirty="0" err="1"/>
              <a:t>rwxr</a:t>
            </a:r>
            <a:r>
              <a:rPr lang="en-US" altLang="ko-KR" dirty="0"/>
              <a:t>--</a:t>
            </a:r>
            <a:r>
              <a:rPr lang="ko-KR" altLang="en-US" dirty="0"/>
              <a:t>이므로 </a:t>
            </a:r>
            <a:r>
              <a:rPr lang="en-US" altLang="ko-KR" dirty="0"/>
              <a:t>474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3568" y="1844824"/>
            <a:ext cx="7704856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 -l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합계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-r--r--. 1 user1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158  3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25 18:03 test.txt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3568" y="3212976"/>
            <a:ext cx="7704856" cy="12241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chmod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444 test.txt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 -l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합계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-r--r--r--. 1 user1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158  3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25 18:03 test.txt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83568" y="4797152"/>
            <a:ext cx="7704856" cy="12241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chmod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 474 test.txt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 -l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합계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-r--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rwxr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--. 1 user1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158  3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25 18:03 test.txt*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</p:spTree>
    <p:extLst>
      <p:ext uri="{BB962C8B-B14F-4D97-AF65-F5344CB8AC3E}">
        <p14:creationId xmlns:p14="http://schemas.microsoft.com/office/powerpoint/2010/main" val="1618320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실습 환경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altLang="ko-KR" dirty="0"/>
              <a:t>Oracle VirtualBox </a:t>
            </a:r>
            <a:r>
              <a:rPr lang="ko-KR" altLang="en-US" dirty="0"/>
              <a:t>를 활용한 </a:t>
            </a:r>
            <a:r>
              <a:rPr lang="en-US" altLang="ko-KR" dirty="0"/>
              <a:t>Linux Server </a:t>
            </a:r>
            <a:r>
              <a:rPr lang="ko-KR" altLang="en-US" dirty="0"/>
              <a:t>구성</a:t>
            </a:r>
            <a:endParaRPr lang="en-US" altLang="ko-KR" dirty="0"/>
          </a:p>
          <a:p>
            <a:pPr lvl="1"/>
            <a:r>
              <a:rPr lang="en-US" altLang="ko-KR" dirty="0"/>
              <a:t>VM </a:t>
            </a:r>
            <a:r>
              <a:rPr lang="ko-KR" altLang="en-US" dirty="0"/>
              <a:t>생성 후 </a:t>
            </a:r>
            <a:r>
              <a:rPr lang="ko-KR" altLang="en-US" dirty="0" err="1"/>
              <a:t>버츄얼</a:t>
            </a:r>
            <a:r>
              <a:rPr lang="ko-KR" altLang="en-US" dirty="0"/>
              <a:t> 박스 </a:t>
            </a:r>
            <a:r>
              <a:rPr lang="ko-KR" altLang="en-US" dirty="0" err="1"/>
              <a:t>실행시</a:t>
            </a:r>
            <a:r>
              <a:rPr lang="ko-KR" altLang="en-US" dirty="0"/>
              <a:t> </a:t>
            </a:r>
            <a:r>
              <a:rPr lang="en-US" altLang="ko-KR" dirty="0"/>
              <a:t>checksum </a:t>
            </a:r>
            <a:r>
              <a:rPr lang="ko-KR" altLang="en-US" dirty="0"/>
              <a:t>오류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저장소</a:t>
            </a:r>
            <a:r>
              <a:rPr lang="en-US" altLang="ko-KR" dirty="0"/>
              <a:t>] - [</a:t>
            </a:r>
            <a:r>
              <a:rPr lang="ko-KR" altLang="en-US" dirty="0"/>
              <a:t>컨트롤러</a:t>
            </a:r>
            <a:r>
              <a:rPr lang="en-US" altLang="ko-KR" dirty="0"/>
              <a:t>: IDE]  </a:t>
            </a:r>
            <a:r>
              <a:rPr lang="ko-KR" altLang="en-US" dirty="0"/>
              <a:t>에 잡혀있는 저장소 삭제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80F335-001C-A043-AC3F-5BB6269DC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18" y="2204864"/>
            <a:ext cx="6833964" cy="43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1492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접근 권한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334000"/>
          </a:xfrm>
        </p:spPr>
        <p:txBody>
          <a:bodyPr/>
          <a:lstStyle/>
          <a:p>
            <a:r>
              <a:rPr lang="ko-KR" altLang="en-US" dirty="0"/>
              <a:t>기본 접근 권한</a:t>
            </a:r>
            <a:endParaRPr lang="en-US" altLang="ko-KR" dirty="0"/>
          </a:p>
          <a:p>
            <a:pPr lvl="1"/>
            <a:r>
              <a:rPr lang="en-US" altLang="ko-KR" dirty="0"/>
              <a:t>Linux</a:t>
            </a:r>
            <a:r>
              <a:rPr lang="ko-KR" altLang="en-US" dirty="0"/>
              <a:t>에서는 파일이나 디렉터리를 생성할 때 기본 접근 권한이 자동적으로 설정</a:t>
            </a:r>
            <a:endParaRPr lang="en-US" altLang="ko-KR" dirty="0"/>
          </a:p>
          <a:p>
            <a:pPr lvl="1"/>
            <a:r>
              <a:rPr lang="ko-KR" altLang="en-US" dirty="0"/>
              <a:t>일반 파일의 경우 소유자와 그룹은 읽기와 쓰기 권한이 설정되고 기타 사용자는 읽기 권한만 설정</a:t>
            </a:r>
            <a:r>
              <a:rPr lang="en-US" altLang="ko-KR" dirty="0"/>
              <a:t>(644)</a:t>
            </a:r>
            <a:endParaRPr lang="ko-KR" altLang="en-US" dirty="0"/>
          </a:p>
          <a:p>
            <a:pPr lvl="1"/>
            <a:r>
              <a:rPr lang="ko-KR" altLang="en-US" dirty="0"/>
              <a:t>디렉터리의 경우 소유자와 그룹은 읽기</a:t>
            </a:r>
            <a:r>
              <a:rPr lang="en-US" altLang="ko-KR" dirty="0"/>
              <a:t>, </a:t>
            </a:r>
            <a:r>
              <a:rPr lang="ko-KR" altLang="en-US" dirty="0"/>
              <a:t>쓰기</a:t>
            </a:r>
            <a:r>
              <a:rPr lang="en-US" altLang="ko-KR" dirty="0"/>
              <a:t>, </a:t>
            </a:r>
            <a:r>
              <a:rPr lang="ko-KR" altLang="en-US" dirty="0"/>
              <a:t>실행 권한이 설정되고 기타 사용자는 읽기</a:t>
            </a:r>
            <a:r>
              <a:rPr lang="en-US" altLang="ko-KR" dirty="0"/>
              <a:t>, </a:t>
            </a:r>
            <a:r>
              <a:rPr lang="ko-KR" altLang="en-US" dirty="0"/>
              <a:t>실행 권한만 설정</a:t>
            </a:r>
            <a:r>
              <a:rPr lang="en-US" altLang="ko-KR" dirty="0"/>
              <a:t>(755)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3568" y="2492896"/>
            <a:ext cx="7704856" cy="18722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touch KDN.txt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mkdir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temp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 -l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합계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8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-r--. 1 user1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0  3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25 22:01 KDN.txt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drwxrwxr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-x. 2 user1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4096  3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25 22:01 temp/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----------. 1 user1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158  3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25 18:03 test.txt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</p:spTree>
    <p:extLst>
      <p:ext uri="{BB962C8B-B14F-4D97-AF65-F5344CB8AC3E}">
        <p14:creationId xmlns:p14="http://schemas.microsoft.com/office/powerpoint/2010/main" val="16500526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접근 권한 설정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83568" y="3298370"/>
            <a:ext cx="7704856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pl-PL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umask</a:t>
            </a:r>
          </a:p>
          <a:p>
            <a:pPr algn="l"/>
            <a:r>
              <a:rPr lang="pl-PL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00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  <a:r>
              <a:rPr lang="pl-PL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</a:t>
            </a:r>
          </a:p>
          <a:p>
            <a:pPr algn="l"/>
            <a:r>
              <a:rPr lang="pl-PL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>
            <a:normAutofit/>
          </a:bodyPr>
          <a:lstStyle/>
          <a:p>
            <a:r>
              <a:rPr lang="ko-KR" altLang="en-US" dirty="0"/>
              <a:t>기본 접근 권한 확인하고 변경하기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아무 인자 없이 </a:t>
            </a:r>
            <a:r>
              <a:rPr lang="en-US" altLang="ko-KR" dirty="0" err="1"/>
              <a:t>umask</a:t>
            </a:r>
            <a:r>
              <a:rPr lang="en-US" altLang="ko-KR" dirty="0"/>
              <a:t> </a:t>
            </a:r>
            <a:r>
              <a:rPr lang="ko-KR" altLang="en-US" dirty="0"/>
              <a:t>명령만 사용할 경우 기본 마스크 값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마스크 값의 의미</a:t>
            </a:r>
            <a:endParaRPr lang="en-US" altLang="ko-KR" dirty="0"/>
          </a:p>
          <a:p>
            <a:pPr lvl="1"/>
            <a:r>
              <a:rPr lang="ko-KR" altLang="en-US" dirty="0"/>
              <a:t>마스크 값은 파일이나 디렉터리 생성 시 부여하지 않을 권한을 지정해놓는 것</a:t>
            </a:r>
            <a:endParaRPr lang="en-US" altLang="ko-KR" dirty="0"/>
          </a:p>
          <a:p>
            <a:pPr lvl="1"/>
            <a:r>
              <a:rPr lang="ko-KR" altLang="en-US" dirty="0"/>
              <a:t>마스크 값이 </a:t>
            </a:r>
            <a:r>
              <a:rPr lang="en-US" altLang="ko-KR" dirty="0"/>
              <a:t>002</a:t>
            </a:r>
            <a:r>
              <a:rPr lang="ko-KR" altLang="en-US" dirty="0"/>
              <a:t>일 경우 이는 </a:t>
            </a:r>
            <a:r>
              <a:rPr lang="en-US" altLang="ko-KR" dirty="0"/>
              <a:t> -------w-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기타 사용자에게 쓰기 권한은 부여하지 않겠다는 뜻</a:t>
            </a:r>
            <a:endParaRPr lang="en-US" altLang="ko-KR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10937"/>
            <a:ext cx="7776860" cy="1414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83568" y="5242586"/>
            <a:ext cx="7704856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pl-PL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umask -S</a:t>
            </a:r>
          </a:p>
          <a:p>
            <a:pPr algn="l"/>
            <a:r>
              <a:rPr lang="pl-PL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u=rwx, g=rwx, o=rx</a:t>
            </a:r>
          </a:p>
          <a:p>
            <a:pPr algn="l"/>
            <a:r>
              <a:rPr lang="pl-PL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8080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접근 권한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76561"/>
            <a:ext cx="8352928" cy="5400600"/>
          </a:xfrm>
        </p:spPr>
        <p:txBody>
          <a:bodyPr/>
          <a:lstStyle/>
          <a:p>
            <a:r>
              <a:rPr lang="ko-KR" altLang="en-US" dirty="0"/>
              <a:t>마스크 값 변경하기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마스크 값을 바꾸면 파일이나 디렉터리를 생성할 때 적용되는 기본 접근 권한도 변경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568" y="1654926"/>
            <a:ext cx="7704856" cy="10081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pl-PL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umask 077</a:t>
            </a:r>
          </a:p>
          <a:p>
            <a:pPr algn="l"/>
            <a:r>
              <a:rPr lang="pl-PL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umask</a:t>
            </a:r>
          </a:p>
          <a:p>
            <a:pPr algn="l"/>
            <a:r>
              <a:rPr lang="pl-PL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0077</a:t>
            </a:r>
          </a:p>
          <a:p>
            <a:pPr algn="l"/>
            <a:r>
              <a:rPr lang="pl-PL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3568" y="3239102"/>
            <a:ext cx="7704856" cy="20162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touch linux.txt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 -l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합계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8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-r--. 1 user1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0  3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25 22:01 KDN.txt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-------. 1 user1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0  3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25 22:22 linux.txt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drwxrwxr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-x. 2 user1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4096  3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25 22:01 temp/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----------. 1 user1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158  3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25 18:03 test.txt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</p:spTree>
    <p:extLst>
      <p:ext uri="{BB962C8B-B14F-4D97-AF65-F5344CB8AC3E}">
        <p14:creationId xmlns:p14="http://schemas.microsoft.com/office/powerpoint/2010/main" val="13417879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접근 권한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ko-KR" altLang="en-US" dirty="0"/>
              <a:t>여러 가지 마스크 값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umask</a:t>
            </a:r>
            <a:r>
              <a:rPr lang="ko-KR" altLang="en-US" dirty="0"/>
              <a:t>로 마스크 값을 바꿀 때 파일과 디렉터리에 모두 적용해봐야 함</a:t>
            </a:r>
            <a:endParaRPr lang="en-US" altLang="ko-KR" dirty="0"/>
          </a:p>
          <a:p>
            <a:pPr lvl="1"/>
            <a:r>
              <a:rPr lang="ko-KR" altLang="en-US" dirty="0"/>
              <a:t>마스크 값이 파일에는 적합하지만 디렉터리에는 적합하지 않을 수도 있음</a:t>
            </a:r>
            <a:endParaRPr lang="en-US" altLang="ko-KR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8001"/>
            <a:ext cx="7847965" cy="1867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75032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접근 권한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en-US" altLang="ko-KR" dirty="0"/>
              <a:t>UMASK </a:t>
            </a:r>
            <a:r>
              <a:rPr lang="ko-KR" altLang="en-US" dirty="0"/>
              <a:t>설정 정보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605272" y="1556792"/>
            <a:ext cx="8081528" cy="33843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vi /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etc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/profile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…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61 if [ $UID 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199 ] &amp;&amp; [ "`/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/bin/id 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`" = "`/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/bin/id -un`" ]; then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62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umask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002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63 else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64   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umask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022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65 fi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…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endParaRPr lang="en-US" altLang="ko-KR" sz="1400" dirty="0">
              <a:solidFill>
                <a:srgbClr val="FF0000"/>
              </a:solidFill>
            </a:endParaRPr>
          </a:p>
          <a:p>
            <a:pPr algn="l"/>
            <a:r>
              <a:rPr lang="en-US" altLang="ko-KR" sz="1400" dirty="0">
                <a:solidFill>
                  <a:srgbClr val="FF0000"/>
                </a:solidFill>
              </a:rPr>
              <a:t>#UID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199</a:t>
            </a:r>
            <a:r>
              <a:rPr lang="ko-KR" altLang="en-US" sz="1400" dirty="0">
                <a:solidFill>
                  <a:srgbClr val="FF0000"/>
                </a:solidFill>
              </a:rPr>
              <a:t>를 넘어가고</a:t>
            </a:r>
            <a:r>
              <a:rPr lang="en-US" altLang="ko-KR" sz="1400" dirty="0">
                <a:solidFill>
                  <a:srgbClr val="FF0000"/>
                </a:solidFill>
              </a:rPr>
              <a:t>, </a:t>
            </a:r>
            <a:r>
              <a:rPr lang="ko-KR" altLang="en-US" sz="1400" dirty="0">
                <a:solidFill>
                  <a:srgbClr val="FF0000"/>
                </a:solidFill>
              </a:rPr>
              <a:t>그룹명과 </a:t>
            </a:r>
            <a:r>
              <a:rPr lang="ko-KR" altLang="en-US" sz="1400" dirty="0" err="1">
                <a:solidFill>
                  <a:srgbClr val="FF0000"/>
                </a:solidFill>
              </a:rPr>
              <a:t>계정명이</a:t>
            </a:r>
            <a:r>
              <a:rPr lang="ko-KR" altLang="en-US" sz="1400" dirty="0">
                <a:solidFill>
                  <a:srgbClr val="FF0000"/>
                </a:solidFill>
              </a:rPr>
              <a:t> 동일한 경우에는 </a:t>
            </a:r>
            <a:r>
              <a:rPr lang="en-US" altLang="ko-KR" sz="1400" dirty="0" err="1">
                <a:solidFill>
                  <a:srgbClr val="FF0000"/>
                </a:solidFill>
              </a:rPr>
              <a:t>umask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값을 </a:t>
            </a:r>
            <a:r>
              <a:rPr lang="en-US" altLang="ko-KR" sz="1400" dirty="0">
                <a:solidFill>
                  <a:srgbClr val="FF0000"/>
                </a:solidFill>
              </a:rPr>
              <a:t>002</a:t>
            </a:r>
            <a:r>
              <a:rPr lang="ko-KR" altLang="en-US" sz="1400" dirty="0">
                <a:solidFill>
                  <a:srgbClr val="FF0000"/>
                </a:solidFill>
              </a:rPr>
              <a:t>로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그 외에는 </a:t>
            </a:r>
            <a:r>
              <a:rPr lang="en-US" altLang="ko-KR" sz="1400" dirty="0">
                <a:solidFill>
                  <a:srgbClr val="FF0000"/>
                </a:solidFill>
              </a:rPr>
              <a:t>022</a:t>
            </a:r>
            <a:r>
              <a:rPr lang="ko-KR" altLang="en-US" sz="1400" dirty="0">
                <a:solidFill>
                  <a:srgbClr val="FF0000"/>
                </a:solidFill>
              </a:rPr>
              <a:t>로 설정하라고 명시되어 있습니다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pPr algn="l"/>
            <a:endParaRPr lang="en-US" altLang="ko-KR" sz="1400" dirty="0">
              <a:solidFill>
                <a:srgbClr val="FF0000"/>
              </a:solidFill>
            </a:endParaRPr>
          </a:p>
          <a:p>
            <a:pPr algn="l"/>
            <a:r>
              <a:rPr lang="en-US" altLang="ko-KR" sz="1400" dirty="0">
                <a:solidFill>
                  <a:srgbClr val="FF0000"/>
                </a:solidFill>
              </a:rPr>
              <a:t># UID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1~499</a:t>
            </a:r>
            <a:r>
              <a:rPr lang="ko-KR" altLang="en-US" sz="1400" dirty="0">
                <a:solidFill>
                  <a:srgbClr val="FF0000"/>
                </a:solidFill>
              </a:rPr>
              <a:t>까지는 시스템 계정을 의미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9232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접근 권한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ko-KR" altLang="en-US" sz="1800" dirty="0"/>
              <a:t>특수 접근 권한</a:t>
            </a:r>
            <a:endParaRPr lang="en-US" altLang="ko-KR" sz="1800" dirty="0"/>
          </a:p>
          <a:p>
            <a:pPr lvl="1"/>
            <a:r>
              <a:rPr lang="ko-KR" altLang="en-US" sz="1500" dirty="0"/>
              <a:t>접근 권한은 원래 </a:t>
            </a:r>
            <a:r>
              <a:rPr lang="en-US" altLang="ko-KR" sz="1500" dirty="0"/>
              <a:t>4</a:t>
            </a:r>
            <a:r>
              <a:rPr lang="ko-KR" altLang="en-US" sz="1500" dirty="0"/>
              <a:t>자리</a:t>
            </a:r>
            <a:endParaRPr lang="en-US" altLang="ko-KR" sz="1500" dirty="0"/>
          </a:p>
          <a:p>
            <a:pPr lvl="1"/>
            <a:r>
              <a:rPr lang="ko-KR" altLang="en-US" sz="1500" dirty="0"/>
              <a:t>생략된 맨 앞자리는 특수 접근 권한 의미</a:t>
            </a:r>
            <a:endParaRPr lang="en-US" altLang="ko-KR" sz="1500" dirty="0"/>
          </a:p>
          <a:p>
            <a:pPr lvl="1"/>
            <a:r>
              <a:rPr lang="ko-KR" altLang="en-US" sz="1500" dirty="0"/>
              <a:t>맨 앞자리 숫자가 </a:t>
            </a:r>
            <a:r>
              <a:rPr lang="en-US" altLang="ko-KR" sz="1500" dirty="0"/>
              <a:t>0</a:t>
            </a:r>
            <a:r>
              <a:rPr lang="ko-KR" altLang="en-US" sz="1500" dirty="0"/>
              <a:t>이면 일반적인 접근 권한이지만 이 숫자가 </a:t>
            </a:r>
            <a:r>
              <a:rPr lang="en-US" altLang="ko-KR" sz="1500" b="1" dirty="0">
                <a:solidFill>
                  <a:srgbClr val="FF0000"/>
                </a:solidFill>
              </a:rPr>
              <a:t>1, 2, 4</a:t>
            </a:r>
            <a:r>
              <a:rPr lang="ko-KR" altLang="en-US" sz="1500" dirty="0"/>
              <a:t>이면 특수 접근 권한이 설정</a:t>
            </a:r>
            <a:endParaRPr lang="en-US" altLang="ko-KR" sz="1500" dirty="0"/>
          </a:p>
          <a:p>
            <a:pPr lvl="1"/>
            <a:endParaRPr lang="en-US" altLang="ko-KR" sz="1500" dirty="0"/>
          </a:p>
          <a:p>
            <a:pPr lvl="1"/>
            <a:r>
              <a:rPr lang="en-US" altLang="ko-KR" sz="1500" b="1" dirty="0" err="1">
                <a:solidFill>
                  <a:srgbClr val="FF0000"/>
                </a:solidFill>
              </a:rPr>
              <a:t>SetUID</a:t>
            </a:r>
            <a:r>
              <a:rPr lang="en-US" altLang="ko-KR" sz="1500" b="1" dirty="0">
                <a:solidFill>
                  <a:srgbClr val="FF0000"/>
                </a:solidFill>
              </a:rPr>
              <a:t> : </a:t>
            </a:r>
            <a:r>
              <a:rPr lang="ko-KR" altLang="en-US" sz="1500" b="1" dirty="0">
                <a:solidFill>
                  <a:srgbClr val="FF0000"/>
                </a:solidFill>
              </a:rPr>
              <a:t>맨 앞자리가 </a:t>
            </a:r>
            <a:r>
              <a:rPr lang="en-US" altLang="ko-KR" sz="1500" b="1" dirty="0">
                <a:solidFill>
                  <a:srgbClr val="FF0000"/>
                </a:solidFill>
              </a:rPr>
              <a:t>4 (4000)</a:t>
            </a:r>
          </a:p>
          <a:p>
            <a:pPr lvl="1"/>
            <a:r>
              <a:rPr lang="en-US" altLang="ko-KR" sz="1500" b="1" dirty="0" err="1">
                <a:solidFill>
                  <a:srgbClr val="FF0000"/>
                </a:solidFill>
              </a:rPr>
              <a:t>SetGID</a:t>
            </a:r>
            <a:r>
              <a:rPr lang="en-US" altLang="ko-KR" sz="1500" b="1" dirty="0">
                <a:solidFill>
                  <a:srgbClr val="FF0000"/>
                </a:solidFill>
              </a:rPr>
              <a:t> : </a:t>
            </a:r>
            <a:r>
              <a:rPr lang="ko-KR" altLang="en-US" sz="1500" b="1" dirty="0">
                <a:solidFill>
                  <a:srgbClr val="FF0000"/>
                </a:solidFill>
              </a:rPr>
              <a:t>맨 앞자리가 </a:t>
            </a:r>
            <a:r>
              <a:rPr lang="en-US" altLang="ko-KR" sz="1500" b="1" dirty="0">
                <a:solidFill>
                  <a:srgbClr val="FF0000"/>
                </a:solidFill>
              </a:rPr>
              <a:t>2 (2000)</a:t>
            </a:r>
          </a:p>
          <a:p>
            <a:pPr lvl="1"/>
            <a:r>
              <a:rPr lang="ko-KR" altLang="en-US" sz="1500" b="1" dirty="0" err="1">
                <a:solidFill>
                  <a:srgbClr val="FF0000"/>
                </a:solidFill>
              </a:rPr>
              <a:t>스티키</a:t>
            </a:r>
            <a:r>
              <a:rPr lang="ko-KR" altLang="en-US" sz="1500" b="1" dirty="0">
                <a:solidFill>
                  <a:srgbClr val="FF0000"/>
                </a:solidFill>
              </a:rPr>
              <a:t> 비트</a:t>
            </a:r>
            <a:r>
              <a:rPr lang="en-US" altLang="ko-KR" sz="1500" b="1" dirty="0">
                <a:solidFill>
                  <a:srgbClr val="FF0000"/>
                </a:solidFill>
              </a:rPr>
              <a:t>(sticky bit) : </a:t>
            </a:r>
            <a:r>
              <a:rPr lang="ko-KR" altLang="en-US" sz="1500" b="1" dirty="0">
                <a:solidFill>
                  <a:srgbClr val="FF0000"/>
                </a:solidFill>
              </a:rPr>
              <a:t>맨 앞자리가 </a:t>
            </a:r>
            <a:r>
              <a:rPr lang="en-US" altLang="ko-KR" sz="1500" b="1" dirty="0">
                <a:solidFill>
                  <a:srgbClr val="FF0000"/>
                </a:solidFill>
              </a:rPr>
              <a:t>1 (1000)</a:t>
            </a:r>
          </a:p>
        </p:txBody>
      </p:sp>
    </p:spTree>
    <p:extLst>
      <p:ext uri="{BB962C8B-B14F-4D97-AF65-F5344CB8AC3E}">
        <p14:creationId xmlns:p14="http://schemas.microsoft.com/office/powerpoint/2010/main" val="32711639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접근 권한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334000"/>
          </a:xfrm>
        </p:spPr>
        <p:txBody>
          <a:bodyPr/>
          <a:lstStyle/>
          <a:p>
            <a:r>
              <a:rPr lang="en-US" altLang="ko-KR" dirty="0" err="1"/>
              <a:t>SetUID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FF0000"/>
                </a:solidFill>
              </a:rPr>
              <a:t>해당 파일이 실행되는 동안에는 파일을 실행한 사용자의 권한이 아니라 파일 소유자의 권한으로 실행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파일에 </a:t>
            </a:r>
            <a:r>
              <a:rPr lang="en-US" altLang="ko-KR" dirty="0" err="1"/>
              <a:t>SetUID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>: </a:t>
            </a:r>
            <a:r>
              <a:rPr lang="en-US" altLang="ko-KR" dirty="0" err="1"/>
              <a:t>SetUID</a:t>
            </a:r>
            <a:r>
              <a:rPr lang="ko-KR" altLang="en-US" dirty="0"/>
              <a:t>는 접근 권한에서 맨 앞자리에 </a:t>
            </a:r>
            <a:r>
              <a:rPr lang="en-US" altLang="ko-KR" dirty="0"/>
              <a:t>4</a:t>
            </a:r>
            <a:r>
              <a:rPr lang="ko-KR" altLang="en-US" dirty="0"/>
              <a:t>를 설정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SetUID</a:t>
            </a:r>
            <a:r>
              <a:rPr lang="ko-KR" altLang="en-US" dirty="0"/>
              <a:t>가 설정되면 소유자의 실행 권한에 ‘</a:t>
            </a:r>
            <a:r>
              <a:rPr lang="en-US" altLang="ko-KR" dirty="0"/>
              <a:t>s’</a:t>
            </a:r>
            <a:r>
              <a:rPr lang="ko-KR" altLang="en-US" dirty="0"/>
              <a:t>가 표시</a:t>
            </a:r>
            <a:endParaRPr lang="en-US" altLang="ko-KR" dirty="0"/>
          </a:p>
          <a:p>
            <a:pPr lvl="1"/>
            <a:r>
              <a:rPr lang="en-US" altLang="ko-KR" dirty="0"/>
              <a:t>set.sh</a:t>
            </a:r>
            <a:r>
              <a:rPr lang="ko-KR" altLang="en-US" dirty="0"/>
              <a:t>를 실행하면 항상 </a:t>
            </a:r>
            <a:r>
              <a:rPr lang="en-US" altLang="ko-KR" dirty="0"/>
              <a:t>user1</a:t>
            </a:r>
            <a:r>
              <a:rPr lang="ko-KR" altLang="en-US" dirty="0"/>
              <a:t>의 권한을 가지고 실행된다는 의미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/shadow </a:t>
            </a:r>
            <a:r>
              <a:rPr lang="ko-KR" altLang="en-US" dirty="0"/>
              <a:t>파일은 </a:t>
            </a:r>
            <a:r>
              <a:rPr lang="en-US" altLang="ko-KR" dirty="0"/>
              <a:t>root </a:t>
            </a:r>
            <a:r>
              <a:rPr lang="ko-KR" altLang="en-US" dirty="0"/>
              <a:t>계정으로만 수정이 가능</a:t>
            </a:r>
            <a:endParaRPr lang="en-US" altLang="ko-KR" dirty="0"/>
          </a:p>
          <a:p>
            <a:pPr lvl="1"/>
            <a:r>
              <a:rPr lang="en-US" altLang="ko-KR" dirty="0" err="1"/>
              <a:t>passwd</a:t>
            </a:r>
            <a:r>
              <a:rPr lang="en-US" altLang="ko-KR" dirty="0"/>
              <a:t> </a:t>
            </a:r>
            <a:r>
              <a:rPr lang="ko-KR" altLang="en-US" dirty="0"/>
              <a:t>명령은 </a:t>
            </a:r>
            <a:r>
              <a:rPr lang="en-US" altLang="ko-KR" dirty="0" err="1"/>
              <a:t>SetUID</a:t>
            </a:r>
            <a:r>
              <a:rPr lang="ko-KR" altLang="en-US" dirty="0"/>
              <a:t>가 설정되어 있기 때문에 소유자인 </a:t>
            </a:r>
            <a:r>
              <a:rPr lang="en-US" altLang="ko-KR" dirty="0"/>
              <a:t>root </a:t>
            </a:r>
            <a:r>
              <a:rPr lang="ko-KR" altLang="en-US" dirty="0"/>
              <a:t>권한으로 실행이 되어 암호 변경 가능</a:t>
            </a:r>
            <a:endParaRPr lang="en-US" altLang="ko-KR" dirty="0"/>
          </a:p>
          <a:p>
            <a:pPr lvl="1"/>
            <a:r>
              <a:rPr lang="en-US" altLang="ko-KR" dirty="0" err="1"/>
              <a:t>SetUID</a:t>
            </a:r>
            <a:r>
              <a:rPr lang="ko-KR" altLang="en-US" dirty="0"/>
              <a:t>를 이용한 해킹도 등장하여 보안에 신경을 써야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83568" y="2133179"/>
            <a:ext cx="7704856" cy="19442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touch set.sh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chmod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755 set.sh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 -l set.sh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rwxr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-x. 1 user1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26 00:45 set.sh*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chmod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4755 set.sh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 -l set.sh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rwsr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-x. 1 user1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0  3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26 00:45 set.sh*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3568" y="4725467"/>
            <a:ext cx="7704856" cy="7284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 -l 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/bin/passwd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rwsr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xr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-x. 1 root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root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27848 12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  2012 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/bin/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passwd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*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</p:spTree>
    <p:extLst>
      <p:ext uri="{BB962C8B-B14F-4D97-AF65-F5344CB8AC3E}">
        <p14:creationId xmlns:p14="http://schemas.microsoft.com/office/powerpoint/2010/main" val="16622626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접근 권한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257800"/>
          </a:xfrm>
        </p:spPr>
        <p:txBody>
          <a:bodyPr/>
          <a:lstStyle/>
          <a:p>
            <a:r>
              <a:rPr lang="en-US" altLang="ko-KR" dirty="0" err="1"/>
              <a:t>SetGID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rgbClr val="FF0000"/>
                </a:solidFill>
              </a:rPr>
              <a:t>SetGID</a:t>
            </a:r>
            <a:r>
              <a:rPr lang="ko-KR" altLang="en-US" dirty="0">
                <a:solidFill>
                  <a:srgbClr val="FF0000"/>
                </a:solidFill>
              </a:rPr>
              <a:t>가 설정된 파일을 실행하면 해당 파일이 실행되는 동안에는 파일 소유 그룹의 권한으로 실행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 err="1"/>
              <a:t>SetGID</a:t>
            </a:r>
            <a:r>
              <a:rPr lang="ko-KR" altLang="en-US" dirty="0"/>
              <a:t>는 </a:t>
            </a:r>
            <a:r>
              <a:rPr lang="en-US" altLang="ko-KR" dirty="0"/>
              <a:t>2755</a:t>
            </a:r>
            <a:r>
              <a:rPr lang="ko-KR" altLang="en-US" dirty="0"/>
              <a:t>와 같이 접근 권한에서 맨 앞자리에 </a:t>
            </a:r>
            <a:r>
              <a:rPr lang="en-US" altLang="ko-KR" dirty="0"/>
              <a:t>2</a:t>
            </a:r>
            <a:r>
              <a:rPr lang="ko-KR" altLang="en-US" dirty="0"/>
              <a:t>를 설정</a:t>
            </a:r>
            <a:endParaRPr lang="en-US" altLang="ko-KR" dirty="0"/>
          </a:p>
          <a:p>
            <a:r>
              <a:rPr lang="ko-KR" altLang="en-US" dirty="0" err="1"/>
              <a:t>스티키</a:t>
            </a:r>
            <a:r>
              <a:rPr lang="ko-KR" altLang="en-US" dirty="0"/>
              <a:t> 비트</a:t>
            </a:r>
            <a:r>
              <a:rPr lang="en-US" altLang="ko-KR" dirty="0"/>
              <a:t>(sticky bit)</a:t>
            </a:r>
          </a:p>
          <a:p>
            <a:pPr lvl="1"/>
            <a:r>
              <a:rPr lang="ko-KR" altLang="en-US" dirty="0" err="1">
                <a:solidFill>
                  <a:srgbClr val="FF0000"/>
                </a:solidFill>
              </a:rPr>
              <a:t>스티키</a:t>
            </a:r>
            <a:r>
              <a:rPr lang="ko-KR" altLang="en-US" dirty="0">
                <a:solidFill>
                  <a:srgbClr val="FF0000"/>
                </a:solidFill>
              </a:rPr>
              <a:t> 비트는 디렉터리에 설정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디렉터리에 </a:t>
            </a:r>
            <a:r>
              <a:rPr lang="ko-KR" altLang="en-US" dirty="0" err="1"/>
              <a:t>스티키</a:t>
            </a:r>
            <a:r>
              <a:rPr lang="ko-KR" altLang="en-US" dirty="0"/>
              <a:t> 비트가 설정되어 있으면 이 디렉터리에는 누구나 파일을 생성 가능</a:t>
            </a:r>
            <a:endParaRPr lang="en-US" altLang="ko-KR" dirty="0"/>
          </a:p>
          <a:p>
            <a:pPr lvl="1"/>
            <a:r>
              <a:rPr lang="ko-KR" altLang="en-US" dirty="0">
                <a:highlight>
                  <a:srgbClr val="FFFF00"/>
                </a:highlight>
              </a:rPr>
              <a:t>파일은 파일을 생성한 계정으로 소유자가 설정되며</a:t>
            </a:r>
            <a:r>
              <a:rPr lang="en-US" altLang="ko-KR" dirty="0">
                <a:highlight>
                  <a:srgbClr val="FFFF00"/>
                </a:highlight>
              </a:rPr>
              <a:t>, </a:t>
            </a:r>
            <a:r>
              <a:rPr lang="ko-KR" altLang="en-US" dirty="0">
                <a:highlight>
                  <a:srgbClr val="FFFF00"/>
                </a:highlight>
              </a:rPr>
              <a:t>다른 사용자가 생성한 파일은 삭제 불가</a:t>
            </a:r>
            <a:endParaRPr lang="en-US" altLang="ko-KR" dirty="0">
              <a:highlight>
                <a:srgbClr val="FFFF00"/>
              </a:highlight>
            </a:endParaRPr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tmp</a:t>
            </a:r>
            <a:r>
              <a:rPr lang="en-US" altLang="ko-KR" dirty="0"/>
              <a:t> </a:t>
            </a:r>
            <a:r>
              <a:rPr lang="ko-KR" altLang="en-US" dirty="0"/>
              <a:t>디렉터리가 대표적</a:t>
            </a:r>
            <a:endParaRPr lang="en-US" altLang="ko-KR" dirty="0"/>
          </a:p>
          <a:p>
            <a:pPr lvl="1"/>
            <a:r>
              <a:rPr lang="ko-KR" altLang="en-US" dirty="0" err="1"/>
              <a:t>스티키</a:t>
            </a:r>
            <a:r>
              <a:rPr lang="ko-KR" altLang="en-US" dirty="0"/>
              <a:t> 비트는 접근 권한에서 맨 앞자리에 </a:t>
            </a:r>
            <a:r>
              <a:rPr lang="en-US" altLang="ko-KR" dirty="0"/>
              <a:t>1</a:t>
            </a:r>
            <a:r>
              <a:rPr lang="ko-KR" altLang="en-US" dirty="0"/>
              <a:t>을 설정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683568" y="4005064"/>
            <a:ext cx="7704856" cy="12961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ls -l / | grep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tmp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drwxrwxrw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  13 root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300  7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월 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3 23:38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tmp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</a:t>
            </a:r>
          </a:p>
        </p:txBody>
      </p:sp>
    </p:spTree>
    <p:extLst>
      <p:ext uri="{BB962C8B-B14F-4D97-AF65-F5344CB8AC3E}">
        <p14:creationId xmlns:p14="http://schemas.microsoft.com/office/powerpoint/2010/main" val="13550992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접근 권한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539750" y="1071546"/>
            <a:ext cx="8208963" cy="5400675"/>
          </a:xfrm>
        </p:spPr>
        <p:txBody>
          <a:bodyPr/>
          <a:lstStyle/>
          <a:p>
            <a:pPr>
              <a:defRPr/>
            </a:pPr>
            <a:r>
              <a:rPr lang="ko-KR" altLang="en-US" sz="1800" dirty="0"/>
              <a:t>권한의 사용</a:t>
            </a:r>
            <a:endParaRPr lang="en-US" altLang="ko-KR" sz="1800" dirty="0"/>
          </a:p>
          <a:p>
            <a:pPr lvl="1" eaLnBrk="1" hangingPunct="1">
              <a:lnSpc>
                <a:spcPct val="120000"/>
              </a:lnSpc>
              <a:spcBef>
                <a:spcPct val="100000"/>
              </a:spcBef>
              <a:defRPr/>
            </a:pPr>
            <a:r>
              <a:rPr lang="ko-KR" altLang="en-US" sz="1600" dirty="0"/>
              <a:t>시스템에서 사용자가 명령 실행 시 명령어를 찾는 경로와 절차</a:t>
            </a:r>
            <a:endParaRPr lang="en-US" altLang="ko-KR" sz="16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1113" y="2116121"/>
            <a:ext cx="6696075" cy="42243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" name="직사각형 8"/>
          <p:cNvSpPr>
            <a:spLocks noChangeArrowheads="1"/>
          </p:cNvSpPr>
          <p:nvPr/>
        </p:nvSpPr>
        <p:spPr bwMode="auto">
          <a:xfrm>
            <a:off x="1460500" y="2258996"/>
            <a:ext cx="1547813" cy="431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ko-KR" altLang="en-US" sz="15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명령어 수행</a:t>
            </a:r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1460500" y="3411521"/>
            <a:ext cx="1547813" cy="431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ko-KR" altLang="en-US" sz="15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현재 </a:t>
            </a:r>
            <a:r>
              <a:rPr lang="en-US" altLang="ko-KR" sz="15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Dir. </a:t>
            </a:r>
            <a:r>
              <a:rPr lang="ko-KR" altLang="en-US" sz="15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1460500" y="4564046"/>
            <a:ext cx="1547813" cy="431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ko-KR" altLang="en-US" sz="15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실행권한 확인</a:t>
            </a:r>
          </a:p>
        </p:txBody>
      </p:sp>
      <p:sp>
        <p:nvSpPr>
          <p:cNvPr id="12" name="직사각형 11"/>
          <p:cNvSpPr>
            <a:spLocks noChangeArrowheads="1"/>
          </p:cNvSpPr>
          <p:nvPr/>
        </p:nvSpPr>
        <p:spPr bwMode="auto">
          <a:xfrm>
            <a:off x="1471613" y="5703871"/>
            <a:ext cx="1547812" cy="431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ko-KR" altLang="en-US" sz="12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명령을 수행한 사용자 </a:t>
            </a:r>
            <a:r>
              <a:rPr lang="en-US" altLang="ko-KR" sz="12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ID</a:t>
            </a:r>
            <a:r>
              <a:rPr lang="ko-KR" altLang="en-US" sz="12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로 명령 수행</a:t>
            </a:r>
          </a:p>
        </p:txBody>
      </p:sp>
      <p:sp>
        <p:nvSpPr>
          <p:cNvPr id="13" name="직사각형 12"/>
          <p:cNvSpPr>
            <a:spLocks noChangeArrowheads="1"/>
          </p:cNvSpPr>
          <p:nvPr/>
        </p:nvSpPr>
        <p:spPr bwMode="auto">
          <a:xfrm>
            <a:off x="4773613" y="3411521"/>
            <a:ext cx="1547812" cy="431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en-US" altLang="ko-KR" sz="13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$PATH</a:t>
            </a:r>
            <a:r>
              <a:rPr lang="ko-KR" altLang="en-US" sz="13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에서    </a:t>
            </a:r>
            <a:endParaRPr lang="en-US" altLang="ko-KR" sz="13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1" latinLnBrk="1" hangingPunct="1"/>
            <a:r>
              <a:rPr lang="ko-KR" altLang="en-US" sz="13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명령어 찾음</a:t>
            </a:r>
          </a:p>
        </p:txBody>
      </p:sp>
      <p:sp>
        <p:nvSpPr>
          <p:cNvPr id="14" name="직사각형 13"/>
          <p:cNvSpPr>
            <a:spLocks noChangeArrowheads="1"/>
          </p:cNvSpPr>
          <p:nvPr/>
        </p:nvSpPr>
        <p:spPr bwMode="auto">
          <a:xfrm>
            <a:off x="4773613" y="4551346"/>
            <a:ext cx="1547812" cy="431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ko-KR" altLang="en-US" sz="12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명령어 파일에 </a:t>
            </a:r>
            <a:r>
              <a:rPr lang="en-US" altLang="ko-KR" sz="12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SETUID </a:t>
            </a:r>
            <a:r>
              <a:rPr lang="ko-KR" altLang="en-US" sz="12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설정 확인</a:t>
            </a:r>
          </a:p>
        </p:txBody>
      </p:sp>
      <p:sp>
        <p:nvSpPr>
          <p:cNvPr id="15" name="직사각형 14"/>
          <p:cNvSpPr>
            <a:spLocks noChangeArrowheads="1"/>
          </p:cNvSpPr>
          <p:nvPr/>
        </p:nvSpPr>
        <p:spPr bwMode="auto">
          <a:xfrm>
            <a:off x="3775075" y="5703871"/>
            <a:ext cx="1547813" cy="431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ko-KR" altLang="en-US" sz="12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명령어 소유자 권한으로 명령 실행</a:t>
            </a:r>
          </a:p>
        </p:txBody>
      </p:sp>
      <p:sp>
        <p:nvSpPr>
          <p:cNvPr id="16" name="직사각형 15"/>
          <p:cNvSpPr>
            <a:spLocks noChangeArrowheads="1"/>
          </p:cNvSpPr>
          <p:nvPr/>
        </p:nvSpPr>
        <p:spPr bwMode="auto">
          <a:xfrm>
            <a:off x="6272213" y="5703871"/>
            <a:ext cx="1547812" cy="431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ko-KR" altLang="en-US" sz="13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명령어 실행 실패</a:t>
            </a:r>
          </a:p>
        </p:txBody>
      </p:sp>
      <p:sp>
        <p:nvSpPr>
          <p:cNvPr id="17" name="직사각형 17"/>
          <p:cNvSpPr>
            <a:spLocks noChangeArrowheads="1"/>
          </p:cNvSpPr>
          <p:nvPr/>
        </p:nvSpPr>
        <p:spPr bwMode="auto">
          <a:xfrm>
            <a:off x="631825" y="3987784"/>
            <a:ext cx="1549400" cy="431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ko-KR" altLang="en-US" sz="12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찾는 명령어 있음</a:t>
            </a:r>
          </a:p>
        </p:txBody>
      </p:sp>
      <p:sp>
        <p:nvSpPr>
          <p:cNvPr id="18" name="직사각형 18"/>
          <p:cNvSpPr>
            <a:spLocks noChangeArrowheads="1"/>
          </p:cNvSpPr>
          <p:nvPr/>
        </p:nvSpPr>
        <p:spPr bwMode="auto">
          <a:xfrm>
            <a:off x="884238" y="5103796"/>
            <a:ext cx="1223962" cy="431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ko-KR" altLang="en-US" sz="12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실행권한 있음</a:t>
            </a:r>
          </a:p>
        </p:txBody>
      </p:sp>
      <p:sp>
        <p:nvSpPr>
          <p:cNvPr id="19" name="직사각형 19"/>
          <p:cNvSpPr>
            <a:spLocks noChangeArrowheads="1"/>
          </p:cNvSpPr>
          <p:nvPr/>
        </p:nvSpPr>
        <p:spPr bwMode="auto">
          <a:xfrm>
            <a:off x="3189288" y="3124184"/>
            <a:ext cx="1439862" cy="431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ko-KR" altLang="en-US" sz="12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찾는 명령어 없음</a:t>
            </a:r>
          </a:p>
        </p:txBody>
      </p:sp>
      <p:sp>
        <p:nvSpPr>
          <p:cNvPr id="20" name="직사각형 20"/>
          <p:cNvSpPr>
            <a:spLocks noChangeArrowheads="1"/>
          </p:cNvSpPr>
          <p:nvPr/>
        </p:nvSpPr>
        <p:spPr bwMode="auto">
          <a:xfrm>
            <a:off x="3116263" y="3784584"/>
            <a:ext cx="1223962" cy="2524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ko-KR" altLang="en-US" sz="1000" b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찾는 명령어 있음</a:t>
            </a:r>
          </a:p>
        </p:txBody>
      </p:sp>
      <p:sp>
        <p:nvSpPr>
          <p:cNvPr id="21" name="직사각형 21"/>
          <p:cNvSpPr>
            <a:spLocks noChangeArrowheads="1"/>
          </p:cNvSpPr>
          <p:nvPr/>
        </p:nvSpPr>
        <p:spPr bwMode="auto">
          <a:xfrm>
            <a:off x="3440113" y="5165709"/>
            <a:ext cx="1333500" cy="358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en-US" altLang="ko-KR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SETUID </a:t>
            </a:r>
            <a:r>
              <a:rPr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설정됨</a:t>
            </a:r>
          </a:p>
        </p:txBody>
      </p:sp>
      <p:sp>
        <p:nvSpPr>
          <p:cNvPr id="22" name="직사각형 22"/>
          <p:cNvSpPr>
            <a:spLocks noChangeArrowheads="1"/>
          </p:cNvSpPr>
          <p:nvPr/>
        </p:nvSpPr>
        <p:spPr bwMode="auto">
          <a:xfrm>
            <a:off x="6465888" y="5067284"/>
            <a:ext cx="1439862" cy="3603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en-US" altLang="ko-KR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SETUID </a:t>
            </a:r>
            <a:r>
              <a:rPr lang="ko-KR" altLang="en-US" sz="12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설정 안됨</a:t>
            </a:r>
          </a:p>
        </p:txBody>
      </p:sp>
      <p:sp>
        <p:nvSpPr>
          <p:cNvPr id="23" name="직사각형 23"/>
          <p:cNvSpPr>
            <a:spLocks noChangeArrowheads="1"/>
          </p:cNvSpPr>
          <p:nvPr/>
        </p:nvSpPr>
        <p:spPr bwMode="auto">
          <a:xfrm>
            <a:off x="3405188" y="4468796"/>
            <a:ext cx="1079500" cy="2524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latinLnBrk="1" hangingPunct="1"/>
            <a:r>
              <a:rPr lang="ko-KR" altLang="en-US" sz="1100" b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실행권한 없음</a:t>
            </a:r>
          </a:p>
        </p:txBody>
      </p:sp>
    </p:spTree>
    <p:extLst>
      <p:ext uri="{BB962C8B-B14F-4D97-AF65-F5344CB8AC3E}">
        <p14:creationId xmlns:p14="http://schemas.microsoft.com/office/powerpoint/2010/main" val="13550992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</a:t>
            </a:r>
            <a:r>
              <a:rPr lang="en-US" altLang="ko-KR" dirty="0"/>
              <a:t> </a:t>
            </a:r>
            <a:r>
              <a:rPr lang="ko-KR" altLang="en-US" dirty="0"/>
              <a:t>제어 </a:t>
            </a:r>
            <a:r>
              <a:rPr lang="en-US" altLang="ko-KR" dirty="0"/>
              <a:t>(ACL, Access Control List)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ko-KR" altLang="en-US" sz="1800" dirty="0"/>
              <a:t>접근 제어</a:t>
            </a:r>
            <a:r>
              <a:rPr lang="en-US" altLang="ko-KR" sz="1800" dirty="0"/>
              <a:t>, ACL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Cloud, DB, System(server), Network </a:t>
            </a:r>
            <a:endParaRPr lang="en-US" altLang="ko-KR" sz="1800" dirty="0"/>
          </a:p>
          <a:p>
            <a:pPr lvl="1">
              <a:defRPr/>
            </a:pPr>
            <a:r>
              <a:rPr lang="en-US" altLang="ko-KR" sz="1600" dirty="0"/>
              <a:t>ACL</a:t>
            </a:r>
            <a:r>
              <a:rPr lang="ko-KR" altLang="en-US" sz="1600" dirty="0"/>
              <a:t>을 통해 접근 제어 목록 생성</a:t>
            </a:r>
            <a:r>
              <a:rPr lang="en-US" altLang="ko-KR" sz="1600" dirty="0"/>
              <a:t>, ACL</a:t>
            </a:r>
            <a:r>
              <a:rPr lang="ko-KR" altLang="en-US" sz="1600" dirty="0"/>
              <a:t>은 파일과 디렉토리의 확장 속성 중 하나</a:t>
            </a:r>
          </a:p>
          <a:p>
            <a:pPr lvl="1">
              <a:defRPr/>
            </a:pPr>
            <a:r>
              <a:rPr lang="en-US" altLang="ko-KR" sz="1600" dirty="0" err="1"/>
              <a:t>Chmod</a:t>
            </a:r>
            <a:r>
              <a:rPr lang="en-US" altLang="ko-KR" sz="1600" dirty="0"/>
              <a:t> </a:t>
            </a:r>
            <a:r>
              <a:rPr lang="ko-KR" altLang="en-US" sz="1600" dirty="0"/>
              <a:t>명령어보다 더 다양한</a:t>
            </a:r>
            <a:r>
              <a:rPr lang="en-US" altLang="ko-KR" sz="1600" dirty="0"/>
              <a:t>(</a:t>
            </a:r>
            <a:r>
              <a:rPr lang="ko-KR" altLang="en-US" sz="1600" dirty="0"/>
              <a:t>강력한 제어</a:t>
            </a:r>
            <a:r>
              <a:rPr lang="en-US" altLang="ko-KR" sz="1600" dirty="0"/>
              <a:t>)</a:t>
            </a:r>
            <a:r>
              <a:rPr lang="ko-KR" altLang="en-US" sz="1600" dirty="0"/>
              <a:t> 권한에 대해 수행 할 수 있음</a:t>
            </a:r>
            <a:endParaRPr lang="en-US" altLang="ko-KR" sz="1600" dirty="0"/>
          </a:p>
          <a:p>
            <a:pPr lvl="2">
              <a:defRPr/>
            </a:pPr>
            <a:r>
              <a:rPr lang="en-US" altLang="ko-KR" sz="1400" dirty="0" err="1"/>
              <a:t>chmod</a:t>
            </a:r>
            <a:r>
              <a:rPr lang="en-US" altLang="ko-KR" sz="1400" dirty="0"/>
              <a:t> </a:t>
            </a:r>
            <a:r>
              <a:rPr lang="ko-KR" altLang="en-US" sz="1400" dirty="0"/>
              <a:t>권한 명령어로 </a:t>
            </a:r>
            <a:r>
              <a:rPr lang="en-US" altLang="ko-KR" sz="1400" dirty="0"/>
              <a:t>user, group, other </a:t>
            </a:r>
            <a:r>
              <a:rPr lang="ko-KR" altLang="en-US" sz="1400" dirty="0"/>
              <a:t>이란 한정된 영역에 권한을 부여</a:t>
            </a:r>
            <a:endParaRPr lang="en-US" altLang="ko-KR" sz="1400" dirty="0"/>
          </a:p>
          <a:p>
            <a:pPr lvl="2">
              <a:defRPr/>
            </a:pPr>
            <a:r>
              <a:rPr lang="ko-KR" altLang="en-US" sz="1400" dirty="0"/>
              <a:t>하지만 </a:t>
            </a:r>
            <a:r>
              <a:rPr lang="en-US" altLang="ko-KR" sz="1400" dirty="0">
                <a:highlight>
                  <a:srgbClr val="FFFF00"/>
                </a:highlight>
              </a:rPr>
              <a:t>ACL</a:t>
            </a:r>
            <a:r>
              <a:rPr lang="ko-KR" altLang="en-US" sz="1400" dirty="0">
                <a:highlight>
                  <a:srgbClr val="FFFF00"/>
                </a:highlight>
              </a:rPr>
              <a:t>을 사용하게 되면 </a:t>
            </a:r>
            <a:r>
              <a:rPr lang="en-US" altLang="ko-KR" sz="1400" dirty="0">
                <a:highlight>
                  <a:srgbClr val="FFFF00"/>
                </a:highlight>
              </a:rPr>
              <a:t>user, group, other </a:t>
            </a:r>
            <a:r>
              <a:rPr lang="ko-KR" altLang="en-US" sz="1400" dirty="0">
                <a:highlight>
                  <a:srgbClr val="FFFF00"/>
                </a:highlight>
              </a:rPr>
              <a:t>권한을 건드리지 않고 특정 사용자에게 권한 부여 가능</a:t>
            </a:r>
            <a:r>
              <a:rPr lang="en-US" altLang="ko-KR" sz="1400" dirty="0"/>
              <a:t>	</a:t>
            </a:r>
          </a:p>
          <a:p>
            <a:pPr marL="266700" lvl="1" indent="0">
              <a:buNone/>
              <a:defRPr/>
            </a:pP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D06A9D-EB87-48B9-9826-C35334FD6256}"/>
              </a:ext>
            </a:extLst>
          </p:cNvPr>
          <p:cNvSpPr/>
          <p:nvPr/>
        </p:nvSpPr>
        <p:spPr>
          <a:xfrm>
            <a:off x="750404" y="3011809"/>
            <a:ext cx="7704856" cy="993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getfacl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[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옵션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] [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파일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디렉토리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]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파일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디렉토리의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을 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확인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할 때 사용</a:t>
            </a:r>
          </a:p>
          <a:p>
            <a:pPr algn="l"/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-d :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기본 정보에 대해 확인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-R :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디렉토리인 경우 하위 디렉토리 내용까지 확인 가능</a:t>
            </a:r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4BC6BD-B1A8-4F24-BE9D-0388A344D371}"/>
              </a:ext>
            </a:extLst>
          </p:cNvPr>
          <p:cNvSpPr/>
          <p:nvPr/>
        </p:nvSpPr>
        <p:spPr>
          <a:xfrm>
            <a:off x="750404" y="4063353"/>
            <a:ext cx="7704856" cy="13818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setfacl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[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옵션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] [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권한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] [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파일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디렉토리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]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파일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디렉토리의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을 </a:t>
            </a:r>
            <a:r>
              <a:rPr lang="ko-KR" altLang="en-US" sz="14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수정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할 때 사용</a:t>
            </a:r>
          </a:p>
          <a:p>
            <a:pPr algn="l"/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-m : ACL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설정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수정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-x : ACL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삭제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-R :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디렉토리인 경우 하위 디렉토리 내용까지 권한 변경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-b :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모든 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삭제 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(mask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포함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9305DF-D4EF-4EE9-99C7-BC8DA0E72D12}"/>
              </a:ext>
            </a:extLst>
          </p:cNvPr>
          <p:cNvSpPr/>
          <p:nvPr/>
        </p:nvSpPr>
        <p:spPr>
          <a:xfrm>
            <a:off x="750404" y="5503512"/>
            <a:ext cx="7704856" cy="12195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예시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#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setfacl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-m u:jeff:rx /BACKUP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u:[</a:t>
            </a:r>
            <a:r>
              <a:rPr lang="ko-KR" altLang="en-US" sz="14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유저명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]:[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rwx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] (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rwx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대신 숫자로 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7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가능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00B050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00B050"/>
                </a:solidFill>
                <a:latin typeface="Consolas" panose="020B0609020204030204" pitchFamily="49" charset="0"/>
              </a:rPr>
              <a:t>유저 권한 부여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g:[</a:t>
            </a:r>
            <a:r>
              <a:rPr lang="ko-KR" altLang="en-US" sz="14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그룹명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]:[6] (6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대신 문자로 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rw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가능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00B050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400" b="0" dirty="0">
                <a:solidFill>
                  <a:srgbClr val="00B050"/>
                </a:solidFill>
                <a:latin typeface="Consolas" panose="020B0609020204030204" pitchFamily="49" charset="0"/>
              </a:rPr>
              <a:t>그룹 권한 부여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m::[rx] (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rw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대신 숫자로 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5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가능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 b="0" dirty="0">
                <a:solidFill>
                  <a:srgbClr val="00B050"/>
                </a:solidFill>
                <a:latin typeface="Consolas" panose="020B0609020204030204" pitchFamily="49" charset="0"/>
              </a:rPr>
              <a:t>- mask </a:t>
            </a:r>
            <a:r>
              <a:rPr lang="ko-KR" altLang="en-US" sz="1400" b="0" dirty="0">
                <a:solidFill>
                  <a:srgbClr val="00B050"/>
                </a:solidFill>
                <a:latin typeface="Consolas" panose="020B0609020204030204" pitchFamily="49" charset="0"/>
              </a:rPr>
              <a:t>값 설정 </a:t>
            </a:r>
            <a:r>
              <a:rPr lang="en-US" altLang="ko-KR" sz="1400" b="0" dirty="0">
                <a:solidFill>
                  <a:srgbClr val="00B050"/>
                </a:solidFill>
                <a:latin typeface="Consolas" panose="020B0609020204030204" pitchFamily="49" charset="0"/>
              </a:rPr>
              <a:t>(mask</a:t>
            </a:r>
            <a:r>
              <a:rPr lang="ko-KR" altLang="en-US" sz="1400" b="0" dirty="0">
                <a:solidFill>
                  <a:srgbClr val="00B050"/>
                </a:solidFill>
                <a:latin typeface="Consolas" panose="020B0609020204030204" pitchFamily="49" charset="0"/>
              </a:rPr>
              <a:t>는 권한의 제한을 두는 값</a:t>
            </a:r>
            <a:r>
              <a:rPr lang="en-US" altLang="ko-KR" sz="1400" b="0" dirty="0">
                <a:solidFill>
                  <a:srgbClr val="00B05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75014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실습 환경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altLang="ko-KR" dirty="0"/>
              <a:t>Oracle VirtualBox </a:t>
            </a:r>
            <a:r>
              <a:rPr lang="ko-KR" altLang="en-US" dirty="0"/>
              <a:t>를 활용한 </a:t>
            </a:r>
            <a:r>
              <a:rPr lang="en-US" altLang="ko-KR" dirty="0"/>
              <a:t>Linux Server </a:t>
            </a:r>
            <a:r>
              <a:rPr lang="ko-KR" altLang="en-US" dirty="0"/>
              <a:t>구성</a:t>
            </a:r>
            <a:endParaRPr lang="en-US" altLang="ko-KR" dirty="0"/>
          </a:p>
          <a:p>
            <a:pPr lvl="1"/>
            <a:r>
              <a:rPr lang="en-US" altLang="ko-KR" dirty="0"/>
              <a:t>VM </a:t>
            </a:r>
            <a:r>
              <a:rPr lang="ko-KR" altLang="en-US" dirty="0"/>
              <a:t>생성 후 </a:t>
            </a:r>
            <a:r>
              <a:rPr lang="ko-KR" altLang="en-US" dirty="0" err="1"/>
              <a:t>버츄얼</a:t>
            </a:r>
            <a:r>
              <a:rPr lang="ko-KR" altLang="en-US" dirty="0"/>
              <a:t> 박스 </a:t>
            </a:r>
            <a:r>
              <a:rPr lang="ko-KR" altLang="en-US" dirty="0" err="1"/>
              <a:t>실행시</a:t>
            </a:r>
            <a:r>
              <a:rPr lang="ko-KR" altLang="en-US" dirty="0"/>
              <a:t> </a:t>
            </a:r>
            <a:r>
              <a:rPr lang="en-US" altLang="ko-KR" dirty="0"/>
              <a:t>checksum </a:t>
            </a:r>
            <a:r>
              <a:rPr lang="ko-KR" altLang="en-US" dirty="0"/>
              <a:t>오류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추가</a:t>
            </a:r>
            <a:r>
              <a:rPr lang="en-US" altLang="ko-KR" dirty="0"/>
              <a:t>] - [</a:t>
            </a:r>
            <a:r>
              <a:rPr lang="ko-KR" altLang="en-US" dirty="0"/>
              <a:t>광학 드라이브</a:t>
            </a:r>
            <a:r>
              <a:rPr lang="en-US" altLang="ko-KR" dirty="0"/>
              <a:t>] </a:t>
            </a:r>
            <a:r>
              <a:rPr lang="ko-KR" altLang="en-US" dirty="0"/>
              <a:t>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826C54-0C4A-7D44-9A70-993AB0054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13" y="2132856"/>
            <a:ext cx="6442174" cy="406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4809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</a:t>
            </a:r>
            <a:r>
              <a:rPr lang="en-US" altLang="ko-KR" dirty="0"/>
              <a:t> </a:t>
            </a:r>
            <a:r>
              <a:rPr lang="ko-KR" altLang="en-US" dirty="0"/>
              <a:t>제어 </a:t>
            </a:r>
            <a:r>
              <a:rPr lang="en-US" altLang="ko-KR" dirty="0"/>
              <a:t>(ACL, Access Control List)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CF5DE7-3685-4D6B-B8DF-8C4ED341DD55}"/>
              </a:ext>
            </a:extLst>
          </p:cNvPr>
          <p:cNvSpPr/>
          <p:nvPr/>
        </p:nvSpPr>
        <p:spPr>
          <a:xfrm>
            <a:off x="539552" y="1066800"/>
            <a:ext cx="7854044" cy="56562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mkdir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touch 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ls 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-r--r--. 1 root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0 Oct  4 13:38 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cd 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]#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chmod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700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endParaRPr lang="en-US" altLang="ko-KR" sz="1400" dirty="0">
              <a:solidFill>
                <a:schemeClr val="tx1"/>
              </a:solidFill>
              <a:highlight>
                <a:srgbClr val="FFFF00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]# ls -l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total 0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rwx</a:t>
            </a:r>
            <a:r>
              <a:rPr lang="en-US" altLang="ko-KR" sz="14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------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 1 root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0 Oct  4 13:38 </a:t>
            </a:r>
            <a:r>
              <a:rPr lang="en-US" altLang="ko-KR" sz="1400" dirty="0" err="1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endParaRPr lang="en-US" altLang="ko-KR" sz="1400" dirty="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su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kevin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Last login: Thu Jul  8 14:11:03 KST 2021 on pts/1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[kevin@hana1 LABS]$ cd 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[kevin@hana1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]$ ls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aclfile2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[kevin@hana1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]$ cat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cat: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: Permission denied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[kevin@hana1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]$ exit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logout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su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– jeff       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useradd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jeff)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Last login: Thu Jul  8 14:11:18 KST 2021 on pts/1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[jeff@hana1 LABS]$ cd 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[jeff@hana1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]$ ls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[jeff@hana1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]$ cat aclfile2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cat: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: Permission denied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05584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</a:t>
            </a:r>
            <a:r>
              <a:rPr lang="en-US" altLang="ko-KR" dirty="0"/>
              <a:t> </a:t>
            </a:r>
            <a:r>
              <a:rPr lang="ko-KR" altLang="en-US" dirty="0"/>
              <a:t>제어 </a:t>
            </a:r>
            <a:r>
              <a:rPr lang="en-US" altLang="ko-KR" dirty="0"/>
              <a:t>(ACL, Access Control List)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CF5DE7-3685-4D6B-B8DF-8C4ED341DD55}"/>
              </a:ext>
            </a:extLst>
          </p:cNvPr>
          <p:cNvSpPr/>
          <p:nvPr/>
        </p:nvSpPr>
        <p:spPr>
          <a:xfrm>
            <a:off x="539552" y="1066800"/>
            <a:ext cx="7854044" cy="56562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]#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setfacl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-m u:jeff:rw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endParaRPr lang="en-US" altLang="ko-KR" sz="1400" dirty="0">
              <a:solidFill>
                <a:schemeClr val="tx1"/>
              </a:solidFill>
              <a:highlight>
                <a:srgbClr val="FFFF00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]# ls -l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total 4</a:t>
            </a:r>
          </a:p>
          <a:p>
            <a:pPr algn="l"/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rwxrw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----+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1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0 Jul  8 14:09 </a:t>
            </a:r>
            <a:r>
              <a:rPr lang="en-US" altLang="ko-KR" sz="1400" dirty="0" err="1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endParaRPr lang="en-US" altLang="ko-KR" sz="1400" dirty="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]#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getfacl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endParaRPr lang="en-US" altLang="ko-KR" sz="1400" dirty="0">
              <a:solidFill>
                <a:schemeClr val="tx1"/>
              </a:solidFill>
              <a:highlight>
                <a:srgbClr val="FFFF00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 file: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 owner: root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 group: root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user::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rwx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user:jeff:rw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group::---</a:t>
            </a:r>
          </a:p>
          <a:p>
            <a:pPr algn="l"/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mask::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other::---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su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kevin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[kevin@hana1 LABS]$ cd 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[kevin@hana1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]$ ls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[kevin@hana1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]$ cat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cat: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: Permission denied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[kevin@hana1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]$ exit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logout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su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 jeff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[jeff@hana1 LABS]$ cd 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[jeff@hana1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]$ cat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# 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정상 처리</a:t>
            </a:r>
            <a:endParaRPr lang="en-US" altLang="ko-KR" sz="1400" dirty="0">
              <a:solidFill>
                <a:schemeClr val="tx1"/>
              </a:solidFill>
              <a:highlight>
                <a:srgbClr val="FFFF00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[jeff@hana1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]$</a:t>
            </a:r>
          </a:p>
        </p:txBody>
      </p:sp>
    </p:spTree>
    <p:extLst>
      <p:ext uri="{BB962C8B-B14F-4D97-AF65-F5344CB8AC3E}">
        <p14:creationId xmlns:p14="http://schemas.microsoft.com/office/powerpoint/2010/main" val="26541729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</a:t>
            </a:r>
            <a:r>
              <a:rPr lang="en-US" altLang="ko-KR" dirty="0"/>
              <a:t> </a:t>
            </a:r>
            <a:r>
              <a:rPr lang="ko-KR" altLang="en-US" dirty="0"/>
              <a:t>제어 </a:t>
            </a:r>
            <a:r>
              <a:rPr lang="en-US" altLang="ko-KR" dirty="0"/>
              <a:t>(ACL, Access Control List)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CF5DE7-3685-4D6B-B8DF-8C4ED341DD55}"/>
              </a:ext>
            </a:extLst>
          </p:cNvPr>
          <p:cNvSpPr/>
          <p:nvPr/>
        </p:nvSpPr>
        <p:spPr>
          <a:xfrm>
            <a:off x="539552" y="1066800"/>
            <a:ext cx="7854044" cy="35863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]#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getfacl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endParaRPr lang="en-US" altLang="ko-KR" sz="1400" dirty="0">
              <a:solidFill>
                <a:schemeClr val="tx1"/>
              </a:solidFill>
              <a:highlight>
                <a:srgbClr val="FFFF00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 file: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 owner: root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 group: root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user::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rwx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user:jeff:rw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group::---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mask::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other::---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 ACL </a:t>
            </a:r>
            <a:r>
              <a:rPr lang="ko-KR" altLang="en-US" sz="14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삭제</a:t>
            </a:r>
            <a:endParaRPr lang="en-US" altLang="ko-KR" sz="1400" dirty="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]#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setfacl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-x u:jeff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endParaRPr lang="en-US" altLang="ko-KR" sz="1400" dirty="0">
              <a:solidFill>
                <a:schemeClr val="tx1"/>
              </a:solidFill>
              <a:highlight>
                <a:srgbClr val="FFFF00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]# ls -l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total 4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rwx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------+ 1 root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0 Oct  4 13:38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aclfile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87968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Process </a:t>
            </a:r>
            <a:r>
              <a:rPr lang="ko-KR" altLang="en-US" dirty="0"/>
              <a:t>이해</a:t>
            </a:r>
            <a:r>
              <a:rPr lang="en-US" altLang="ko-KR" dirty="0"/>
              <a:t> </a:t>
            </a:r>
            <a:r>
              <a:rPr lang="ko-KR" altLang="en-US" dirty="0"/>
              <a:t>및 스케줄러</a:t>
            </a:r>
          </a:p>
        </p:txBody>
      </p:sp>
      <p:sp>
        <p:nvSpPr>
          <p:cNvPr id="3" name="WordArt 436"/>
          <p:cNvSpPr>
            <a:spLocks noChangeArrowheads="1" noChangeShapeType="1" noTextEdit="1"/>
          </p:cNvSpPr>
          <p:nvPr/>
        </p:nvSpPr>
        <p:spPr bwMode="auto">
          <a:xfrm>
            <a:off x="683568" y="2565024"/>
            <a:ext cx="584167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4</a:t>
            </a:r>
            <a:endParaRPr kumimoji="0" lang="ko-KR" altLang="en-US" sz="4800" b="1" i="1" kern="10" spc="150" dirty="0">
              <a:ln w="11430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294407129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271864"/>
          </a:xfrm>
        </p:spPr>
        <p:txBody>
          <a:bodyPr>
            <a:norm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프로세스</a:t>
            </a:r>
            <a:r>
              <a:rPr lang="en-US" altLang="ko-KR" dirty="0">
                <a:highlight>
                  <a:srgbClr val="FFFF00"/>
                </a:highlight>
              </a:rPr>
              <a:t>: </a:t>
            </a:r>
            <a:r>
              <a:rPr lang="ko-KR" altLang="en-US" dirty="0">
                <a:highlight>
                  <a:srgbClr val="FFFF00"/>
                </a:highlight>
              </a:rPr>
              <a:t>현재 시스템에서 실행 중인 프로그램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/>
              <a:t>프로세스의 부모</a:t>
            </a:r>
            <a:r>
              <a:rPr lang="en-US" altLang="ko-KR" dirty="0"/>
              <a:t>-</a:t>
            </a:r>
            <a:r>
              <a:rPr lang="ko-KR" altLang="en-US" dirty="0"/>
              <a:t>자식 관계</a:t>
            </a:r>
            <a:endParaRPr lang="en-US" altLang="ko-KR" dirty="0"/>
          </a:p>
          <a:p>
            <a:pPr lvl="1"/>
            <a:r>
              <a:rPr lang="ko-KR" altLang="en-US" dirty="0"/>
              <a:t>프로세스는 부모</a:t>
            </a:r>
            <a:r>
              <a:rPr lang="en-US" altLang="ko-KR" dirty="0"/>
              <a:t>-</a:t>
            </a:r>
            <a:r>
              <a:rPr lang="ko-KR" altLang="en-US" dirty="0"/>
              <a:t>자식 관계를 가지고 있음</a:t>
            </a:r>
            <a:endParaRPr lang="en-US" altLang="ko-KR" dirty="0"/>
          </a:p>
          <a:p>
            <a:pPr lvl="1"/>
            <a:r>
              <a:rPr lang="ko-KR" altLang="en-US" dirty="0"/>
              <a:t>필요에 따라 부모 프로세스</a:t>
            </a:r>
            <a:r>
              <a:rPr lang="en-US" altLang="ko-KR" dirty="0"/>
              <a:t>(parent process)</a:t>
            </a:r>
            <a:r>
              <a:rPr lang="ko-KR" altLang="en-US" dirty="0"/>
              <a:t>는 자식 프로세스</a:t>
            </a:r>
            <a:r>
              <a:rPr lang="en-US" altLang="ko-KR" dirty="0"/>
              <a:t>(child process)</a:t>
            </a:r>
            <a:r>
              <a:rPr lang="ko-KR" altLang="en-US" dirty="0"/>
              <a:t>를 생성하고</a:t>
            </a:r>
            <a:r>
              <a:rPr lang="en-US" altLang="ko-KR" dirty="0"/>
              <a:t>, </a:t>
            </a:r>
            <a:r>
              <a:rPr lang="ko-KR" altLang="en-US" dirty="0"/>
              <a:t>자식 프로세스는 또 다른 자식 프로세스 생성 가능</a:t>
            </a:r>
            <a:endParaRPr lang="en-US" altLang="ko-KR" dirty="0"/>
          </a:p>
          <a:p>
            <a:pPr lvl="1"/>
            <a:r>
              <a:rPr lang="ko-KR" altLang="en-US" dirty="0"/>
              <a:t>부팅할 때 스케줄러가 실행한 프로세스인 </a:t>
            </a:r>
            <a:r>
              <a:rPr lang="en-US" altLang="ko-KR" dirty="0" err="1"/>
              <a:t>systemd</a:t>
            </a:r>
            <a:r>
              <a:rPr lang="ko-KR" altLang="en-US" dirty="0"/>
              <a:t>와 </a:t>
            </a:r>
            <a:r>
              <a:rPr lang="en-US" altLang="ko-KR" dirty="0" err="1"/>
              <a:t>kthreadd</a:t>
            </a:r>
            <a:r>
              <a:rPr lang="en-US" altLang="ko-KR" dirty="0"/>
              <a:t> </a:t>
            </a:r>
            <a:r>
              <a:rPr lang="ko-KR" altLang="en-US" dirty="0"/>
              <a:t>프로세스를 제외하면 모든 프로세스는 부모 프로세스를 가지고 있음</a:t>
            </a:r>
            <a:endParaRPr lang="en-US" altLang="ko-KR" dirty="0"/>
          </a:p>
          <a:p>
            <a:pPr lvl="1"/>
            <a:r>
              <a:rPr lang="ko-KR" altLang="en-US" dirty="0"/>
              <a:t> 자식 프로세스는 할 일이 끝나면 부모 프로세스에 결과를 돌려주고 종료</a:t>
            </a:r>
            <a:endParaRPr lang="en-US" altLang="ko-KR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48744"/>
            <a:ext cx="2162200" cy="21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733617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271864"/>
          </a:xfrm>
        </p:spPr>
        <p:txBody>
          <a:bodyPr>
            <a:normAutofit/>
          </a:bodyPr>
          <a:lstStyle/>
          <a:p>
            <a:r>
              <a:rPr lang="ko-KR" altLang="en-US" dirty="0"/>
              <a:t>프로세스의 번호</a:t>
            </a:r>
            <a:endParaRPr lang="en-US" altLang="ko-KR" dirty="0"/>
          </a:p>
          <a:p>
            <a:pPr lvl="1"/>
            <a:r>
              <a:rPr lang="ko-KR" altLang="en-US" dirty="0"/>
              <a:t>각 프로세스는 고유한 번호를 가지고 있는데 이것이 </a:t>
            </a:r>
            <a:r>
              <a:rPr lang="en-US" altLang="ko-KR" dirty="0"/>
              <a:t>PID(process identification number)</a:t>
            </a:r>
          </a:p>
          <a:p>
            <a:pPr lvl="1"/>
            <a:r>
              <a:rPr lang="en-US" altLang="ko-KR" dirty="0"/>
              <a:t>PID 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번부터 시작하고 프로세스가 실행되면서 하나씩 증가하여 부여됨</a:t>
            </a:r>
          </a:p>
          <a:p>
            <a:pPr lvl="1"/>
            <a:r>
              <a:rPr lang="ko-KR" altLang="en-US" dirty="0"/>
              <a:t>리눅스가 부팅될 때 </a:t>
            </a:r>
            <a:r>
              <a:rPr lang="en-US" altLang="ko-KR" dirty="0"/>
              <a:t>PID 1</a:t>
            </a:r>
            <a:r>
              <a:rPr lang="ko-KR" altLang="en-US" dirty="0"/>
              <a:t>번 </a:t>
            </a:r>
            <a:r>
              <a:rPr lang="en-US" altLang="ko-KR" dirty="0" err="1"/>
              <a:t>systemd</a:t>
            </a:r>
            <a:r>
              <a:rPr lang="en-US" altLang="ko-KR" dirty="0"/>
              <a:t> </a:t>
            </a:r>
            <a:r>
              <a:rPr lang="ko-KR" altLang="en-US" dirty="0"/>
              <a:t>프로세스와 </a:t>
            </a:r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 err="1"/>
              <a:t>kthreadd</a:t>
            </a:r>
            <a:r>
              <a:rPr lang="en-US" altLang="ko-KR" dirty="0"/>
              <a:t> </a:t>
            </a:r>
            <a:r>
              <a:rPr lang="ko-KR" altLang="en-US" dirty="0"/>
              <a:t>프로세스가 차례로 실행되며 이때 </a:t>
            </a:r>
            <a:r>
              <a:rPr lang="en-US" altLang="ko-KR" dirty="0"/>
              <a:t>1</a:t>
            </a:r>
            <a:r>
              <a:rPr lang="ko-KR" altLang="en-US" dirty="0"/>
              <a:t>번 프로세스는 나머지 모든 시스템 프로세스의 부모 프로세스가 되고 </a:t>
            </a:r>
            <a:r>
              <a:rPr lang="en-US" altLang="ko-KR" dirty="0"/>
              <a:t>2</a:t>
            </a:r>
            <a:r>
              <a:rPr lang="ko-KR" altLang="en-US" dirty="0"/>
              <a:t>번 프로세스는 모든 스레드의 부모 프로세스가 됨</a:t>
            </a:r>
          </a:p>
          <a:p>
            <a:pPr lvl="1"/>
            <a:r>
              <a:rPr lang="ko-KR" altLang="en-US" dirty="0"/>
              <a:t>유닉스에서 </a:t>
            </a:r>
            <a:r>
              <a:rPr lang="en-US" altLang="ko-KR" dirty="0"/>
              <a:t>1 </a:t>
            </a:r>
            <a:r>
              <a:rPr lang="ko-KR" altLang="en-US" dirty="0"/>
              <a:t>번 프로세스는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ko-KR" altLang="en-US" dirty="0"/>
              <a:t>프로세스이지만 리눅스의 경우 </a:t>
            </a:r>
            <a:r>
              <a:rPr lang="en-US" altLang="ko-KR" dirty="0" err="1"/>
              <a:t>init</a:t>
            </a:r>
            <a:r>
              <a:rPr lang="ko-KR" altLang="en-US" dirty="0"/>
              <a:t>의 기능을 </a:t>
            </a:r>
            <a:r>
              <a:rPr lang="en-US" altLang="ko-KR" dirty="0" err="1"/>
              <a:t>systemd</a:t>
            </a:r>
            <a:r>
              <a:rPr lang="ko-KR" altLang="en-US" dirty="0"/>
              <a:t>로 변경</a:t>
            </a:r>
          </a:p>
          <a:p>
            <a:pPr lvl="1"/>
            <a:r>
              <a:rPr lang="ko-KR" altLang="en-US" dirty="0"/>
              <a:t>이전 시스템과 호환되도록 </a:t>
            </a:r>
            <a:r>
              <a:rPr lang="en-US" altLang="ko-KR" dirty="0"/>
              <a:t>1 </a:t>
            </a:r>
            <a:r>
              <a:rPr lang="ko-KR" altLang="en-US" dirty="0"/>
              <a:t>번 프로세스의 이름은 </a:t>
            </a:r>
            <a:r>
              <a:rPr lang="en-US" altLang="ko-KR" dirty="0" err="1"/>
              <a:t>init</a:t>
            </a:r>
            <a:r>
              <a:rPr lang="ko-KR" altLang="en-US" dirty="0"/>
              <a:t>을 유지하고 있는데 </a:t>
            </a:r>
            <a:r>
              <a:rPr lang="en-US" altLang="ko-KR" dirty="0" err="1"/>
              <a:t>init</a:t>
            </a:r>
            <a:r>
              <a:rPr lang="ko-KR" altLang="en-US" dirty="0"/>
              <a:t>은 </a:t>
            </a:r>
            <a:r>
              <a:rPr lang="en-US" altLang="ko-KR" dirty="0" err="1"/>
              <a:t>systemd</a:t>
            </a:r>
            <a:r>
              <a:rPr lang="ko-KR" altLang="en-US" dirty="0"/>
              <a:t>의 </a:t>
            </a:r>
            <a:r>
              <a:rPr lang="ko-KR" altLang="en-US" dirty="0" err="1"/>
              <a:t>심벌릭</a:t>
            </a:r>
            <a:r>
              <a:rPr lang="ko-KR" altLang="en-US" dirty="0"/>
              <a:t> 링크</a:t>
            </a:r>
          </a:p>
          <a:p>
            <a:pPr lvl="1"/>
            <a:r>
              <a:rPr lang="en-US" altLang="ko-KR" dirty="0" err="1"/>
              <a:t>adam@adam</a:t>
            </a:r>
            <a:r>
              <a:rPr lang="en-US" altLang="ko-KR" dirty="0"/>
              <a:t>:/</a:t>
            </a:r>
            <a:r>
              <a:rPr lang="en-US" altLang="ko-KR" dirty="0" err="1"/>
              <a:t>var</a:t>
            </a:r>
            <a:r>
              <a:rPr lang="en-US" altLang="ko-KR" dirty="0"/>
              <a:t>/www/html$ ls -l 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init</a:t>
            </a:r>
            <a:endParaRPr lang="en-US" altLang="ko-KR" dirty="0"/>
          </a:p>
          <a:p>
            <a:pPr marL="447675" lvl="2" indent="0">
              <a:buNone/>
            </a:pPr>
            <a:r>
              <a:rPr lang="en-US" altLang="ko-KR" dirty="0" err="1">
                <a:solidFill>
                  <a:srgbClr val="FF0000"/>
                </a:solidFill>
              </a:rPr>
              <a:t>lrwxrwxrwx</a:t>
            </a:r>
            <a:r>
              <a:rPr lang="en-US" altLang="ko-KR" dirty="0">
                <a:solidFill>
                  <a:srgbClr val="FF0000"/>
                </a:solidFill>
              </a:rPr>
              <a:t> 1 root root 20 Aug 21 21:11 /</a:t>
            </a:r>
            <a:r>
              <a:rPr lang="en-US" altLang="ko-KR" dirty="0" err="1">
                <a:solidFill>
                  <a:srgbClr val="FF0000"/>
                </a:solidFill>
              </a:rPr>
              <a:t>sbin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en-US" altLang="ko-KR" dirty="0" err="1">
                <a:solidFill>
                  <a:srgbClr val="FF0000"/>
                </a:solidFill>
              </a:rPr>
              <a:t>init</a:t>
            </a:r>
            <a:r>
              <a:rPr lang="en-US" altLang="ko-KR" dirty="0">
                <a:solidFill>
                  <a:srgbClr val="FF0000"/>
                </a:solidFill>
              </a:rPr>
              <a:t> -&gt; /lib/</a:t>
            </a:r>
            <a:r>
              <a:rPr lang="en-US" altLang="ko-KR" dirty="0" err="1">
                <a:solidFill>
                  <a:srgbClr val="FF0000"/>
                </a:solidFill>
              </a:rPr>
              <a:t>systemd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en-US" altLang="ko-KR" dirty="0" err="1">
                <a:solidFill>
                  <a:srgbClr val="FF0000"/>
                </a:solidFill>
              </a:rPr>
              <a:t>systemd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54232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271864"/>
          </a:xfrm>
        </p:spPr>
        <p:txBody>
          <a:bodyPr>
            <a:normAutofit/>
          </a:bodyPr>
          <a:lstStyle/>
          <a:p>
            <a:r>
              <a:rPr lang="ko-KR" altLang="en-US" dirty="0"/>
              <a:t>프로세스</a:t>
            </a:r>
            <a:r>
              <a:rPr lang="en-US" altLang="ko-KR" dirty="0"/>
              <a:t> </a:t>
            </a: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/>
              <a:t>리눅스의 프로세스 중 사용자가 실행한 일반적인 프로세스는 잠깐 실행되었다가 바로 종료</a:t>
            </a:r>
          </a:p>
          <a:p>
            <a:pPr lvl="1"/>
            <a:r>
              <a:rPr lang="ko-KR" altLang="en-US" dirty="0"/>
              <a:t>데몬 프로세스</a:t>
            </a:r>
          </a:p>
          <a:p>
            <a:pPr lvl="2"/>
            <a:r>
              <a:rPr lang="ko-KR" altLang="en-US" dirty="0"/>
              <a:t>데몬</a:t>
            </a:r>
            <a:r>
              <a:rPr lang="en-US" altLang="ko-KR" dirty="0"/>
              <a:t>(daemon) </a:t>
            </a:r>
            <a:r>
              <a:rPr lang="ko-KR" altLang="en-US" dirty="0"/>
              <a:t>프로세스는 특정 서비스를 제공하기 위해 존재하며 리눅스 커널에 의해 실행</a:t>
            </a:r>
          </a:p>
          <a:p>
            <a:pPr lvl="2"/>
            <a:r>
              <a:rPr lang="ko-KR" altLang="en-US" dirty="0" err="1"/>
              <a:t>데몬은</a:t>
            </a:r>
            <a:r>
              <a:rPr lang="ko-KR" altLang="en-US" dirty="0"/>
              <a:t> 평소에는 대기 상태로 있다가 서비스 요청이 들어오면 서비스를 제공</a:t>
            </a:r>
          </a:p>
          <a:p>
            <a:pPr lvl="2"/>
            <a:r>
              <a:rPr lang="ko-KR" altLang="en-US" dirty="0"/>
              <a:t>리눅스에서는 다양한 서비스를 제공하기 위한 </a:t>
            </a:r>
            <a:r>
              <a:rPr lang="ko-KR" altLang="en-US" dirty="0" err="1"/>
              <a:t>데몬이</a:t>
            </a:r>
            <a:r>
              <a:rPr lang="ko-KR" altLang="en-US" dirty="0"/>
              <a:t> 동작</a:t>
            </a:r>
          </a:p>
          <a:p>
            <a:pPr lvl="2"/>
            <a:r>
              <a:rPr lang="ko-KR" altLang="en-US" dirty="0"/>
              <a:t>원격 접속 서비스를 제공하기 위해 동작하는 </a:t>
            </a:r>
            <a:r>
              <a:rPr lang="en-US" altLang="ko-KR" dirty="0" err="1"/>
              <a:t>sshd</a:t>
            </a:r>
            <a:r>
              <a:rPr lang="en-US" altLang="ko-KR" dirty="0"/>
              <a:t> </a:t>
            </a:r>
            <a:r>
              <a:rPr lang="ko-KR" altLang="en-US" dirty="0"/>
              <a:t>프로세스가 있는데 이를 </a:t>
            </a:r>
            <a:r>
              <a:rPr lang="en-US" altLang="ko-KR" dirty="0" err="1"/>
              <a:t>ssh</a:t>
            </a:r>
            <a:r>
              <a:rPr lang="en-US" altLang="ko-KR" dirty="0"/>
              <a:t> </a:t>
            </a:r>
            <a:r>
              <a:rPr lang="ko-KR" altLang="en-US" dirty="0"/>
              <a:t>서버 </a:t>
            </a:r>
            <a:r>
              <a:rPr lang="ko-KR" altLang="en-US" dirty="0" err="1"/>
              <a:t>데몬이라고</a:t>
            </a:r>
            <a:r>
              <a:rPr lang="ko-KR" altLang="en-US" dirty="0"/>
              <a:t> 함</a:t>
            </a:r>
          </a:p>
          <a:p>
            <a:pPr lvl="1"/>
            <a:r>
              <a:rPr lang="ko-KR" altLang="en-US" dirty="0"/>
              <a:t>고아 프로세스</a:t>
            </a:r>
          </a:p>
          <a:p>
            <a:pPr lvl="2"/>
            <a:r>
              <a:rPr lang="ko-KR" altLang="en-US" dirty="0"/>
              <a:t>자식 프로세스는 종료되면 부모 프로세스로 돌아가지만 자식 프로세스가 아직 실행 중 인데 부모 프로세스가 먼저 종료되면 자식 프로세스는 고아</a:t>
            </a:r>
            <a:r>
              <a:rPr lang="en-US" altLang="ko-KR" dirty="0"/>
              <a:t>(orphan) </a:t>
            </a:r>
            <a:r>
              <a:rPr lang="ko-KR" altLang="en-US" dirty="0"/>
              <a:t>프로세스</a:t>
            </a:r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번 프로세스가 고아 프로세스의 새로운 부모 프로세스가 되어 고아 프로세스가 작업을 마치고 종료될 수 있게 함</a:t>
            </a:r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519136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271864"/>
          </a:xfrm>
        </p:spPr>
        <p:txBody>
          <a:bodyPr>
            <a:normAutofit/>
          </a:bodyPr>
          <a:lstStyle/>
          <a:p>
            <a:r>
              <a:rPr lang="ko-KR" altLang="en-US" dirty="0"/>
              <a:t>프로세스</a:t>
            </a:r>
            <a:r>
              <a:rPr lang="en-US" altLang="ko-KR" dirty="0"/>
              <a:t> </a:t>
            </a:r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/>
              <a:t>좀비 프로세스</a:t>
            </a:r>
          </a:p>
          <a:p>
            <a:pPr lvl="2"/>
            <a:r>
              <a:rPr lang="ko-KR" altLang="en-US" dirty="0"/>
              <a:t>자식 프로세스는 종료될 때 부모 프로세스에 종료 정보</a:t>
            </a:r>
            <a:r>
              <a:rPr lang="en-US" altLang="ko-KR" dirty="0"/>
              <a:t>(exit status)</a:t>
            </a:r>
            <a:r>
              <a:rPr lang="ko-KR" altLang="en-US" dirty="0"/>
              <a:t>를 보내고 부모 프로세스가 이 정보를 받으면 자식 프로세스는 프로세스 테이블 목록에서 삭제되지만 자식 프로세스가 실행을 종료했는데도 프로세스 테이블 목록에 남아 있는 경우가 있는데 이러한 자식 프로세스가 좀비 프로세스</a:t>
            </a:r>
          </a:p>
          <a:p>
            <a:pPr lvl="2"/>
            <a:r>
              <a:rPr lang="ko-KR" altLang="en-US" dirty="0"/>
              <a:t>자식 프로세스의 종료 정보를 부모 프로세스가 읽어 가기를 기다리고 있는 것</a:t>
            </a:r>
          </a:p>
          <a:p>
            <a:pPr lvl="2"/>
            <a:r>
              <a:rPr lang="ko-KR" altLang="en-US" dirty="0"/>
              <a:t>부모 프로세스가 자식 프로세스의 종료 정보를 제대로 처리하지 않았기 때문에 이런 일이 발생</a:t>
            </a:r>
          </a:p>
          <a:p>
            <a:pPr lvl="2"/>
            <a:r>
              <a:rPr lang="ko-KR" altLang="en-US" dirty="0"/>
              <a:t>좀비 프로세스는 프로세스 목록에 </a:t>
            </a:r>
            <a:r>
              <a:rPr lang="en-US" altLang="ko-KR" dirty="0"/>
              <a:t>defunct </a:t>
            </a:r>
            <a:r>
              <a:rPr lang="ko-KR" altLang="en-US" dirty="0"/>
              <a:t>프로세스라고 나오기도 함</a:t>
            </a:r>
          </a:p>
          <a:p>
            <a:pPr lvl="2"/>
            <a:r>
              <a:rPr lang="ko-KR" altLang="en-US" dirty="0"/>
              <a:t>좀비 프로세스는 실제로 실행되지는 않지만 동작 중인 프로세스 테이블 목록을 차지하고 있기 때문에 잘못 작성된 프로그램으로 인해 좀비 프로세스가 증가하면 프로세스 테이블의 용량이 부족해서 정상적인 프로세스가 실행되지 않을 수도 있음</a:t>
            </a:r>
          </a:p>
          <a:p>
            <a:pPr lvl="2"/>
            <a:r>
              <a:rPr lang="ko-KR" altLang="en-US" dirty="0"/>
              <a:t>좀비 프로세스는 </a:t>
            </a:r>
            <a:r>
              <a:rPr lang="en-US" altLang="ko-KR" dirty="0"/>
              <a:t>kill </a:t>
            </a:r>
            <a:r>
              <a:rPr lang="ko-KR" altLang="en-US" dirty="0"/>
              <a:t>명령으로 제거할 수 없으며 </a:t>
            </a:r>
            <a:r>
              <a:rPr lang="en-US" altLang="ko-KR" dirty="0"/>
              <a:t>SIGCHLD </a:t>
            </a:r>
            <a:r>
              <a:rPr lang="ko-KR" altLang="en-US" dirty="0"/>
              <a:t>시그널을 부모 프로세스에 보내어 부모 프로세스가 자식 프로세스를 정리하도록 하거나 부모 프로세스 자체를 종료해야만 함</a:t>
            </a:r>
          </a:p>
          <a:p>
            <a:pPr lvl="2"/>
            <a:r>
              <a:rPr lang="ko-KR" altLang="en-US" dirty="0"/>
              <a:t>부모 프로세스가 종료되면 좀비 프로세스는 고아 프로세스가 되고 새로운 부모인 </a:t>
            </a:r>
            <a:r>
              <a:rPr lang="en-US" altLang="ko-KR" dirty="0"/>
              <a:t>1</a:t>
            </a:r>
            <a:r>
              <a:rPr lang="ko-KR" altLang="en-US" dirty="0"/>
              <a:t>번 프로세스는 주기적으로 자식 프로세스의 종료 정보를 확인하여 정리</a:t>
            </a:r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384191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271864"/>
          </a:xfrm>
        </p:spPr>
        <p:txBody>
          <a:bodyPr>
            <a:normAutofit/>
          </a:bodyPr>
          <a:lstStyle/>
          <a:p>
            <a:r>
              <a:rPr lang="ko-KR" altLang="en-US" dirty="0"/>
              <a:t>프로세스의 부모</a:t>
            </a:r>
            <a:r>
              <a:rPr lang="en-US" altLang="ko-KR" dirty="0"/>
              <a:t>-</a:t>
            </a:r>
            <a:r>
              <a:rPr lang="ko-KR" altLang="en-US" dirty="0"/>
              <a:t>자식 관계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358102" y="1527202"/>
            <a:ext cx="8663880" cy="5166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b-NO" altLang="ko-KR" sz="15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# </a:t>
            </a:r>
            <a:r>
              <a:rPr lang="ko-KR" altLang="en-US" sz="15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환경변수 </a:t>
            </a:r>
            <a:r>
              <a:rPr lang="en-US" altLang="ko-KR" sz="15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KDN </a:t>
            </a:r>
            <a:r>
              <a:rPr lang="ko-KR" altLang="en-US" sz="15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생성</a:t>
            </a:r>
            <a:endParaRPr lang="nb-NO" altLang="ko-KR" sz="1500" b="0" i="1" dirty="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  <a:cs typeface="한컴돋움" panose="02030600000101010101" pitchFamily="18" charset="2"/>
            </a:endParaRPr>
          </a:p>
          <a:p>
            <a:pPr algn="l"/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 export KDN='Welcome to the KDN'</a:t>
            </a:r>
          </a:p>
          <a:p>
            <a:pPr algn="l"/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 echo $KDN</a:t>
            </a:r>
          </a:p>
          <a:p>
            <a:pPr algn="l"/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Welcome to the KDN</a:t>
            </a:r>
          </a:p>
          <a:p>
            <a:pPr algn="l"/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 </a:t>
            </a:r>
            <a:r>
              <a:rPr lang="nb-NO" altLang="ko-KR" sz="1500" b="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bash</a:t>
            </a:r>
          </a:p>
          <a:p>
            <a:pPr algn="l"/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 export KDN='Welcome to the Hell'</a:t>
            </a:r>
          </a:p>
          <a:p>
            <a:pPr algn="l"/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 echo $KDN</a:t>
            </a:r>
          </a:p>
          <a:p>
            <a:pPr algn="l"/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Welcome to the Hell</a:t>
            </a:r>
          </a:p>
          <a:p>
            <a:pPr algn="l"/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 pstree -p | grep bash</a:t>
            </a:r>
          </a:p>
          <a:p>
            <a:pPr algn="l"/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          |-gnome-terminal-(2628)-+-bash(2635)</a:t>
            </a:r>
          </a:p>
          <a:p>
            <a:pPr algn="l"/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          |-sshd(1080)-+-sshd(882)---bash(892)</a:t>
            </a:r>
          </a:p>
          <a:p>
            <a:pPr algn="l"/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          |            |-sshd(2875)---bash(2879)</a:t>
            </a:r>
          </a:p>
          <a:p>
            <a:pPr algn="l"/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          |            `-sshd(23245)---bash(23253)---</a:t>
            </a:r>
            <a:r>
              <a:rPr lang="nb-NO" altLang="ko-KR" sz="1500" b="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bash(12532)</a:t>
            </a:r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-+-grep(12600)</a:t>
            </a:r>
          </a:p>
          <a:p>
            <a:pPr algn="l"/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 </a:t>
            </a:r>
            <a:r>
              <a:rPr lang="nb-NO" altLang="ko-KR" sz="1500" b="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exit</a:t>
            </a:r>
          </a:p>
          <a:p>
            <a:pPr algn="l"/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exit</a:t>
            </a:r>
          </a:p>
          <a:p>
            <a:pPr algn="l"/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 pstree -p | grep bash</a:t>
            </a:r>
          </a:p>
          <a:p>
            <a:pPr algn="l"/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          |-gnome-terminal-(2628)-+-bash(2635)</a:t>
            </a:r>
          </a:p>
          <a:p>
            <a:pPr algn="l"/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          |-sshd(1080)-+-sshd(882)---bash(892)</a:t>
            </a:r>
          </a:p>
          <a:p>
            <a:pPr algn="l"/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          |            |-sshd(2875)---bash(2879)</a:t>
            </a:r>
          </a:p>
          <a:p>
            <a:pPr algn="l"/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          |            `-sshd(23245)---</a:t>
            </a:r>
            <a:r>
              <a:rPr lang="nb-NO" altLang="ko-KR" sz="1500" b="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bash(23253)</a:t>
            </a:r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-+-grep(12638)</a:t>
            </a:r>
          </a:p>
          <a:p>
            <a:pPr algn="l"/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 echo $KDN</a:t>
            </a:r>
          </a:p>
          <a:p>
            <a:pPr algn="l"/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Welcome to the KDN</a:t>
            </a:r>
          </a:p>
        </p:txBody>
      </p:sp>
    </p:spTree>
    <p:extLst>
      <p:ext uri="{BB962C8B-B14F-4D97-AF65-F5344CB8AC3E}">
        <p14:creationId xmlns:p14="http://schemas.microsoft.com/office/powerpoint/2010/main" val="6496003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003232" cy="5458544"/>
          </a:xfrm>
        </p:spPr>
        <p:txBody>
          <a:bodyPr/>
          <a:lstStyle/>
          <a:p>
            <a:r>
              <a:rPr lang="ko-KR" altLang="en-US" dirty="0"/>
              <a:t>현재 단말기의 프로세스 목록 출력하기 </a:t>
            </a:r>
            <a:r>
              <a:rPr lang="en-US" altLang="ko-KR" dirty="0"/>
              <a:t>: </a:t>
            </a:r>
            <a:r>
              <a:rPr lang="en-US" altLang="ko-KR" dirty="0" err="1">
                <a:highlight>
                  <a:srgbClr val="FFFF00"/>
                </a:highlight>
              </a:rPr>
              <a:t>ps</a:t>
            </a:r>
            <a:r>
              <a:rPr lang="en-US" altLang="ko-KR" dirty="0">
                <a:highlight>
                  <a:srgbClr val="FFFF00"/>
                </a:highlight>
              </a:rPr>
              <a:t> (process status)</a:t>
            </a:r>
          </a:p>
          <a:p>
            <a:pPr lvl="1"/>
            <a:r>
              <a:rPr lang="en-US" altLang="ko-KR" dirty="0" err="1"/>
              <a:t>ps</a:t>
            </a:r>
            <a:r>
              <a:rPr lang="en-US" altLang="ko-KR" dirty="0"/>
              <a:t> </a:t>
            </a:r>
            <a:r>
              <a:rPr lang="ko-KR" altLang="en-US" dirty="0"/>
              <a:t>명령을 옵션 없이 사용하면 현재 </a:t>
            </a:r>
            <a:r>
              <a:rPr lang="ko-KR" altLang="en-US" dirty="0" err="1"/>
              <a:t>셸이나</a:t>
            </a:r>
            <a:r>
              <a:rPr lang="ko-KR" altLang="en-US" dirty="0"/>
              <a:t> 터미널에서 실행한 사용자 프로세스에 대한 정보를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프로세스의 상세 정보 출력하기 </a:t>
            </a:r>
            <a:r>
              <a:rPr lang="en-US" altLang="ko-KR" dirty="0"/>
              <a:t>: </a:t>
            </a:r>
            <a:r>
              <a:rPr lang="en-US" altLang="ko-KR" dirty="0">
                <a:highlight>
                  <a:srgbClr val="FFFF00"/>
                </a:highlight>
              </a:rPr>
              <a:t>-f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ko-KR" altLang="en-US" dirty="0">
                <a:highlight>
                  <a:srgbClr val="FFFF00"/>
                </a:highlight>
              </a:rPr>
              <a:t>프로세스의 상세한 정보를 출력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PPID</a:t>
            </a:r>
            <a:r>
              <a:rPr lang="ko-KR" altLang="en-US" dirty="0"/>
              <a:t>와 터미널 번호</a:t>
            </a:r>
            <a:r>
              <a:rPr lang="en-US" altLang="ko-KR" dirty="0"/>
              <a:t>, </a:t>
            </a:r>
            <a:r>
              <a:rPr lang="ko-KR" altLang="en-US" dirty="0"/>
              <a:t>시작 시간 등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683568" y="1844824"/>
            <a:ext cx="7704856" cy="11521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ps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  <a:cs typeface="한컴돋움" panose="02030600000101010101" pitchFamily="18" charset="2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 PID TTY          TIME CMD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26343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pts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/1    00:00:00 bash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26489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pts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/1    00:00:00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ps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  <a:cs typeface="한컴돋움" panose="02030600000101010101" pitchFamily="18" charset="2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3568" y="3789040"/>
            <a:ext cx="7704856" cy="11521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ps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-f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UID          PID  PPID  C STIME TTY           TIME CMD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user1    26343 26342  0 07:49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pts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/1    00:00:00 -bash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user1    26497 26343  0 07:52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pts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/1    00:00:00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ps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-f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797152"/>
            <a:ext cx="6540553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155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실습 환경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altLang="ko-KR" dirty="0"/>
              <a:t>Oracle VirtualBox </a:t>
            </a:r>
            <a:r>
              <a:rPr lang="ko-KR" altLang="en-US" dirty="0"/>
              <a:t>를 활용한 </a:t>
            </a:r>
            <a:r>
              <a:rPr lang="en-US" altLang="ko-KR" dirty="0"/>
              <a:t>Linux Server </a:t>
            </a:r>
            <a:r>
              <a:rPr lang="ko-KR" altLang="en-US" dirty="0"/>
              <a:t>구성</a:t>
            </a:r>
            <a:endParaRPr lang="en-US" altLang="ko-KR" dirty="0"/>
          </a:p>
          <a:p>
            <a:pPr lvl="1"/>
            <a:r>
              <a:rPr lang="en-US" altLang="ko-KR" dirty="0"/>
              <a:t>VM </a:t>
            </a:r>
            <a:r>
              <a:rPr lang="ko-KR" altLang="en-US" dirty="0"/>
              <a:t>생성 후 </a:t>
            </a:r>
            <a:r>
              <a:rPr lang="ko-KR" altLang="en-US" dirty="0" err="1"/>
              <a:t>버츄얼</a:t>
            </a:r>
            <a:r>
              <a:rPr lang="ko-KR" altLang="en-US" dirty="0"/>
              <a:t> 박스 </a:t>
            </a:r>
            <a:r>
              <a:rPr lang="ko-KR" altLang="en-US" dirty="0" err="1"/>
              <a:t>실행시</a:t>
            </a:r>
            <a:r>
              <a:rPr lang="ko-KR" altLang="en-US" dirty="0"/>
              <a:t> </a:t>
            </a:r>
            <a:r>
              <a:rPr lang="en-US" altLang="ko-KR" dirty="0"/>
              <a:t>checksum </a:t>
            </a:r>
            <a:r>
              <a:rPr lang="ko-KR" altLang="en-US" dirty="0"/>
              <a:t>오류</a:t>
            </a:r>
          </a:p>
          <a:p>
            <a:pPr lvl="2"/>
            <a:r>
              <a:rPr lang="ko-KR" altLang="en-US" dirty="0"/>
              <a:t>처음 설정한 </a:t>
            </a:r>
            <a:r>
              <a:rPr lang="en-US" altLang="ko-KR" dirty="0"/>
              <a:t>ISO </a:t>
            </a:r>
            <a:r>
              <a:rPr lang="ko-KR" altLang="en-US" dirty="0"/>
              <a:t>파일 선택 후 </a:t>
            </a:r>
            <a:r>
              <a:rPr lang="en-US" altLang="ko-KR" dirty="0"/>
              <a:t>[choose] 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ISO</a:t>
            </a:r>
            <a:r>
              <a:rPr lang="ko-KR" altLang="en-US" dirty="0"/>
              <a:t>가 없을 시에 상단에 </a:t>
            </a:r>
            <a:r>
              <a:rPr lang="en-US" altLang="ko-KR" dirty="0"/>
              <a:t>[</a:t>
            </a:r>
            <a:r>
              <a:rPr lang="ko-KR" altLang="en-US" dirty="0"/>
              <a:t>추가</a:t>
            </a:r>
            <a:r>
              <a:rPr lang="en-US" altLang="ko-KR" dirty="0"/>
              <a:t>]</a:t>
            </a:r>
            <a:r>
              <a:rPr lang="ko-KR" altLang="en-US" dirty="0"/>
              <a:t>를 눌러 해당 </a:t>
            </a:r>
            <a:r>
              <a:rPr lang="en-US" altLang="ko-KR" dirty="0"/>
              <a:t>ISO</a:t>
            </a:r>
            <a:r>
              <a:rPr lang="ko-KR" altLang="en-US" dirty="0"/>
              <a:t>파일 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2C30B2-402B-254B-9DD2-A742A1CE0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407" y="2060848"/>
            <a:ext cx="5491186" cy="456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3756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ko-KR" altLang="en-US" dirty="0"/>
              <a:t>터미널에서 실행한 프로세스의 정보 출력하기 </a:t>
            </a:r>
            <a:r>
              <a:rPr lang="en-US" altLang="ko-KR" dirty="0"/>
              <a:t>: a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ko-KR" altLang="en-US" dirty="0"/>
              <a:t>터미널에서 실행한 프로세스의 정보를 출력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3568" y="1916832"/>
            <a:ext cx="7704856" cy="22322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[root@hana1 LABS]# ps -a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  PID TTY  STAT   TIME COMMAND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  644 tty1  Ssl+  73:03 /usr/bin/Xorg :0 -background none -verbose -auth /var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24678 pts/0      Ss+     0:08 bash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26343 pts/1      Ss      0:00 -bash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26405 pts/2      Ss      0:00 -bash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26462 pts/2      S+      0:00 man ps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26475 pts/2      S+      0:00 less -s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26488 pts/1      R+      0:00 ps a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[root@hana1 LABS]#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  <a:cs typeface="한컴돋움" panose="02030600000101010101" pitchFamily="18" charset="2"/>
            </a:endParaRP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365104"/>
            <a:ext cx="7659035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6210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ko-KR" altLang="en-US" dirty="0"/>
              <a:t>터미널에서 실행한 프로세스의 상세 정보 출력하기 </a:t>
            </a:r>
            <a:r>
              <a:rPr lang="en-US" altLang="ko-KR" dirty="0"/>
              <a:t>: a </a:t>
            </a:r>
            <a:r>
              <a:rPr lang="ko-KR" altLang="en-US" dirty="0"/>
              <a:t>옵션과 </a:t>
            </a:r>
            <a:r>
              <a:rPr lang="en-US" altLang="ko-KR" dirty="0"/>
              <a:t>u </a:t>
            </a:r>
            <a:r>
              <a:rPr lang="ko-KR" altLang="en-US" dirty="0"/>
              <a:t>옵션 </a:t>
            </a:r>
            <a:endParaRPr lang="en-US" altLang="ko-KR" dirty="0"/>
          </a:p>
          <a:p>
            <a:pPr lvl="1"/>
            <a:r>
              <a:rPr lang="en-US" altLang="ko-KR" dirty="0"/>
              <a:t>a </a:t>
            </a:r>
            <a:r>
              <a:rPr lang="ko-KR" altLang="en-US" dirty="0"/>
              <a:t>옵션과 </a:t>
            </a:r>
            <a:r>
              <a:rPr lang="en-US" altLang="ko-KR" dirty="0"/>
              <a:t>u </a:t>
            </a:r>
            <a:r>
              <a:rPr lang="ko-KR" altLang="en-US" dirty="0"/>
              <a:t>옵션을 함께 사용하면 터미널에서 실행한 프로세스의 상세 정보를 출력</a:t>
            </a:r>
            <a:r>
              <a:rPr lang="en-US" altLang="ko-KR" dirty="0"/>
              <a:t>: </a:t>
            </a:r>
            <a:r>
              <a:rPr lang="en-US" altLang="ko-KR" dirty="0">
                <a:highlight>
                  <a:srgbClr val="FFFF00"/>
                </a:highlight>
              </a:rPr>
              <a:t>CPU</a:t>
            </a:r>
            <a:r>
              <a:rPr lang="ko-KR" altLang="en-US" dirty="0">
                <a:highlight>
                  <a:srgbClr val="FFFF00"/>
                </a:highlight>
              </a:rPr>
              <a:t>와 메모리 사용량 등</a:t>
            </a:r>
            <a:endParaRPr lang="en-US" altLang="ko-KR" dirty="0">
              <a:highlight>
                <a:srgbClr val="FFFF00"/>
              </a:highligh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3568" y="1916832"/>
            <a:ext cx="7704856" cy="22322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[root@hana1 LABS]# </a:t>
            </a:r>
            <a:r>
              <a:rPr lang="nb-NO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ps -au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USER  PID %CPU %MEM      VSZ  RSS  TTY  STAT  START  TIME COMMAND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root  644   0.5  1.6 159268 16764  tty1  Ssl+ 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월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16  73:05 /</a:t>
            </a:r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usr/bin/Xorg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user1  24678  0.0  0.1 115012  1844  pts/0  Ss+   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월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18   0:08 </a:t>
            </a:r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bash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user1  26343  0.1  0.2 115008  2948  pts/1  Ss     07:49   0:00 -bash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user1  26405  0.1  0.2 115008  2944  pts/2  Ss     07:49   0:00 -bash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user1  26462  0.2  0.2 118060  2084  pts/2  S+     07:50   0:00 man ps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user1  26475  0.0  0.0 108952  856  pts/2  S+     07:50   0:00 less -s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user1  26510  0.0  0.1 111524  1220  pts/1  R+     07:53   0:00 ps au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[root@hana1 LABS]#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  <a:cs typeface="한컴돋움" panose="02030600000101010101" pitchFamily="18" charset="2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16" y="4293096"/>
            <a:ext cx="8056238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445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ko-KR" altLang="en-US" dirty="0"/>
              <a:t>전체 프로세스 목록 출력하기</a:t>
            </a:r>
            <a:r>
              <a:rPr lang="en-US" altLang="ko-KR" dirty="0"/>
              <a:t>(Unix</a:t>
            </a:r>
            <a:r>
              <a:rPr lang="ko-KR" altLang="en-US" dirty="0"/>
              <a:t> 옵션</a:t>
            </a:r>
            <a:r>
              <a:rPr lang="en-US" altLang="ko-KR" dirty="0"/>
              <a:t>) : -e </a:t>
            </a:r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en-US" altLang="ko-KR" dirty="0"/>
              <a:t>-e </a:t>
            </a:r>
            <a:r>
              <a:rPr lang="ko-KR" altLang="en-US" dirty="0"/>
              <a:t>옵션은 시스템에서 실행 중인 모든 프로세스를 출력</a:t>
            </a:r>
            <a:endParaRPr lang="en-US" altLang="ko-KR" dirty="0"/>
          </a:p>
          <a:p>
            <a:pPr lvl="1"/>
            <a:r>
              <a:rPr lang="en-US" altLang="ko-KR" dirty="0"/>
              <a:t>TTY</a:t>
            </a:r>
            <a:r>
              <a:rPr lang="ko-KR" altLang="en-US" dirty="0"/>
              <a:t>의 값이 </a:t>
            </a:r>
            <a:r>
              <a:rPr lang="en-US" altLang="ko-KR" dirty="0"/>
              <a:t>?</a:t>
            </a:r>
            <a:r>
              <a:rPr lang="ko-KR" altLang="en-US" dirty="0"/>
              <a:t>인 것은 대부분 </a:t>
            </a:r>
            <a:r>
              <a:rPr lang="ko-KR" altLang="en-US" dirty="0" err="1"/>
              <a:t>데몬으로</a:t>
            </a:r>
            <a:r>
              <a:rPr lang="ko-KR" altLang="en-US" dirty="0"/>
              <a:t> 시스템이 실행한 프로세스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-</a:t>
            </a:r>
            <a:r>
              <a:rPr lang="en-US" altLang="ko-KR" dirty="0" err="1"/>
              <a:t>ef</a:t>
            </a:r>
            <a:r>
              <a:rPr lang="en-US" altLang="ko-KR" dirty="0"/>
              <a:t> </a:t>
            </a:r>
            <a:r>
              <a:rPr lang="ko-KR" altLang="en-US" dirty="0"/>
              <a:t>옵션 사용</a:t>
            </a:r>
            <a:r>
              <a:rPr lang="en-US" altLang="ko-KR" dirty="0"/>
              <a:t>: </a:t>
            </a:r>
            <a:r>
              <a:rPr lang="ko-KR" altLang="en-US" dirty="0"/>
              <a:t>전체 프로세스의 더 자세한 정보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시스템에서 실행 중인 모든 프로세스를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aux </a:t>
            </a:r>
            <a:r>
              <a:rPr lang="ko-KR" altLang="en-US" dirty="0"/>
              <a:t>옵션은 </a:t>
            </a:r>
            <a:r>
              <a:rPr lang="en-US" altLang="ko-KR" dirty="0"/>
              <a:t>-</a:t>
            </a:r>
            <a:r>
              <a:rPr lang="en-US" altLang="ko-KR" dirty="0" err="1"/>
              <a:t>ef</a:t>
            </a:r>
            <a:r>
              <a:rPr lang="ko-KR" altLang="en-US" dirty="0"/>
              <a:t>처럼 시스템에서 실행 중인 모든 프로세스에 대한 자세한 정보를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특정 사용자의 프로세스 목록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ps</a:t>
            </a:r>
            <a:r>
              <a:rPr lang="en-US" altLang="ko-KR" dirty="0"/>
              <a:t> </a:t>
            </a:r>
            <a:r>
              <a:rPr lang="ko-KR" altLang="en-US" dirty="0"/>
              <a:t>명령과 </a:t>
            </a:r>
            <a:r>
              <a:rPr lang="en-US" altLang="ko-KR" dirty="0" err="1"/>
              <a:t>grep</a:t>
            </a:r>
            <a:r>
              <a:rPr lang="en-US" altLang="ko-KR" dirty="0"/>
              <a:t> </a:t>
            </a:r>
            <a:r>
              <a:rPr lang="ko-KR" altLang="en-US" dirty="0"/>
              <a:t>명령을 </a:t>
            </a:r>
            <a:r>
              <a:rPr lang="en-US" altLang="ko-KR" dirty="0"/>
              <a:t>|</a:t>
            </a:r>
            <a:r>
              <a:rPr lang="ko-KR" altLang="en-US" dirty="0"/>
              <a:t>로 연결하여 특정 프로세스에 대한 정보를 검색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3568" y="2113423"/>
            <a:ext cx="7704856" cy="3249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b-NO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 ps -e | more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3568" y="2895600"/>
            <a:ext cx="7704856" cy="327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b-NO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 </a:t>
            </a:r>
            <a:r>
              <a:rPr lang="nb-NO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ps -ef</a:t>
            </a:r>
            <a:r>
              <a:rPr lang="nb-NO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| more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3568" y="3680480"/>
            <a:ext cx="7704856" cy="3245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b-NO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 ps ax | more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3568" y="4476016"/>
            <a:ext cx="7704856" cy="3245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b-NO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[user1@hana1 LABS]$  </a:t>
            </a:r>
            <a:r>
              <a:rPr lang="nb-NO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ps -aux </a:t>
            </a:r>
            <a:r>
              <a:rPr lang="nb-NO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|  more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83568" y="5267131"/>
            <a:ext cx="7704856" cy="3294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b-NO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[user1@hana1 LABS]$  ps -fu user1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0458" y="6063094"/>
            <a:ext cx="7704856" cy="3309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[user1@hana1 LABS]$ 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-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ef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|  grep  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프로세스</a:t>
            </a:r>
            <a:endParaRPr lang="en-US" altLang="ko-KR" sz="1400" dirty="0">
              <a:solidFill>
                <a:schemeClr val="tx1"/>
              </a:solidFill>
              <a:highlight>
                <a:srgbClr val="FFFF00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85991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ko-KR" altLang="en-US" dirty="0"/>
              <a:t>전체 프로세스 목록 출력하기</a:t>
            </a:r>
            <a:r>
              <a:rPr lang="en-US" altLang="ko-KR" dirty="0"/>
              <a:t>: </a:t>
            </a:r>
            <a:r>
              <a:rPr lang="en-US" altLang="ko-KR" dirty="0" err="1"/>
              <a:t>ps</a:t>
            </a:r>
            <a:r>
              <a:rPr lang="en-US" altLang="ko-KR" dirty="0"/>
              <a:t> vs. </a:t>
            </a:r>
            <a:r>
              <a:rPr lang="en-US" altLang="ko-KR" dirty="0" err="1"/>
              <a:t>pstree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50404" y="1527202"/>
            <a:ext cx="7936396" cy="48541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b-NO" altLang="ko-KR" sz="15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 ps -ef | grep httpd</a:t>
            </a:r>
          </a:p>
          <a:p>
            <a:pPr algn="l"/>
            <a:r>
              <a:rPr lang="nb-NO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root      66309      1  0 05:32 ?        00:00:02 /usr/sbin/httpd -DFOREGROUND</a:t>
            </a:r>
          </a:p>
          <a:p>
            <a:pPr algn="l"/>
            <a:r>
              <a:rPr lang="nb-NO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apache    66310  66309  0 05:32 ?        00:00:00 /usr/sbin/httpd -DFOREGROUND</a:t>
            </a:r>
          </a:p>
          <a:p>
            <a:pPr algn="l"/>
            <a:r>
              <a:rPr lang="nb-NO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apache    66311  66309  0 05:32 ?        00:00:00 /usr/sbin/httpd -DFOREGROUND</a:t>
            </a:r>
          </a:p>
          <a:p>
            <a:pPr algn="l"/>
            <a:r>
              <a:rPr lang="nb-NO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apache    66313  66309  0 05:32 ?        00:00:00 /usr/sbin/httpd -DFOREGROUND</a:t>
            </a:r>
          </a:p>
          <a:p>
            <a:pPr algn="l"/>
            <a:r>
              <a:rPr lang="nb-NO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apache    66314  66309  0 05:32 ?        00:00:00 /usr/sbin/httpd -DFOREGROUND</a:t>
            </a:r>
          </a:p>
          <a:p>
            <a:pPr algn="l"/>
            <a:r>
              <a:rPr lang="nb-NO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apache    66729  66309  0 05:35 ?        00:00:00 /usr/sbin/httpd -DFOREGROUND</a:t>
            </a:r>
          </a:p>
          <a:p>
            <a:pPr algn="l"/>
            <a:r>
              <a:rPr lang="nb-NO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apache    66730  66309  0 05:35 ?        00:00:00 /usr/sbin/httpd -DFOREGROUND</a:t>
            </a:r>
          </a:p>
          <a:p>
            <a:pPr algn="l"/>
            <a:r>
              <a:rPr lang="nb-NO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apache    66731  66309  0 05:35 ?        00:00:00 /usr/sbin/httpd -DFOREGROUND</a:t>
            </a:r>
          </a:p>
          <a:p>
            <a:pPr algn="l"/>
            <a:r>
              <a:rPr lang="nb-NO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apache    66771  66309  0 05:36 ?        00:00:00 /usr/sbin/httpd -DFOREGROUND</a:t>
            </a:r>
          </a:p>
          <a:p>
            <a:pPr algn="l"/>
            <a:r>
              <a:rPr lang="nb-NO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apache    66774  66309  0 05:36 ?        00:00:00 /usr/sbin/httpd -DFOREGROUND</a:t>
            </a:r>
          </a:p>
          <a:p>
            <a:pPr algn="l"/>
            <a:r>
              <a:rPr lang="nb-NO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apache    66775  66309  0 05:36 ?        00:00:00 /usr/sbin/httpd -DFOREGROUND</a:t>
            </a:r>
          </a:p>
          <a:p>
            <a:pPr algn="l"/>
            <a:r>
              <a:rPr lang="nb-NO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root      87090  79867  0 10:40 pts/0    00:00:00 grep --color=auto httpd</a:t>
            </a:r>
          </a:p>
          <a:p>
            <a:pPr algn="l"/>
            <a:endParaRPr lang="nb-NO" altLang="ko-KR" sz="1500" dirty="0">
              <a:solidFill>
                <a:srgbClr val="FF0000"/>
              </a:solidFill>
              <a:latin typeface="Consolas" panose="020B0609020204030204" pitchFamily="49" charset="0"/>
              <a:ea typeface="돋움체" panose="020B0609000101010101" pitchFamily="49" charset="-127"/>
              <a:cs typeface="한컴돋움" panose="02030600000101010101" pitchFamily="18" charset="2"/>
            </a:endParaRPr>
          </a:p>
          <a:p>
            <a:pPr algn="l"/>
            <a:r>
              <a:rPr lang="nb-NO" altLang="ko-KR" sz="15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[root@hana1 LABS]# pstree -p | grep httpd</a:t>
            </a:r>
          </a:p>
          <a:p>
            <a:pPr algn="l"/>
            <a:r>
              <a:rPr lang="nb-NO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          |-httpd(66309)-+-httpd(66310)</a:t>
            </a:r>
          </a:p>
          <a:p>
            <a:pPr algn="l"/>
            <a:r>
              <a:rPr lang="nb-NO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          |              |-httpd(66311)</a:t>
            </a:r>
          </a:p>
          <a:p>
            <a:pPr algn="l"/>
            <a:r>
              <a:rPr lang="nb-NO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          |              |-httpd(66313)</a:t>
            </a:r>
          </a:p>
          <a:p>
            <a:pPr algn="l"/>
            <a:r>
              <a:rPr lang="nb-NO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          |              |-httpd(66314)</a:t>
            </a:r>
          </a:p>
          <a:p>
            <a:pPr algn="l"/>
            <a:r>
              <a:rPr lang="nb-NO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          |              |-httpd(66729)</a:t>
            </a:r>
          </a:p>
          <a:p>
            <a:pPr algn="l"/>
            <a:r>
              <a:rPr lang="nb-NO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          |              |-httpd(66730)</a:t>
            </a:r>
          </a:p>
          <a:p>
            <a:pPr algn="l"/>
            <a:r>
              <a:rPr lang="nb-NO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          |              |-httpd(66731)</a:t>
            </a:r>
          </a:p>
          <a:p>
            <a:pPr algn="l"/>
            <a:r>
              <a:rPr lang="nb-NO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          |              |-httpd(66771)</a:t>
            </a:r>
          </a:p>
          <a:p>
            <a:pPr algn="l"/>
            <a:r>
              <a:rPr lang="nb-NO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          |              |-httpd(66774)</a:t>
            </a:r>
          </a:p>
          <a:p>
            <a:pPr algn="l"/>
            <a:r>
              <a:rPr lang="nb-NO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한컴돋움" panose="02030600000101010101" pitchFamily="18" charset="2"/>
              </a:rPr>
              <a:t>           |              `-httpd(66775)</a:t>
            </a:r>
          </a:p>
        </p:txBody>
      </p:sp>
    </p:spTree>
    <p:extLst>
      <p:ext uri="{BB962C8B-B14F-4D97-AF65-F5344CB8AC3E}">
        <p14:creationId xmlns:p14="http://schemas.microsoft.com/office/powerpoint/2010/main" val="158142693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>
            <a:normAutofit/>
          </a:bodyPr>
          <a:lstStyle/>
          <a:p>
            <a:r>
              <a:rPr lang="ko-KR" altLang="en-US" dirty="0"/>
              <a:t>특정 프로세스 검색</a:t>
            </a:r>
            <a:endParaRPr lang="en-US" altLang="ko-KR" dirty="0"/>
          </a:p>
          <a:p>
            <a:pPr lvl="1"/>
            <a:r>
              <a:rPr lang="en-US" altLang="ko-KR" dirty="0" err="1"/>
              <a:t>pgrep</a:t>
            </a:r>
            <a:r>
              <a:rPr lang="en-US" altLang="ko-KR" dirty="0"/>
              <a:t> [</a:t>
            </a:r>
            <a:r>
              <a:rPr lang="ko-KR" altLang="en-US" dirty="0"/>
              <a:t>옵션</a:t>
            </a:r>
            <a:r>
              <a:rPr lang="en-US" altLang="ko-KR" dirty="0"/>
              <a:t>] [</a:t>
            </a:r>
            <a:r>
              <a:rPr lang="ko-KR" altLang="en-US" dirty="0"/>
              <a:t>패턴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/>
              <a:t>옵션</a:t>
            </a:r>
          </a:p>
          <a:p>
            <a:pPr lvl="2"/>
            <a:r>
              <a:rPr lang="en-US" altLang="ko-KR" dirty="0"/>
              <a:t>-x: </a:t>
            </a:r>
            <a:r>
              <a:rPr lang="ko-KR" altLang="en-US" dirty="0"/>
              <a:t>패턴과 정확히 일치하는 프로세스의 정보를 출력</a:t>
            </a:r>
          </a:p>
          <a:p>
            <a:pPr lvl="2"/>
            <a:r>
              <a:rPr lang="en-US" altLang="ko-KR" dirty="0"/>
              <a:t>-n: </a:t>
            </a:r>
            <a:r>
              <a:rPr lang="ko-KR" altLang="en-US" dirty="0"/>
              <a:t>패턴을 포함하고 있는 가장 최근 프로세스의 정보를 출력</a:t>
            </a:r>
          </a:p>
          <a:p>
            <a:pPr lvl="2"/>
            <a:r>
              <a:rPr lang="en-US" altLang="ko-KR" dirty="0"/>
              <a:t>-u </a:t>
            </a:r>
            <a:r>
              <a:rPr lang="ko-KR" altLang="en-US" dirty="0"/>
              <a:t>사용자 이름</a:t>
            </a:r>
            <a:r>
              <a:rPr lang="en-US" altLang="ko-KR" dirty="0"/>
              <a:t>: </a:t>
            </a:r>
            <a:r>
              <a:rPr lang="ko-KR" altLang="en-US" dirty="0"/>
              <a:t>특정 사용자에 대한 모든 프로세스를 출력</a:t>
            </a:r>
          </a:p>
          <a:p>
            <a:pPr lvl="2"/>
            <a:r>
              <a:rPr lang="en-US" altLang="ko-KR" dirty="0"/>
              <a:t>-l: PID</a:t>
            </a:r>
            <a:r>
              <a:rPr lang="ko-KR" altLang="en-US" dirty="0"/>
              <a:t>와 프로세스 이름을 출력</a:t>
            </a:r>
          </a:p>
          <a:p>
            <a:pPr lvl="2"/>
            <a:r>
              <a:rPr lang="en-US" altLang="ko-KR" dirty="0"/>
              <a:t>-t term: </a:t>
            </a:r>
            <a:r>
              <a:rPr lang="ko-KR" altLang="en-US" dirty="0"/>
              <a:t>특정 단말기와 관련된 프로세스의 정보를 출력</a:t>
            </a:r>
          </a:p>
          <a:p>
            <a:pPr lvl="1"/>
            <a:r>
              <a:rPr lang="en-US" altLang="ko-KR" dirty="0" err="1"/>
              <a:t>adam@adam</a:t>
            </a:r>
            <a:r>
              <a:rPr lang="en-US" altLang="ko-KR" dirty="0"/>
              <a:t>:~$ </a:t>
            </a:r>
            <a:r>
              <a:rPr lang="en-US" altLang="ko-KR" dirty="0" err="1"/>
              <a:t>pgrep</a:t>
            </a:r>
            <a:r>
              <a:rPr lang="en-US" altLang="ko-KR" dirty="0"/>
              <a:t> -x bash</a:t>
            </a:r>
          </a:p>
          <a:p>
            <a:pPr marL="447675" lvl="2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2306</a:t>
            </a:r>
          </a:p>
          <a:p>
            <a:pPr marL="447675" lvl="2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3422</a:t>
            </a:r>
          </a:p>
          <a:p>
            <a:pPr lvl="1"/>
            <a:r>
              <a:rPr lang="en-US" altLang="ko-KR" dirty="0" err="1"/>
              <a:t>adam@adam</a:t>
            </a:r>
            <a:r>
              <a:rPr lang="en-US" altLang="ko-KR" dirty="0"/>
              <a:t>:~$ </a:t>
            </a:r>
            <a:r>
              <a:rPr lang="en-US" altLang="ko-KR" dirty="0" err="1"/>
              <a:t>pgrep</a:t>
            </a:r>
            <a:r>
              <a:rPr lang="en-US" altLang="ko-KR" dirty="0"/>
              <a:t> -l bash</a:t>
            </a:r>
          </a:p>
          <a:p>
            <a:pPr marL="447675" lvl="2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2306 bash</a:t>
            </a:r>
          </a:p>
          <a:p>
            <a:pPr marL="447675" lvl="2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3422 bash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96840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67543" y="1052736"/>
            <a:ext cx="8280920" cy="5400600"/>
          </a:xfrm>
        </p:spPr>
        <p:txBody>
          <a:bodyPr/>
          <a:lstStyle/>
          <a:p>
            <a:r>
              <a:rPr lang="en-US" altLang="ko-KR" dirty="0"/>
              <a:t>kill </a:t>
            </a:r>
            <a:r>
              <a:rPr lang="ko-KR" altLang="en-US" dirty="0"/>
              <a:t>명령을 이용해 프로세스 종료하기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kill </a:t>
            </a:r>
            <a:r>
              <a:rPr lang="ko-KR" altLang="en-US" dirty="0"/>
              <a:t>예</a:t>
            </a:r>
            <a:r>
              <a:rPr lang="en-US" altLang="ko-KR" dirty="0"/>
              <a:t>: man</a:t>
            </a:r>
            <a:r>
              <a:rPr lang="ko-KR" altLang="en-US" dirty="0"/>
              <a:t>을 실행시킨 프로세스를 찾아서 종료시키기</a:t>
            </a:r>
            <a:endParaRPr lang="en-US" altLang="ko-KR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463676"/>
            <a:ext cx="8252931" cy="2325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83568" y="4365104"/>
            <a:ext cx="7704856" cy="12961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ps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-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ef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$(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pgrep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-x man)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UID           PID  PPID  C STIME TTY            TIME CMD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user1     28497 26343  0 12:15  pts/1    00:00:00 man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ps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kill -9 28497</a:t>
            </a:r>
          </a:p>
        </p:txBody>
      </p:sp>
    </p:spTree>
    <p:extLst>
      <p:ext uri="{BB962C8B-B14F-4D97-AF65-F5344CB8AC3E}">
        <p14:creationId xmlns:p14="http://schemas.microsoft.com/office/powerpoint/2010/main" val="240825189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400600"/>
          </a:xfrm>
        </p:spPr>
        <p:txBody>
          <a:bodyPr/>
          <a:lstStyle/>
          <a:p>
            <a:r>
              <a:rPr lang="ko-KR" altLang="en-US" dirty="0"/>
              <a:t>프로세스 강제로 종료하기</a:t>
            </a:r>
            <a:r>
              <a:rPr lang="en-US" altLang="ko-KR" dirty="0"/>
              <a:t>	</a:t>
            </a:r>
          </a:p>
          <a:p>
            <a:pPr lvl="1"/>
            <a:r>
              <a:rPr lang="ko-KR" altLang="en-US" dirty="0"/>
              <a:t>단순히 </a:t>
            </a:r>
            <a:r>
              <a:rPr lang="en-US" altLang="ko-KR" dirty="0"/>
              <a:t>kill </a:t>
            </a:r>
            <a:r>
              <a:rPr lang="ko-KR" altLang="en-US" dirty="0"/>
              <a:t>명령으로는 종료되지 않는 경우 강제 종료 시그널인 </a:t>
            </a:r>
            <a:r>
              <a:rPr lang="en-US" altLang="ko-KR" dirty="0"/>
              <a:t>9</a:t>
            </a:r>
            <a:r>
              <a:rPr lang="ko-KR" altLang="en-US" dirty="0"/>
              <a:t>번을 보낸다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강제종료 예</a:t>
            </a:r>
            <a:r>
              <a:rPr lang="en-US" altLang="ko-KR" dirty="0"/>
              <a:t>: kill </a:t>
            </a:r>
            <a:r>
              <a:rPr lang="ko-KR" altLang="en-US" dirty="0"/>
              <a:t>명령으로 종료되지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강제 종료 시그널인 </a:t>
            </a:r>
            <a:r>
              <a:rPr lang="en-US" altLang="ko-KR" dirty="0"/>
              <a:t>9</a:t>
            </a:r>
            <a:r>
              <a:rPr lang="ko-KR" altLang="en-US" dirty="0"/>
              <a:t>번을 보내 강제로 종료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683568" y="2060848"/>
            <a:ext cx="7704856" cy="18722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ef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$(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pgrep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-x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UID  PID   PPID  C  STIME TTY          TIME CMD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user1  29540 26343  0  14:35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pts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/1   00:00:00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 kill 29540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[user1@localhost  ~]$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ef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$(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pgrep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-x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UID          PID  PPID  C STIME  TTY           TIME CMD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user1     29540 26343  0 14:35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pts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/1    00:00:00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sh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83568" y="4437112"/>
            <a:ext cx="7704856" cy="72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sv-SE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kill -9 29540</a:t>
            </a:r>
          </a:p>
          <a:p>
            <a:pPr algn="l"/>
            <a:r>
              <a:rPr lang="sv-SE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22772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400600"/>
          </a:xfrm>
        </p:spPr>
        <p:txBody>
          <a:bodyPr/>
          <a:lstStyle/>
          <a:p>
            <a:r>
              <a:rPr lang="ko-KR" altLang="en-US" dirty="0"/>
              <a:t>프로세스 강제로 종료하기</a:t>
            </a:r>
            <a:r>
              <a:rPr lang="en-US" altLang="ko-KR" dirty="0"/>
              <a:t>	</a:t>
            </a:r>
          </a:p>
          <a:p>
            <a:pPr lvl="1"/>
            <a:r>
              <a:rPr lang="en-US" altLang="ko-KR" dirty="0" err="1"/>
              <a:t>pkill</a:t>
            </a:r>
            <a:r>
              <a:rPr lang="en-US" altLang="ko-KR" dirty="0"/>
              <a:t>, </a:t>
            </a:r>
            <a:r>
              <a:rPr lang="en-US" altLang="ko-KR" dirty="0" err="1"/>
              <a:t>killall</a:t>
            </a:r>
            <a:endParaRPr lang="en-US" altLang="ko-KR" dirty="0"/>
          </a:p>
          <a:p>
            <a:pPr lvl="2"/>
            <a:r>
              <a:rPr lang="ko-KR" altLang="en-US" dirty="0"/>
              <a:t>프로세스 이름으로 프로세스를 종료</a:t>
            </a:r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370122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모니터링</a:t>
            </a:r>
          </a:p>
        </p:txBody>
      </p:sp>
      <p:pic>
        <p:nvPicPr>
          <p:cNvPr id="2050" name="Picture 2" descr="Telegraf + influxDB + Grafana]10분만에 데브옵스를 위한 모니터링 시스템 구축하기">
            <a:extLst>
              <a:ext uri="{FF2B5EF4-FFF2-40B4-BE49-F238E27FC236}">
                <a16:creationId xmlns:a16="http://schemas.microsoft.com/office/drawing/2014/main" id="{989DD1CB-2E6D-4178-BC2B-41833551F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2310256"/>
            <a:ext cx="5762625" cy="34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15704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모니터링</a:t>
            </a:r>
          </a:p>
        </p:txBody>
      </p:sp>
      <p:pic>
        <p:nvPicPr>
          <p:cNvPr id="4" name="그림 1">
            <a:extLst>
              <a:ext uri="{FF2B5EF4-FFF2-40B4-BE49-F238E27FC236}">
                <a16:creationId xmlns:a16="http://schemas.microsoft.com/office/drawing/2014/main" id="{C4999033-5148-491E-88BC-C30C410FC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81724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8349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실습 환경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altLang="ko-KR" dirty="0"/>
              <a:t>Oracle VirtualBox </a:t>
            </a:r>
            <a:r>
              <a:rPr lang="ko-KR" altLang="en-US" dirty="0"/>
              <a:t>를 활용한 </a:t>
            </a:r>
            <a:r>
              <a:rPr lang="en-US" altLang="ko-KR" dirty="0"/>
              <a:t>Linux Server </a:t>
            </a:r>
            <a:r>
              <a:rPr lang="ko-KR" altLang="en-US" dirty="0"/>
              <a:t>구성</a:t>
            </a:r>
            <a:endParaRPr lang="en-US" altLang="ko-KR" dirty="0"/>
          </a:p>
          <a:p>
            <a:pPr lvl="1"/>
            <a:r>
              <a:rPr lang="en-US" altLang="ko-KR" dirty="0"/>
              <a:t>VM </a:t>
            </a:r>
            <a:r>
              <a:rPr lang="ko-KR" altLang="en-US" dirty="0"/>
              <a:t>생성 후 </a:t>
            </a:r>
            <a:r>
              <a:rPr lang="ko-KR" altLang="en-US" dirty="0" err="1"/>
              <a:t>버츄얼</a:t>
            </a:r>
            <a:r>
              <a:rPr lang="ko-KR" altLang="en-US" dirty="0"/>
              <a:t> 박스 </a:t>
            </a:r>
            <a:r>
              <a:rPr lang="ko-KR" altLang="en-US" dirty="0" err="1"/>
              <a:t>실행시</a:t>
            </a:r>
            <a:r>
              <a:rPr lang="ko-KR" altLang="en-US" dirty="0"/>
              <a:t> </a:t>
            </a:r>
            <a:r>
              <a:rPr lang="en-US" altLang="ko-KR" dirty="0"/>
              <a:t>checksum </a:t>
            </a:r>
            <a:r>
              <a:rPr lang="ko-KR" altLang="en-US" dirty="0"/>
              <a:t>오류</a:t>
            </a:r>
          </a:p>
          <a:p>
            <a:pPr lvl="2"/>
            <a:r>
              <a:rPr lang="ko-KR" altLang="en-US" dirty="0"/>
              <a:t>추가 후 </a:t>
            </a:r>
            <a:r>
              <a:rPr lang="en-US" altLang="ko-KR" dirty="0"/>
              <a:t>[</a:t>
            </a:r>
            <a:r>
              <a:rPr lang="ko-KR" altLang="en-US" dirty="0"/>
              <a:t>확인</a:t>
            </a:r>
            <a:r>
              <a:rPr lang="en-US" altLang="ko-KR" dirty="0"/>
              <a:t>] </a:t>
            </a:r>
            <a:r>
              <a:rPr lang="ko-KR" altLang="en-US" dirty="0"/>
              <a:t>하여 완료 그리고 </a:t>
            </a:r>
            <a:r>
              <a:rPr lang="en-US" altLang="ko-KR" dirty="0"/>
              <a:t>VM </a:t>
            </a:r>
            <a:r>
              <a:rPr lang="ko-KR" altLang="en-US" dirty="0"/>
              <a:t>시동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5E48CC-DB57-D44F-9000-EE07525BF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63" y="2060848"/>
            <a:ext cx="6480274" cy="406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3282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모니터링</a:t>
            </a:r>
          </a:p>
        </p:txBody>
      </p:sp>
      <p:pic>
        <p:nvPicPr>
          <p:cNvPr id="4" name="그림 1">
            <a:extLst>
              <a:ext uri="{FF2B5EF4-FFF2-40B4-BE49-F238E27FC236}">
                <a16:creationId xmlns:a16="http://schemas.microsoft.com/office/drawing/2014/main" id="{C4999033-5148-491E-88BC-C30C410FC4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40583"/>
            <a:ext cx="4392488" cy="1540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49236-BD94-5A86-A042-01B8D8E6B01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45854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프로세스 관리 도구</a:t>
            </a:r>
          </a:p>
          <a:p>
            <a:pPr lvl="1"/>
            <a:r>
              <a:rPr lang="en-US" altLang="ko-KR" sz="1400" dirty="0"/>
              <a:t>Top – Linux Process Monitoring. ...</a:t>
            </a:r>
          </a:p>
          <a:p>
            <a:pPr lvl="1"/>
            <a:r>
              <a:rPr lang="en-US" altLang="ko-KR" sz="1400" dirty="0" err="1"/>
              <a:t>VmStat</a:t>
            </a:r>
            <a:r>
              <a:rPr lang="en-US" altLang="ko-KR" sz="1400" dirty="0"/>
              <a:t> – Virtual Memory Statistics. ...</a:t>
            </a:r>
          </a:p>
          <a:p>
            <a:pPr lvl="1"/>
            <a:r>
              <a:rPr lang="en-US" altLang="ko-KR" sz="1400" dirty="0" err="1"/>
              <a:t>Lsof</a:t>
            </a:r>
            <a:r>
              <a:rPr lang="en-US" altLang="ko-KR" sz="1400" dirty="0"/>
              <a:t> – List Open Files. ...</a:t>
            </a:r>
          </a:p>
          <a:p>
            <a:pPr lvl="1"/>
            <a:r>
              <a:rPr lang="en-US" altLang="ko-KR" sz="1400" dirty="0" err="1"/>
              <a:t>Tcpdump</a:t>
            </a:r>
            <a:r>
              <a:rPr lang="en-US" altLang="ko-KR" sz="1400" dirty="0"/>
              <a:t> – Network Packet Analyzer. ...</a:t>
            </a:r>
          </a:p>
          <a:p>
            <a:pPr lvl="1"/>
            <a:r>
              <a:rPr lang="en-US" altLang="ko-KR" sz="1400" dirty="0"/>
              <a:t>Netstat – Network Statistics. ...</a:t>
            </a:r>
          </a:p>
          <a:p>
            <a:pPr lvl="1"/>
            <a:r>
              <a:rPr lang="en-US" altLang="ko-KR" sz="1400" dirty="0" err="1"/>
              <a:t>Htop</a:t>
            </a:r>
            <a:r>
              <a:rPr lang="en-US" altLang="ko-KR" sz="1400" dirty="0"/>
              <a:t> – Linux Process Monitoring. ...</a:t>
            </a:r>
          </a:p>
          <a:p>
            <a:pPr lvl="1"/>
            <a:r>
              <a:rPr lang="en-US" altLang="ko-KR" sz="1400" dirty="0" err="1"/>
              <a:t>Iotop</a:t>
            </a:r>
            <a:r>
              <a:rPr lang="en-US" altLang="ko-KR" sz="1400" dirty="0"/>
              <a:t> – Monitor Linux Disk I/O. ...</a:t>
            </a:r>
          </a:p>
          <a:p>
            <a:pPr lvl="1"/>
            <a:r>
              <a:rPr lang="en-US" altLang="ko-KR" sz="1400" dirty="0" err="1"/>
              <a:t>Iostat</a:t>
            </a:r>
            <a:r>
              <a:rPr lang="en-US" altLang="ko-KR" sz="1400" dirty="0"/>
              <a:t> – Input/Output Statistics.</a:t>
            </a:r>
          </a:p>
          <a:p>
            <a:pPr lvl="1"/>
            <a:r>
              <a:rPr lang="en-US" altLang="ko-KR" sz="1400" dirty="0" err="1"/>
              <a:t>IPTraf</a:t>
            </a:r>
            <a:r>
              <a:rPr lang="en-US" altLang="ko-KR" sz="1400" dirty="0"/>
              <a:t> – Real-Time IP LAN Monitoring</a:t>
            </a:r>
          </a:p>
          <a:p>
            <a:pPr lvl="1"/>
            <a:r>
              <a:rPr lang="en-US" altLang="ko-KR" sz="1400" dirty="0" err="1"/>
              <a:t>Psacct</a:t>
            </a:r>
            <a:r>
              <a:rPr lang="en-US" altLang="ko-KR" sz="1400" dirty="0"/>
              <a:t> or Acct – Monitor User Activity</a:t>
            </a:r>
          </a:p>
          <a:p>
            <a:pPr lvl="1"/>
            <a:r>
              <a:rPr lang="en-US" altLang="ko-KR" sz="1400" dirty="0" err="1"/>
              <a:t>Monit</a:t>
            </a:r>
            <a:r>
              <a:rPr lang="en-US" altLang="ko-KR" sz="1400" dirty="0"/>
              <a:t> – Linux Process and Services Monitoring</a:t>
            </a:r>
          </a:p>
          <a:p>
            <a:pPr lvl="1"/>
            <a:r>
              <a:rPr lang="en-US" altLang="ko-KR" sz="1400" dirty="0" err="1"/>
              <a:t>NetHogs</a:t>
            </a:r>
            <a:r>
              <a:rPr lang="en-US" altLang="ko-KR" sz="1400" dirty="0"/>
              <a:t> – Monitor Per Process Network Bandwidth</a:t>
            </a:r>
          </a:p>
          <a:p>
            <a:pPr lvl="1"/>
            <a:r>
              <a:rPr lang="en-US" altLang="ko-KR" sz="1400" dirty="0" err="1"/>
              <a:t>iftop</a:t>
            </a:r>
            <a:r>
              <a:rPr lang="en-US" altLang="ko-KR" sz="1400" dirty="0"/>
              <a:t> – Network Bandwidth Monitoring</a:t>
            </a:r>
          </a:p>
          <a:p>
            <a:pPr lvl="1"/>
            <a:r>
              <a:rPr lang="en-US" altLang="ko-KR" sz="1400" dirty="0" err="1"/>
              <a:t>Monitorix</a:t>
            </a:r>
            <a:r>
              <a:rPr lang="en-US" altLang="ko-KR" sz="1400" dirty="0"/>
              <a:t> – System and Network Monitoring</a:t>
            </a:r>
          </a:p>
          <a:p>
            <a:pPr lvl="1"/>
            <a:r>
              <a:rPr lang="en-US" altLang="ko-KR" sz="1400" dirty="0" err="1"/>
              <a:t>Arpwatch</a:t>
            </a:r>
            <a:r>
              <a:rPr lang="en-US" altLang="ko-KR" sz="1400" dirty="0"/>
              <a:t> – Ethernet Activity Monitor</a:t>
            </a:r>
          </a:p>
          <a:p>
            <a:pPr lvl="1"/>
            <a:r>
              <a:rPr lang="en-US" altLang="ko-KR" sz="1400" dirty="0"/>
              <a:t>Suricata – Network Security Monitoring</a:t>
            </a:r>
          </a:p>
          <a:p>
            <a:pPr lvl="1"/>
            <a:r>
              <a:rPr lang="en-US" altLang="ko-KR" sz="1400" dirty="0" err="1"/>
              <a:t>VnStat</a:t>
            </a:r>
            <a:r>
              <a:rPr lang="en-US" altLang="ko-KR" sz="1400" dirty="0"/>
              <a:t> PHP – Monitoring Network Bandwidth</a:t>
            </a:r>
          </a:p>
          <a:p>
            <a:pPr lvl="1"/>
            <a:r>
              <a:rPr lang="en-US" altLang="ko-KR" sz="1400" dirty="0"/>
              <a:t>Nagios – Network/Server Monitoring</a:t>
            </a:r>
          </a:p>
          <a:p>
            <a:pPr lvl="1"/>
            <a:r>
              <a:rPr lang="en-US" altLang="ko-KR" sz="1400" dirty="0" err="1"/>
              <a:t>Nmon</a:t>
            </a:r>
            <a:r>
              <a:rPr lang="en-US" altLang="ko-KR" sz="1400" dirty="0"/>
              <a:t>: Monitor Linux Performance</a:t>
            </a:r>
          </a:p>
          <a:p>
            <a:pPr lvl="1"/>
            <a:r>
              <a:rPr lang="en-US" altLang="ko-KR" sz="1400" dirty="0" err="1"/>
              <a:t>Collectl</a:t>
            </a:r>
            <a:r>
              <a:rPr lang="en-US" altLang="ko-KR" sz="1400" dirty="0"/>
              <a:t>: All-in-One Performance Monitoring Tool</a:t>
            </a:r>
          </a:p>
          <a:p>
            <a:pPr lvl="1"/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1912063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458544"/>
          </a:xfrm>
        </p:spPr>
        <p:txBody>
          <a:bodyPr/>
          <a:lstStyle/>
          <a:p>
            <a:r>
              <a:rPr lang="ko-KR" altLang="en-US" dirty="0"/>
              <a:t>프로세스 관리 도구</a:t>
            </a:r>
            <a:endParaRPr lang="en-US" altLang="ko-KR" dirty="0"/>
          </a:p>
          <a:p>
            <a:pPr lvl="1"/>
            <a:r>
              <a:rPr lang="en-US" altLang="ko-KR" sz="1400" b="1" dirty="0">
                <a:highlight>
                  <a:srgbClr val="FFFF00"/>
                </a:highlight>
              </a:rPr>
              <a:t>top</a:t>
            </a:r>
            <a:r>
              <a:rPr lang="en-US" altLang="ko-KR" sz="1400" dirty="0"/>
              <a:t> </a:t>
            </a:r>
            <a:r>
              <a:rPr lang="ko-KR" altLang="en-US" sz="1400" dirty="0"/>
              <a:t>명령</a:t>
            </a:r>
            <a:r>
              <a:rPr lang="en-US" altLang="ko-KR" sz="1400" dirty="0"/>
              <a:t>: </a:t>
            </a:r>
            <a:r>
              <a:rPr lang="ko-KR" altLang="en-US" sz="1400" dirty="0"/>
              <a:t>현재 실행 중인 모든 프로세스에 대한 정보를 주기적으로 출력</a:t>
            </a:r>
            <a:endParaRPr lang="en-US" altLang="ko-KR" sz="1400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560840" cy="27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04" y="4769631"/>
            <a:ext cx="7735272" cy="197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7624" y="4725144"/>
            <a:ext cx="1080120" cy="338336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050" dirty="0">
                <a:latin typeface="+mn-ea"/>
                <a:ea typeface="+mn-ea"/>
              </a:rPr>
              <a:t>top </a:t>
            </a:r>
            <a:r>
              <a:rPr lang="ko-KR" altLang="en-US" sz="1050" dirty="0">
                <a:latin typeface="+mn-ea"/>
                <a:ea typeface="+mn-ea"/>
              </a:rPr>
              <a:t>내부명령</a:t>
            </a:r>
          </a:p>
        </p:txBody>
      </p:sp>
    </p:spTree>
    <p:extLst>
      <p:ext uri="{BB962C8B-B14F-4D97-AF65-F5344CB8AC3E}">
        <p14:creationId xmlns:p14="http://schemas.microsoft.com/office/powerpoint/2010/main" val="2272982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458544"/>
          </a:xfrm>
        </p:spPr>
        <p:txBody>
          <a:bodyPr/>
          <a:lstStyle/>
          <a:p>
            <a:r>
              <a:rPr lang="ko-KR" altLang="en-US" dirty="0"/>
              <a:t>프로세스 관리 도구</a:t>
            </a:r>
            <a:endParaRPr lang="en-US" altLang="ko-KR" dirty="0"/>
          </a:p>
          <a:p>
            <a:pPr lvl="1"/>
            <a:r>
              <a:rPr lang="en-US" altLang="ko-KR" sz="1400" b="1" dirty="0">
                <a:highlight>
                  <a:srgbClr val="FFFF00"/>
                </a:highlight>
              </a:rPr>
              <a:t>[root@hana1 LABS]# </a:t>
            </a:r>
            <a:r>
              <a:rPr lang="en-US" altLang="ko-KR" sz="1400" b="1" dirty="0" err="1">
                <a:highlight>
                  <a:srgbClr val="FFFF00"/>
                </a:highlight>
              </a:rPr>
              <a:t>iotop</a:t>
            </a:r>
            <a:endParaRPr lang="en-US" altLang="ko-KR" sz="1400" b="1" dirty="0">
              <a:highlight>
                <a:srgbClr val="FFFF00"/>
              </a:highlight>
            </a:endParaRPr>
          </a:p>
          <a:p>
            <a:pPr lvl="1"/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197B2B-3010-7DD5-BFDB-B950C5EB6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53" y="1924665"/>
            <a:ext cx="8312727" cy="438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4499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458544"/>
          </a:xfrm>
        </p:spPr>
        <p:txBody>
          <a:bodyPr/>
          <a:lstStyle/>
          <a:p>
            <a:r>
              <a:rPr lang="ko-KR" altLang="en-US" dirty="0"/>
              <a:t>프로세스 관리 도구</a:t>
            </a:r>
            <a:r>
              <a:rPr lang="en-US" altLang="ko-KR" dirty="0"/>
              <a:t>: </a:t>
            </a:r>
            <a:r>
              <a:rPr lang="en-US" altLang="ko-KR" dirty="0" err="1"/>
              <a:t>monit</a:t>
            </a:r>
            <a:endParaRPr lang="en-US" altLang="ko-KR" dirty="0"/>
          </a:p>
          <a:p>
            <a:pPr lvl="1"/>
            <a:endParaRPr lang="en-US" altLang="ko-KR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47F3B8-5DE0-BAB8-B9EC-1720E5B6EEF1}"/>
              </a:ext>
            </a:extLst>
          </p:cNvPr>
          <p:cNvSpPr/>
          <p:nvPr/>
        </p:nvSpPr>
        <p:spPr>
          <a:xfrm>
            <a:off x="617982" y="1542938"/>
            <a:ext cx="8274498" cy="4824535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en-US" altLang="ko-KR" sz="15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yum -y install </a:t>
            </a:r>
            <a:r>
              <a:rPr lang="en-US" altLang="ko-KR" sz="15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epel</a:t>
            </a:r>
            <a:r>
              <a:rPr lang="en-US" altLang="ko-KR" sz="1500" b="0" dirty="0">
                <a:solidFill>
                  <a:schemeClr val="tx1"/>
                </a:solidFill>
                <a:latin typeface="Consolas" panose="020B0609020204030204" pitchFamily="49" charset="0"/>
              </a:rPr>
              <a:t>-release</a:t>
            </a:r>
          </a:p>
          <a:p>
            <a:pPr algn="l">
              <a:defRPr/>
            </a:pPr>
            <a:r>
              <a:rPr lang="sv-SE" altLang="ko-KR" sz="15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yum install monit -y</a:t>
            </a:r>
          </a:p>
          <a:p>
            <a:pPr algn="l">
              <a:defRPr/>
            </a:pPr>
            <a:r>
              <a:rPr lang="nb-NO" altLang="ko-KR" sz="15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vi /etc/monitrc</a:t>
            </a:r>
          </a:p>
          <a:p>
            <a:pPr algn="l">
              <a:defRPr/>
            </a:pPr>
            <a:r>
              <a:rPr lang="en-US" altLang="ko-KR" sz="13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… # </a:t>
            </a:r>
            <a:r>
              <a:rPr lang="ko-KR" altLang="en-US" sz="13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모든</a:t>
            </a:r>
            <a:r>
              <a:rPr lang="en-US" altLang="ko-KR" sz="13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3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접속을 허용하기 위해 </a:t>
            </a:r>
            <a:r>
              <a:rPr lang="en-US" altLang="ko-KR" sz="13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localhost</a:t>
            </a:r>
            <a:r>
              <a:rPr lang="ko-KR" altLang="en-US" sz="13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를 </a:t>
            </a:r>
            <a:r>
              <a:rPr lang="en-US" altLang="ko-KR" sz="13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0.0.0.0 </a:t>
            </a:r>
            <a:r>
              <a:rPr lang="ko-KR" altLang="en-US" sz="13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으로</a:t>
            </a:r>
            <a:r>
              <a:rPr lang="en-US" altLang="ko-KR" sz="13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3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변경</a:t>
            </a:r>
            <a:endParaRPr lang="en-US" altLang="ko-KR" sz="1300" b="0" i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 157 set httpd port </a:t>
            </a:r>
            <a:r>
              <a:rPr lang="en-US" altLang="ko-KR" sz="1200" u="sng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2812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 and</a:t>
            </a:r>
          </a:p>
          <a:p>
            <a:pPr algn="l"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 158     use address 0.0.0.0  # only accept connection from localhost (drop if you use M/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Monit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l"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 159     allow 0.0.0.0/0        # allow localhost to connect to the server and</a:t>
            </a:r>
          </a:p>
          <a:p>
            <a:pPr algn="l"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 160     allow </a:t>
            </a:r>
            <a:r>
              <a:rPr lang="en-US" altLang="ko-KR" sz="1200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admin:monit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      # require user 'admin' with password '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monit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'</a:t>
            </a:r>
          </a:p>
          <a:p>
            <a:pPr algn="l">
              <a:defRPr/>
            </a:pPr>
            <a:endParaRPr lang="en-US" altLang="ko-KR" sz="15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5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</a:t>
            </a:r>
            <a:r>
              <a:rPr lang="en-US" altLang="ko-KR" sz="15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systemctl</a:t>
            </a:r>
            <a:r>
              <a:rPr lang="en-US" altLang="ko-KR" sz="1500" b="0" dirty="0">
                <a:solidFill>
                  <a:schemeClr val="tx1"/>
                </a:solidFill>
                <a:latin typeface="Consolas" panose="020B0609020204030204" pitchFamily="49" charset="0"/>
              </a:rPr>
              <a:t> daemon-reload</a:t>
            </a:r>
          </a:p>
          <a:p>
            <a:pPr algn="l">
              <a:defRPr/>
            </a:pPr>
            <a:r>
              <a:rPr lang="en-US" altLang="ko-KR" sz="15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</a:t>
            </a:r>
            <a:r>
              <a:rPr lang="en-US" altLang="ko-KR" sz="15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systemctl</a:t>
            </a:r>
            <a:r>
              <a:rPr lang="en-US" altLang="ko-KR" sz="1500" b="0" dirty="0">
                <a:solidFill>
                  <a:schemeClr val="tx1"/>
                </a:solidFill>
                <a:latin typeface="Consolas" panose="020B0609020204030204" pitchFamily="49" charset="0"/>
              </a:rPr>
              <a:t> enable </a:t>
            </a:r>
            <a:r>
              <a:rPr lang="en-US" altLang="ko-KR" sz="15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monit.service</a:t>
            </a:r>
            <a:endParaRPr lang="en-US" altLang="ko-KR" sz="15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5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</a:t>
            </a:r>
            <a:r>
              <a:rPr lang="en-US" altLang="ko-KR" sz="15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systemctl</a:t>
            </a:r>
            <a:r>
              <a:rPr lang="en-US" altLang="ko-KR" sz="1500" b="0" dirty="0">
                <a:solidFill>
                  <a:schemeClr val="tx1"/>
                </a:solidFill>
                <a:latin typeface="Consolas" panose="020B0609020204030204" pitchFamily="49" charset="0"/>
              </a:rPr>
              <a:t> start </a:t>
            </a:r>
            <a:r>
              <a:rPr lang="en-US" altLang="ko-KR" sz="15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monit.service</a:t>
            </a:r>
            <a:endParaRPr lang="en-US" altLang="ko-KR" sz="15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5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</a:t>
            </a:r>
            <a:r>
              <a:rPr lang="en-US" altLang="ko-KR" sz="15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systemctl</a:t>
            </a:r>
            <a:r>
              <a:rPr lang="en-US" altLang="ko-KR" sz="1500" b="0" dirty="0">
                <a:solidFill>
                  <a:schemeClr val="tx1"/>
                </a:solidFill>
                <a:latin typeface="Consolas" panose="020B0609020204030204" pitchFamily="49" charset="0"/>
              </a:rPr>
              <a:t> status </a:t>
            </a:r>
            <a:r>
              <a:rPr lang="en-US" altLang="ko-KR" sz="15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monit.service</a:t>
            </a:r>
            <a:endParaRPr lang="en-US" altLang="ko-KR" sz="15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● 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monit.service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 - Pro-active monitoring utility for 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unix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 systems</a:t>
            </a:r>
          </a:p>
          <a:p>
            <a:pPr algn="l"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   Loaded: loaded (/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usr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/lib/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systemd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/system/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monit.service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; enabled; vendor preset: disabled)</a:t>
            </a:r>
          </a:p>
          <a:p>
            <a:pPr algn="l"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   Active: </a:t>
            </a:r>
            <a:r>
              <a:rPr lang="en-US" altLang="ko-KR" sz="1200" b="0" dirty="0">
                <a:solidFill>
                  <a:srgbClr val="00B050"/>
                </a:solidFill>
                <a:latin typeface="Consolas" panose="020B0609020204030204" pitchFamily="49" charset="0"/>
              </a:rPr>
              <a:t>active (running) 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since Tue 2022-08-23 03:25:26 KST; 4s ago</a:t>
            </a:r>
          </a:p>
          <a:p>
            <a:pPr algn="l"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     Docs: 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man:monit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(1)</a:t>
            </a:r>
          </a:p>
          <a:p>
            <a:pPr algn="l"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 https://mmonit.com/wiki/Monit/HowTo</a:t>
            </a:r>
          </a:p>
          <a:p>
            <a:pPr algn="l"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 Main PID: 32109 (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monit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l"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    Tasks: 2</a:t>
            </a:r>
          </a:p>
          <a:p>
            <a:pPr algn="l"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CGroup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: /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system.slice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monit.service</a:t>
            </a:r>
            <a:endParaRPr lang="en-US" altLang="ko-KR" sz="12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 └─32109 /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usr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/bin/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monit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 -I</a:t>
            </a:r>
          </a:p>
          <a:p>
            <a:pPr algn="l">
              <a:defRPr/>
            </a:pPr>
            <a:endParaRPr lang="en-US" altLang="ko-KR" sz="12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Aug 23 03:25:26 hana1 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systemd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[1]: Started Pro-active monitoring utility for 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unix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</a:rPr>
              <a:t> systems.</a:t>
            </a:r>
            <a:endParaRPr lang="en-US" altLang="ko-KR" sz="1500" b="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98928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458544"/>
          </a:xfrm>
        </p:spPr>
        <p:txBody>
          <a:bodyPr/>
          <a:lstStyle/>
          <a:p>
            <a:r>
              <a:rPr lang="ko-KR" altLang="en-US" dirty="0"/>
              <a:t>프로세스 관리 도구</a:t>
            </a:r>
            <a:r>
              <a:rPr lang="en-US" altLang="ko-KR" dirty="0"/>
              <a:t>: </a:t>
            </a:r>
            <a:r>
              <a:rPr lang="en-US" altLang="ko-KR" dirty="0" err="1"/>
              <a:t>monit</a:t>
            </a:r>
            <a:endParaRPr lang="en-US" altLang="ko-KR" dirty="0"/>
          </a:p>
          <a:p>
            <a:pPr lvl="1"/>
            <a:endParaRPr lang="en-US" altLang="ko-KR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47F3B8-5DE0-BAB8-B9EC-1720E5B6EEF1}"/>
              </a:ext>
            </a:extLst>
          </p:cNvPr>
          <p:cNvSpPr/>
          <p:nvPr/>
        </p:nvSpPr>
        <p:spPr>
          <a:xfrm>
            <a:off x="617982" y="1542939"/>
            <a:ext cx="8274498" cy="203007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en-US" altLang="ko-KR" sz="15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</a:t>
            </a:r>
            <a:r>
              <a:rPr lang="en-US" altLang="ko-KR" sz="15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500" b="0" dirty="0">
                <a:solidFill>
                  <a:schemeClr val="tx1"/>
                </a:solidFill>
                <a:latin typeface="Consolas" panose="020B0609020204030204" pitchFamily="49" charset="0"/>
              </a:rPr>
              <a:t> firewall-</a:t>
            </a:r>
            <a:r>
              <a:rPr lang="en-US" altLang="ko-KR" sz="15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cmd</a:t>
            </a:r>
            <a:r>
              <a:rPr lang="en-US" altLang="ko-KR" sz="1500" b="0" dirty="0">
                <a:solidFill>
                  <a:schemeClr val="tx1"/>
                </a:solidFill>
                <a:latin typeface="Consolas" panose="020B0609020204030204" pitchFamily="49" charset="0"/>
              </a:rPr>
              <a:t> --add-port=2821/</a:t>
            </a:r>
            <a:r>
              <a:rPr lang="en-US" altLang="ko-KR" sz="15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tcp</a:t>
            </a:r>
            <a:r>
              <a:rPr lang="en-US" altLang="ko-KR" sz="1500" b="0" dirty="0">
                <a:solidFill>
                  <a:schemeClr val="tx1"/>
                </a:solidFill>
                <a:latin typeface="Consolas" panose="020B0609020204030204" pitchFamily="49" charset="0"/>
              </a:rPr>
              <a:t> –permanent</a:t>
            </a:r>
          </a:p>
          <a:p>
            <a:pPr algn="l">
              <a:defRPr/>
            </a:pPr>
            <a:r>
              <a:rPr lang="en-US" altLang="ko-KR" sz="15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</a:t>
            </a:r>
            <a:r>
              <a:rPr lang="en-US" altLang="ko-KR" sz="15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sudo</a:t>
            </a:r>
            <a:r>
              <a:rPr lang="en-US" altLang="ko-KR" sz="1500" b="0" dirty="0">
                <a:solidFill>
                  <a:schemeClr val="tx1"/>
                </a:solidFill>
                <a:latin typeface="Consolas" panose="020B0609020204030204" pitchFamily="49" charset="0"/>
              </a:rPr>
              <a:t> firewall-</a:t>
            </a:r>
            <a:r>
              <a:rPr lang="en-US" altLang="ko-KR" sz="15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cmd</a:t>
            </a:r>
            <a:r>
              <a:rPr lang="en-US" altLang="ko-KR" sz="1500" b="0" dirty="0">
                <a:solidFill>
                  <a:schemeClr val="tx1"/>
                </a:solidFill>
                <a:latin typeface="Consolas" panose="020B0609020204030204" pitchFamily="49" charset="0"/>
              </a:rPr>
              <a:t> --reload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2816D5-FEFD-A452-42D4-78EA8520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923" y="3212976"/>
            <a:ext cx="5644153" cy="328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758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458544"/>
          </a:xfrm>
        </p:spPr>
        <p:txBody>
          <a:bodyPr/>
          <a:lstStyle/>
          <a:p>
            <a:r>
              <a:rPr lang="ko-KR" altLang="en-US" dirty="0"/>
              <a:t>프로세스 관리 도구</a:t>
            </a:r>
            <a:r>
              <a:rPr lang="en-US" altLang="ko-KR" dirty="0"/>
              <a:t>: </a:t>
            </a:r>
            <a:r>
              <a:rPr lang="en-US" altLang="ko-KR" dirty="0" err="1"/>
              <a:t>monit</a:t>
            </a:r>
            <a:endParaRPr lang="en-US" altLang="ko-KR" dirty="0"/>
          </a:p>
          <a:p>
            <a:pPr lvl="1"/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B3FC6D-8B90-5034-FFD5-54C58E976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1556792"/>
            <a:ext cx="8312727" cy="428180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38E9DCF-DE70-4B1D-505D-6D6087340DCB}"/>
              </a:ext>
            </a:extLst>
          </p:cNvPr>
          <p:cNvSpPr/>
          <p:nvPr/>
        </p:nvSpPr>
        <p:spPr>
          <a:xfrm>
            <a:off x="3635896" y="3429000"/>
            <a:ext cx="720080" cy="576064"/>
          </a:xfrm>
          <a:prstGeom prst="ellipse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651A82F-E273-1DC9-34AE-5013D57F488F}"/>
              </a:ext>
            </a:extLst>
          </p:cNvPr>
          <p:cNvSpPr/>
          <p:nvPr/>
        </p:nvSpPr>
        <p:spPr>
          <a:xfrm>
            <a:off x="569996" y="4683579"/>
            <a:ext cx="720080" cy="576064"/>
          </a:xfrm>
          <a:prstGeom prst="ellipse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36174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458544"/>
          </a:xfrm>
        </p:spPr>
        <p:txBody>
          <a:bodyPr/>
          <a:lstStyle/>
          <a:p>
            <a:r>
              <a:rPr lang="ko-KR" altLang="en-US" dirty="0"/>
              <a:t>프로세스 관리 도구</a:t>
            </a:r>
            <a:r>
              <a:rPr lang="en-US" altLang="ko-KR" dirty="0"/>
              <a:t>: </a:t>
            </a:r>
            <a:r>
              <a:rPr lang="en-US" altLang="ko-KR" dirty="0" err="1"/>
              <a:t>monit</a:t>
            </a:r>
            <a:endParaRPr lang="en-US" altLang="ko-KR" dirty="0"/>
          </a:p>
          <a:p>
            <a:pPr lvl="1"/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61B251-6334-D2FC-3869-C7B31257F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903" y="1484784"/>
            <a:ext cx="6808193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3229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458544"/>
          </a:xfrm>
        </p:spPr>
        <p:txBody>
          <a:bodyPr/>
          <a:lstStyle/>
          <a:p>
            <a:r>
              <a:rPr lang="ko-KR" altLang="en-US" dirty="0"/>
              <a:t>프로세스 관리 도구</a:t>
            </a:r>
            <a:r>
              <a:rPr lang="en-US" altLang="ko-KR" dirty="0"/>
              <a:t>: </a:t>
            </a:r>
            <a:r>
              <a:rPr lang="en-US" altLang="ko-KR" dirty="0" err="1"/>
              <a:t>monit</a:t>
            </a:r>
            <a:endParaRPr lang="en-US" altLang="ko-KR" dirty="0"/>
          </a:p>
          <a:p>
            <a:pPr lvl="1"/>
            <a:endParaRPr lang="en-US" altLang="ko-KR" sz="1400" dirty="0"/>
          </a:p>
        </p:txBody>
      </p:sp>
      <p:pic>
        <p:nvPicPr>
          <p:cNvPr id="1026" name="Picture 2" descr="모니터를 사용한 Linux 모니터링 서비스">
            <a:extLst>
              <a:ext uri="{FF2B5EF4-FFF2-40B4-BE49-F238E27FC236}">
                <a16:creationId xmlns:a16="http://schemas.microsoft.com/office/drawing/2014/main" id="{6CEB3FAF-9201-E588-5545-F36320070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88" y="1556792"/>
            <a:ext cx="7557025" cy="499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8F99D7-9A8B-8F44-BB3B-E421924BF580}"/>
              </a:ext>
            </a:extLst>
          </p:cNvPr>
          <p:cNvSpPr txBox="1"/>
          <p:nvPr/>
        </p:nvSpPr>
        <p:spPr>
          <a:xfrm>
            <a:off x="11556296" y="1603513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941266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관리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2987824" y="260648"/>
            <a:ext cx="8291264" cy="5458544"/>
          </a:xfrm>
        </p:spPr>
        <p:txBody>
          <a:bodyPr/>
          <a:lstStyle/>
          <a:p>
            <a:r>
              <a:rPr lang="ko-KR" altLang="en-US" dirty="0"/>
              <a:t>프로세스 관리 도구</a:t>
            </a:r>
            <a:r>
              <a:rPr lang="en-US" altLang="ko-KR" dirty="0"/>
              <a:t>: </a:t>
            </a:r>
            <a:r>
              <a:rPr lang="en-US" altLang="ko-KR" dirty="0" err="1"/>
              <a:t>monit</a:t>
            </a:r>
            <a:r>
              <a:rPr lang="en-US" altLang="ko-KR" dirty="0"/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httpd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모니터링 활성화</a:t>
            </a:r>
            <a:endParaRPr lang="en-US" altLang="ko-KR" dirty="0"/>
          </a:p>
          <a:p>
            <a:pPr lvl="1"/>
            <a:endParaRPr lang="en-US" altLang="ko-KR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89256D-DC2D-271D-2F1A-F31B51A5700C}"/>
              </a:ext>
            </a:extLst>
          </p:cNvPr>
          <p:cNvSpPr/>
          <p:nvPr/>
        </p:nvSpPr>
        <p:spPr>
          <a:xfrm>
            <a:off x="539552" y="980729"/>
            <a:ext cx="8274498" cy="5742329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en-US" altLang="ko-KR" sz="13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 # </a:t>
            </a:r>
            <a:r>
              <a:rPr lang="ko-KR" altLang="en-US" sz="13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주석 해제</a:t>
            </a:r>
            <a:endParaRPr lang="en-US" altLang="ko-KR" sz="1300" b="0" i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213 #  check process 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apache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with 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pidfile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/run/httpd/</a:t>
            </a:r>
            <a:r>
              <a:rPr lang="en-US" altLang="ko-KR" sz="1300" b="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httpd.pid</a:t>
            </a:r>
            <a:endParaRPr lang="en-US" altLang="ko-KR" sz="1300" b="0" dirty="0">
              <a:solidFill>
                <a:schemeClr val="tx1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214 #    start program = "/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etc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init.d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/httpd start" with timeout 60 seconds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215 #    stop program  = "/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etc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init.d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/httpd stop"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216 #    if 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&gt; 60% for 2 cycles then alert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217 #    if 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&gt; 80% for 5 cycles then restart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218 #    if 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totalmem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&gt; 200.0 MB for 5 cycles then restart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219 #    if children &gt; 250 then restart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220 #    if disk read &gt; 500 kb/s for 10 cycles then alert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221 #    if disk write &gt; 500 kb/s for 10 cycles then alert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222 #    if failed host www.tildeslash.com port 80 protocol http and request "/somefile.html" then         restart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223 #    if failed port 443 protocol https with timeout 15 seconds then restart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224 #    if 3 restarts within 5 cycles then 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unmonitor</a:t>
            </a:r>
            <a:endParaRPr lang="en-US" altLang="ko-KR" sz="13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225     depends on 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apache_bin</a:t>
            </a:r>
            <a:endParaRPr lang="en-US" altLang="ko-KR" sz="13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226     group 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apache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algn="l">
              <a:defRPr/>
            </a:pPr>
            <a:r>
              <a:rPr lang="en-US" altLang="ko-KR" sz="13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 # </a:t>
            </a:r>
            <a:r>
              <a:rPr lang="ko-KR" altLang="en-US" sz="13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수정</a:t>
            </a:r>
            <a:endParaRPr lang="en-US" altLang="ko-KR" sz="1300" b="0" i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214     start program = "/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usr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/bin/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systemctl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start httpd" with timeout 60 seconds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215     stop program  = "/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usr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/bin/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systemctl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stop</a:t>
            </a:r>
            <a:r>
              <a:rPr lang="ko-KR" altLang="en-US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httpd"</a:t>
            </a:r>
          </a:p>
          <a:p>
            <a:pPr algn="l">
              <a:defRPr/>
            </a:pPr>
            <a:endParaRPr lang="en-US" altLang="ko-KR" sz="13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systemctl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restart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monit.service</a:t>
            </a:r>
            <a:endParaRPr lang="en-US" altLang="ko-KR" sz="13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systemctl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status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monit.service</a:t>
            </a:r>
            <a:endParaRPr lang="en-US" altLang="ko-KR" sz="13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● 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monit.service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- Pro-active monitoring utility for 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unix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systems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  Loaded: loaded (/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usr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/lib/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systemd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/system/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monit.service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; enabled; vendor preset: disabled)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  Active: active (running)</a:t>
            </a:r>
          </a:p>
          <a:p>
            <a:pPr algn="l">
              <a:defRPr/>
            </a:pPr>
            <a:endParaRPr lang="en-US" altLang="ko-KR" sz="13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fr-FR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</a:t>
            </a:r>
            <a:r>
              <a:rPr lang="fr-FR" altLang="ko-KR" sz="13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monit -t</a:t>
            </a:r>
          </a:p>
          <a:p>
            <a:pPr algn="l">
              <a:defRPr/>
            </a:pPr>
            <a:r>
              <a:rPr lang="fr-FR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Control file syntax OK</a:t>
            </a:r>
            <a:endParaRPr lang="en-US" altLang="ko-KR" sz="1300" b="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59235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모니터링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271864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System resource monitoring</a:t>
            </a:r>
            <a:r>
              <a:rPr lang="ko-KR" altLang="en-US" sz="2000" dirty="0"/>
              <a:t>을 위한 </a:t>
            </a:r>
            <a:r>
              <a:rPr lang="en-US" altLang="ko-KR" sz="2000" dirty="0"/>
              <a:t>shell scripts </a:t>
            </a:r>
            <a:r>
              <a:rPr lang="ko-KR" altLang="en-US" sz="2000" dirty="0"/>
              <a:t>예</a:t>
            </a:r>
            <a:endParaRPr lang="en-US" altLang="ko-KR" sz="2000" dirty="0"/>
          </a:p>
          <a:p>
            <a:pPr marL="266700" lvl="1" indent="0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617982" y="1700809"/>
            <a:ext cx="8274498" cy="2880319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altLang="ko-KR" sz="1600" b="0" i="1" dirty="0">
                <a:solidFill>
                  <a:srgbClr val="00B050"/>
                </a:solidFill>
              </a:rPr>
              <a:t>-- </a:t>
            </a:r>
            <a:r>
              <a:rPr lang="ko-KR" altLang="en-US" sz="1600" b="0" i="1" dirty="0">
                <a:solidFill>
                  <a:srgbClr val="00B050"/>
                </a:solidFill>
              </a:rPr>
              <a:t>메모리 사용률 계산 </a:t>
            </a:r>
            <a:r>
              <a:rPr lang="en-US" altLang="ko-KR" sz="1600" b="0" i="1" dirty="0">
                <a:solidFill>
                  <a:srgbClr val="00B050"/>
                </a:solidFill>
              </a:rPr>
              <a:t>shell script</a:t>
            </a:r>
          </a:p>
          <a:p>
            <a:pPr algn="l">
              <a:defRPr/>
            </a:pPr>
            <a:r>
              <a:rPr lang="en-US" altLang="ko-KR" sz="1600" b="0" dirty="0">
                <a:solidFill>
                  <a:schemeClr val="tx1"/>
                </a:solidFill>
              </a:rPr>
              <a:t>[root@hana101 ~]# </a:t>
            </a:r>
            <a:r>
              <a:rPr lang="en-US" altLang="ko-KR" sz="1600" dirty="0">
                <a:solidFill>
                  <a:schemeClr val="tx1"/>
                </a:solidFill>
              </a:rPr>
              <a:t>free -m</a:t>
            </a:r>
          </a:p>
          <a:p>
            <a:pPr algn="l"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rPr>
              <a:t>              total        used        free      shared  buff/cache   available</a:t>
            </a:r>
          </a:p>
          <a:p>
            <a:pPr algn="l">
              <a:defRPr/>
            </a:pPr>
            <a:r>
              <a:rPr lang="en-US" altLang="ko-KR" sz="1400" b="0" dirty="0" err="1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rPr>
              <a:t>Mem</a:t>
            </a:r>
            <a:r>
              <a:rPr lang="en-US" altLang="ko-KR" sz="1400" b="0" dirty="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rPr>
              <a:t>:           3774         790        1603          10        1381        2627</a:t>
            </a:r>
          </a:p>
          <a:p>
            <a:pPr algn="l"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rPr>
              <a:t>Swap:          4095           0        4095</a:t>
            </a:r>
          </a:p>
          <a:p>
            <a:pPr algn="l">
              <a:defRPr/>
            </a:pPr>
            <a:endParaRPr lang="de-DE" altLang="ko-KR" sz="1600" b="0" dirty="0">
              <a:solidFill>
                <a:schemeClr val="tx1"/>
              </a:solidFill>
            </a:endParaRPr>
          </a:p>
          <a:p>
            <a:pPr algn="l">
              <a:defRPr/>
            </a:pPr>
            <a:r>
              <a:rPr lang="de-DE" altLang="ko-KR" sz="1600" b="0" dirty="0">
                <a:solidFill>
                  <a:schemeClr val="tx1"/>
                </a:solidFill>
              </a:rPr>
              <a:t>[root@hana101 ~]# </a:t>
            </a:r>
            <a:r>
              <a:rPr lang="de-DE" altLang="ko-KR" sz="1600" dirty="0">
                <a:solidFill>
                  <a:schemeClr val="tx1"/>
                </a:solidFill>
              </a:rPr>
              <a:t>free -m | awk 'NR==2{printf "%.2f%%\t\t", $3*100/$2 }'</a:t>
            </a:r>
          </a:p>
          <a:p>
            <a:pPr algn="l">
              <a:defRPr/>
            </a:pPr>
            <a:r>
              <a:rPr lang="de-DE" altLang="ko-KR" sz="1500" b="0" dirty="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rPr>
              <a:t>20.93%</a:t>
            </a:r>
          </a:p>
          <a:p>
            <a:pPr algn="l">
              <a:defRPr/>
            </a:pPr>
            <a:r>
              <a:rPr lang="de-DE" altLang="ko-KR" sz="1400" b="0" i="1" dirty="0">
                <a:solidFill>
                  <a:srgbClr val="00B050"/>
                </a:solidFill>
              </a:rPr>
              <a:t># NR==2 : </a:t>
            </a:r>
            <a:r>
              <a:rPr lang="ko-KR" altLang="en-US" sz="1400" b="0" i="1" dirty="0">
                <a:solidFill>
                  <a:srgbClr val="00B050"/>
                </a:solidFill>
              </a:rPr>
              <a:t>두 번째 라인</a:t>
            </a:r>
            <a:endParaRPr lang="en-US" altLang="ko-KR" sz="1400" b="0" i="1" dirty="0">
              <a:solidFill>
                <a:srgbClr val="00B050"/>
              </a:solidFill>
            </a:endParaRPr>
          </a:p>
          <a:p>
            <a:pPr algn="l">
              <a:defRPr/>
            </a:pPr>
            <a:r>
              <a:rPr lang="en-US" altLang="ko-KR" sz="1400" b="0" i="1" dirty="0">
                <a:solidFill>
                  <a:srgbClr val="00B050"/>
                </a:solidFill>
              </a:rPr>
              <a:t># %</a:t>
            </a:r>
            <a:r>
              <a:rPr lang="en-US" altLang="ko-KR" sz="1400" i="1" dirty="0">
                <a:solidFill>
                  <a:srgbClr val="00B050"/>
                </a:solidFill>
              </a:rPr>
              <a:t>.2f%</a:t>
            </a:r>
            <a:r>
              <a:rPr lang="en-US" altLang="ko-KR" sz="1400" b="0" i="1" dirty="0">
                <a:solidFill>
                  <a:srgbClr val="00B050"/>
                </a:solidFill>
              </a:rPr>
              <a:t>% : </a:t>
            </a:r>
            <a:r>
              <a:rPr lang="ko-KR" altLang="en-US" sz="1400" b="0" i="1" dirty="0">
                <a:solidFill>
                  <a:srgbClr val="00B050"/>
                </a:solidFill>
              </a:rPr>
              <a:t>소수</a:t>
            </a:r>
            <a:r>
              <a:rPr lang="en-US" altLang="ko-KR" sz="1400" b="0" i="1" dirty="0">
                <a:solidFill>
                  <a:srgbClr val="00B050"/>
                </a:solidFill>
              </a:rPr>
              <a:t>2</a:t>
            </a:r>
            <a:r>
              <a:rPr lang="ko-KR" altLang="en-US" sz="1400" b="0" i="1" dirty="0">
                <a:solidFill>
                  <a:srgbClr val="00B050"/>
                </a:solidFill>
              </a:rPr>
              <a:t>번째 반올림</a:t>
            </a:r>
            <a:endParaRPr lang="en-US" altLang="ko-KR" sz="1400" b="0" i="1" dirty="0">
              <a:solidFill>
                <a:srgbClr val="00B050"/>
              </a:solidFill>
            </a:endParaRPr>
          </a:p>
          <a:p>
            <a:pPr algn="l">
              <a:defRPr/>
            </a:pPr>
            <a:r>
              <a:rPr lang="en-US" altLang="ko-KR" sz="1400" b="0" i="1" dirty="0">
                <a:solidFill>
                  <a:srgbClr val="00B050"/>
                </a:solidFill>
              </a:rPr>
              <a:t># \t\t : tab 2</a:t>
            </a:r>
            <a:r>
              <a:rPr lang="ko-KR" altLang="en-US" sz="1400" b="0" i="1" dirty="0">
                <a:solidFill>
                  <a:srgbClr val="00B050"/>
                </a:solidFill>
              </a:rPr>
              <a:t>번</a:t>
            </a:r>
            <a:endParaRPr lang="en-US" altLang="ko-KR" sz="1400" b="0" i="1" dirty="0">
              <a:solidFill>
                <a:srgbClr val="00B050"/>
              </a:solidFill>
            </a:endParaRPr>
          </a:p>
          <a:p>
            <a:pPr algn="l">
              <a:defRPr/>
            </a:pPr>
            <a:r>
              <a:rPr lang="en-US" altLang="ko-KR" sz="1400" b="0" i="1" dirty="0">
                <a:solidFill>
                  <a:srgbClr val="00B050"/>
                </a:solidFill>
              </a:rPr>
              <a:t># $3*100/$2 : </a:t>
            </a:r>
            <a:r>
              <a:rPr lang="ko-KR" altLang="en-US" sz="1400" b="0" i="1" dirty="0">
                <a:solidFill>
                  <a:srgbClr val="00B050"/>
                </a:solidFill>
              </a:rPr>
              <a:t>사용률 계산</a:t>
            </a:r>
            <a:r>
              <a:rPr lang="en-US" altLang="ko-KR" sz="1400" b="0" i="1" dirty="0">
                <a:solidFill>
                  <a:srgbClr val="00B050"/>
                </a:solidFill>
              </a:rPr>
              <a:t>(%)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1560" y="4653136"/>
            <a:ext cx="8274498" cy="187220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altLang="ko-KR" sz="1600" b="0" i="1" dirty="0">
                <a:solidFill>
                  <a:srgbClr val="00B050"/>
                </a:solidFill>
              </a:rPr>
              <a:t>-- Disk</a:t>
            </a:r>
            <a:r>
              <a:rPr lang="ko-KR" altLang="en-US" sz="1600" b="0" i="1" dirty="0">
                <a:solidFill>
                  <a:srgbClr val="00B050"/>
                </a:solidFill>
              </a:rPr>
              <a:t> 사용률 </a:t>
            </a:r>
            <a:r>
              <a:rPr lang="en-US" altLang="ko-KR" sz="1600" b="0" i="1" dirty="0">
                <a:solidFill>
                  <a:srgbClr val="00B050"/>
                </a:solidFill>
              </a:rPr>
              <a:t>check</a:t>
            </a:r>
            <a:r>
              <a:rPr lang="ko-KR" altLang="en-US" sz="1600" b="0" i="1" dirty="0">
                <a:solidFill>
                  <a:srgbClr val="00B050"/>
                </a:solidFill>
              </a:rPr>
              <a:t> </a:t>
            </a:r>
            <a:r>
              <a:rPr lang="en-US" altLang="ko-KR" sz="1600" b="0" i="1" dirty="0">
                <a:solidFill>
                  <a:srgbClr val="00B050"/>
                </a:solidFill>
              </a:rPr>
              <a:t>shell script</a:t>
            </a:r>
          </a:p>
          <a:p>
            <a:pPr algn="l">
              <a:defRPr/>
            </a:pPr>
            <a:r>
              <a:rPr lang="en-US" altLang="ko-KR" sz="1600" b="0" dirty="0">
                <a:solidFill>
                  <a:schemeClr val="tx1"/>
                </a:solidFill>
              </a:rPr>
              <a:t>[root@hana101 ~]# </a:t>
            </a:r>
            <a:r>
              <a:rPr lang="en-US" altLang="ko-KR" sz="1600" dirty="0">
                <a:solidFill>
                  <a:schemeClr val="tx1"/>
                </a:solidFill>
              </a:rPr>
              <a:t>df -h</a:t>
            </a:r>
          </a:p>
          <a:p>
            <a:pPr algn="l">
              <a:defRPr/>
            </a:pPr>
            <a:r>
              <a:rPr lang="en-US" altLang="ko-KR" sz="1400" b="0" dirty="0" err="1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rPr>
              <a:t>Filesystem</a:t>
            </a:r>
            <a:r>
              <a:rPr lang="en-US" altLang="ko-KR" sz="1400" b="0" dirty="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rPr>
              <a:t>      Size  Used Avail Use% Mounted on</a:t>
            </a:r>
          </a:p>
          <a:p>
            <a:pPr algn="l"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rPr>
              <a:t>/dev/sda2        29G  4.5G   23G  17% /</a:t>
            </a:r>
          </a:p>
          <a:p>
            <a:pPr algn="l"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rPr>
              <a:t>…</a:t>
            </a:r>
          </a:p>
          <a:p>
            <a:pPr algn="l">
              <a:defRPr/>
            </a:pPr>
            <a:r>
              <a:rPr lang="en-US" altLang="ko-KR" sz="1600" b="0" dirty="0">
                <a:solidFill>
                  <a:schemeClr val="tx1"/>
                </a:solidFill>
              </a:rPr>
              <a:t>[root@hana101 ~]# </a:t>
            </a:r>
            <a:r>
              <a:rPr lang="en-US" altLang="ko-KR" sz="1600" dirty="0">
                <a:solidFill>
                  <a:schemeClr val="tx1"/>
                </a:solidFill>
              </a:rPr>
              <a:t>df -h | awk '$NF=="/"{</a:t>
            </a:r>
            <a:r>
              <a:rPr lang="en-US" altLang="ko-KR" sz="1600" dirty="0" err="1">
                <a:solidFill>
                  <a:schemeClr val="tx1"/>
                </a:solidFill>
              </a:rPr>
              <a:t>printf</a:t>
            </a:r>
            <a:r>
              <a:rPr lang="en-US" altLang="ko-KR" sz="1600" dirty="0">
                <a:solidFill>
                  <a:schemeClr val="tx1"/>
                </a:solidFill>
              </a:rPr>
              <a:t> "%s\t\t", $5}'</a:t>
            </a:r>
          </a:p>
          <a:p>
            <a:pPr algn="l"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돋움체" pitchFamily="49" charset="-127"/>
                <a:ea typeface="돋움체" pitchFamily="49" charset="-127"/>
              </a:rPr>
              <a:t>17%</a:t>
            </a:r>
          </a:p>
        </p:txBody>
      </p:sp>
    </p:spTree>
    <p:extLst>
      <p:ext uri="{BB962C8B-B14F-4D97-AF65-F5344CB8AC3E}">
        <p14:creationId xmlns:p14="http://schemas.microsoft.com/office/powerpoint/2010/main" val="1658958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실습 환경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altLang="ko-KR" dirty="0"/>
              <a:t>Oracle VirtualBox </a:t>
            </a:r>
            <a:r>
              <a:rPr lang="ko-KR" altLang="en-US" dirty="0"/>
              <a:t>를 활용한 </a:t>
            </a:r>
            <a:r>
              <a:rPr lang="en-US" altLang="ko-KR" dirty="0"/>
              <a:t>Linux Server </a:t>
            </a:r>
            <a:r>
              <a:rPr lang="ko-KR" altLang="en-US" dirty="0"/>
              <a:t>구성</a:t>
            </a:r>
            <a:endParaRPr lang="en-US" altLang="ko-KR" dirty="0"/>
          </a:p>
          <a:p>
            <a:pPr lvl="1"/>
            <a:endParaRPr lang="en-US" altLang="ko-KR" b="1" dirty="0"/>
          </a:p>
          <a:p>
            <a:pPr lvl="1"/>
            <a:r>
              <a:rPr lang="ko-KR" altLang="en-US" b="1" dirty="0"/>
              <a:t>실습 </a:t>
            </a:r>
            <a:r>
              <a:rPr lang="en-US" altLang="ko-KR" b="1" dirty="0"/>
              <a:t>: Rocky</a:t>
            </a:r>
            <a:r>
              <a:rPr lang="ko-KR" altLang="en-US" b="1" dirty="0"/>
              <a:t> </a:t>
            </a:r>
            <a:r>
              <a:rPr lang="en-US" altLang="ko-KR" b="1" dirty="0"/>
              <a:t>Linux installation</a:t>
            </a:r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</p:txBody>
      </p:sp>
      <p:pic>
        <p:nvPicPr>
          <p:cNvPr id="7" name="Picture 2" descr="How To Reinstall Linux Kernel on CentOS 7 (Solving Kernel Panic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982" y="2436508"/>
            <a:ext cx="3616186" cy="242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IQ | Rocky Linux 9: What's New?">
            <a:extLst>
              <a:ext uri="{FF2B5EF4-FFF2-40B4-BE49-F238E27FC236}">
                <a16:creationId xmlns:a16="http://schemas.microsoft.com/office/drawing/2014/main" id="{8C40E578-D1E0-4965-BC8B-5E6CF418E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76" y="2018773"/>
            <a:ext cx="4550126" cy="284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35A692-0064-9981-E92C-47D5F8527F07}"/>
              </a:ext>
            </a:extLst>
          </p:cNvPr>
          <p:cNvSpPr/>
          <p:nvPr/>
        </p:nvSpPr>
        <p:spPr>
          <a:xfrm>
            <a:off x="-3204864" y="1772816"/>
            <a:ext cx="3096344" cy="13681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실습</a:t>
            </a:r>
            <a:r>
              <a:rPr lang="en-US" altLang="ko-KR" sz="3200" dirty="0"/>
              <a:t>1~7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5588562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모니터링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271864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System resource monitoring</a:t>
            </a:r>
            <a:r>
              <a:rPr lang="ko-KR" altLang="en-US" sz="2000" dirty="0"/>
              <a:t>을 위한 </a:t>
            </a:r>
            <a:r>
              <a:rPr lang="en-US" altLang="ko-KR" sz="2000" dirty="0"/>
              <a:t>shell scripts </a:t>
            </a:r>
            <a:r>
              <a:rPr lang="ko-KR" altLang="en-US" sz="2000" dirty="0"/>
              <a:t>예</a:t>
            </a:r>
            <a:endParaRPr lang="en-US" altLang="ko-KR" sz="2000" dirty="0"/>
          </a:p>
          <a:p>
            <a:pPr marL="266700" lvl="1" indent="0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617982" y="1700809"/>
            <a:ext cx="8274498" cy="1656183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altLang="ko-KR" sz="14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-- </a:t>
            </a: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CPU</a:t>
            </a:r>
            <a:r>
              <a:rPr lang="ko-KR" altLang="en-US" sz="14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 사용률 계산 </a:t>
            </a: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shell script</a:t>
            </a:r>
          </a:p>
          <a:p>
            <a:pPr algn="l"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[root@hana101 ~]#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top -bn1 | grep load</a:t>
            </a:r>
          </a:p>
          <a:p>
            <a:pPr algn="l"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top - 12:50:57 up  8:41,  5 users,  load average: 0.00, 0.01, 0.05</a:t>
            </a:r>
          </a:p>
          <a:p>
            <a:pPr algn="l">
              <a:defRPr/>
            </a:pPr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[root@hana101 ~]#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top -bn1 | grep load | awk '{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 "%.2f%%\t\t\n", $(NF-2)}'</a:t>
            </a:r>
          </a:p>
          <a:p>
            <a:pPr algn="l"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0.00%</a:t>
            </a:r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3501008"/>
            <a:ext cx="8274498" cy="1224135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-- </a:t>
            </a:r>
            <a:r>
              <a:rPr lang="ko-KR" altLang="en-US" sz="14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각 자원 사용에 대한 정보를 </a:t>
            </a: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check</a:t>
            </a:r>
            <a:r>
              <a:rPr lang="ko-KR" altLang="en-US" sz="14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한 결과를 각 변수에 저장</a:t>
            </a:r>
            <a:endParaRPr lang="en-US" altLang="ko-KR" sz="1400" b="0" i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MEMORY=$(free -m | awk 'NR==2{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 "%.2f%%\t\t", $3*100/$2 }')</a:t>
            </a:r>
          </a:p>
          <a:p>
            <a:pPr algn="l"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DISK=$(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df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 -h | awk '$NF=="/"{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 "%s\t\t", $5}')</a:t>
            </a:r>
          </a:p>
          <a:p>
            <a:pPr algn="l"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CPU=$(top -bn1 | grep load | awk '{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 "%.2f%%\t\t\n", $(NF-2)}')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11560" y="4869160"/>
            <a:ext cx="8274498" cy="1656184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-- </a:t>
            </a:r>
            <a:r>
              <a:rPr lang="ko-KR" altLang="en-US" sz="14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실행 직후부터</a:t>
            </a: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(SECONDS)~1</a:t>
            </a:r>
            <a:r>
              <a:rPr lang="ko-KR" altLang="en-US" sz="14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시간</a:t>
            </a: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(3600</a:t>
            </a:r>
            <a:r>
              <a:rPr lang="ko-KR" altLang="en-US" sz="14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초</a:t>
            </a: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) </a:t>
            </a:r>
            <a:r>
              <a:rPr lang="ko-KR" altLang="en-US" sz="14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동안 </a:t>
            </a: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5</a:t>
            </a:r>
            <a:r>
              <a:rPr lang="ko-KR" altLang="en-US" sz="14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초 간격으로 </a:t>
            </a: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DATA</a:t>
            </a:r>
            <a:r>
              <a:rPr lang="ko-KR" altLang="en-US" sz="14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 수집</a:t>
            </a:r>
            <a:endParaRPr lang="en-US" altLang="ko-KR" sz="1400" b="0" i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end=$((SECONDS+3600))</a:t>
            </a:r>
          </a:p>
          <a:p>
            <a:pPr algn="l"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while [ $SECONDS -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lt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 $end ]; do</a:t>
            </a:r>
          </a:p>
          <a:p>
            <a:pPr algn="l"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	echo "$MEMORY$DISK$CPU"</a:t>
            </a:r>
          </a:p>
          <a:p>
            <a:pPr algn="l"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	sleep 5</a:t>
            </a:r>
          </a:p>
          <a:p>
            <a:pPr algn="l"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307853336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모니터링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271864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System resource monitoring</a:t>
            </a:r>
            <a:r>
              <a:rPr lang="ko-KR" altLang="en-US" sz="2000" dirty="0"/>
              <a:t>을 위한 </a:t>
            </a:r>
            <a:r>
              <a:rPr lang="en-US" altLang="ko-KR" sz="2000" dirty="0"/>
              <a:t>shell scripts </a:t>
            </a:r>
            <a:r>
              <a:rPr lang="ko-KR" altLang="en-US" sz="2000" dirty="0"/>
              <a:t>예</a:t>
            </a:r>
            <a:endParaRPr lang="en-US" altLang="ko-KR" sz="2000" dirty="0"/>
          </a:p>
          <a:p>
            <a:pPr marL="266700" lvl="1" indent="0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617982" y="1700809"/>
            <a:ext cx="8274498" cy="4752527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altLang="ko-KR" sz="16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[root@hana101 ~]# </a:t>
            </a:r>
            <a:r>
              <a:rPr lang="de-DE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vi srvmon.sh</a:t>
            </a:r>
          </a:p>
          <a:p>
            <a:pPr algn="l">
              <a:defRPr/>
            </a:pPr>
            <a:endParaRPr lang="de-DE" altLang="ko-KR" sz="16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de-DE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#!/bin/bash</a:t>
            </a:r>
          </a:p>
          <a:p>
            <a:pPr algn="l">
              <a:defRPr/>
            </a:pPr>
            <a:r>
              <a:rPr lang="de-DE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printf "Memory\t\tDisk\t\tCPU\n"</a:t>
            </a:r>
          </a:p>
          <a:p>
            <a:pPr algn="l">
              <a:defRPr/>
            </a:pPr>
            <a:r>
              <a:rPr lang="de-DE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end=$((SECONDS+3600))</a:t>
            </a:r>
          </a:p>
          <a:p>
            <a:pPr algn="l">
              <a:defRPr/>
            </a:pPr>
            <a:r>
              <a:rPr lang="de-DE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while [ $SECONDS -lt $end ]; do</a:t>
            </a:r>
          </a:p>
          <a:p>
            <a:pPr algn="l">
              <a:defRPr/>
            </a:pPr>
            <a:r>
              <a:rPr lang="de-DE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MEMORY=$(free -m | awk 'NR==2{printf "%.2f%%\t\t", $3*100/$2 }')</a:t>
            </a:r>
          </a:p>
          <a:p>
            <a:pPr algn="l">
              <a:defRPr/>
            </a:pPr>
            <a:r>
              <a:rPr lang="de-DE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DISK=$(df -h | awk '$NF=="/"{printf "%s\t\t", $5}')</a:t>
            </a:r>
          </a:p>
          <a:p>
            <a:pPr algn="l">
              <a:defRPr/>
            </a:pPr>
            <a:r>
              <a:rPr lang="de-DE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CPU=$(top -bn1 | grep load | awk '{printf "%.2f%%\t\t\n", $(NF-2)}')</a:t>
            </a:r>
          </a:p>
          <a:p>
            <a:pPr algn="l">
              <a:defRPr/>
            </a:pPr>
            <a:r>
              <a:rPr lang="de-DE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echo "$MEMORY$DISK$CPU"</a:t>
            </a:r>
          </a:p>
          <a:p>
            <a:pPr algn="l">
              <a:defRPr/>
            </a:pPr>
            <a:r>
              <a:rPr lang="de-DE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sleep 5</a:t>
            </a:r>
          </a:p>
          <a:p>
            <a:pPr algn="l">
              <a:defRPr/>
            </a:pPr>
            <a:r>
              <a:rPr lang="de-DE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done</a:t>
            </a:r>
          </a:p>
          <a:p>
            <a:pPr algn="l">
              <a:defRPr/>
            </a:pPr>
            <a:endParaRPr lang="de-DE" altLang="ko-KR" sz="16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6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[root@hana101 ~]#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chmod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744 srvmon.sh</a:t>
            </a:r>
          </a:p>
          <a:p>
            <a:pPr algn="l">
              <a:defRPr/>
            </a:pPr>
            <a:r>
              <a:rPr lang="en-US" altLang="ko-KR" sz="16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[root@hana101 ~]#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./srvmon.sh         or    ./srvmon.sh &gt; output.txt</a:t>
            </a:r>
          </a:p>
          <a:p>
            <a:pPr algn="l"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Memory          Disk            CPU</a:t>
            </a:r>
          </a:p>
          <a:p>
            <a:pPr algn="l"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95.61%          74%             0.04%</a:t>
            </a:r>
          </a:p>
          <a:p>
            <a:pPr algn="l"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95.66%          74%             0.03%</a:t>
            </a:r>
          </a:p>
          <a:p>
            <a:pPr algn="l"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95.66%          74%             0.03%</a:t>
            </a:r>
          </a:p>
          <a:p>
            <a:pPr algn="l">
              <a:defRPr/>
            </a:pP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5855808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모니터링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271864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System resource monitoring</a:t>
            </a:r>
            <a:r>
              <a:rPr lang="ko-KR" altLang="en-US" sz="2000" dirty="0"/>
              <a:t>을 위한 </a:t>
            </a:r>
            <a:r>
              <a:rPr lang="en-US" altLang="ko-KR" sz="2000" dirty="0"/>
              <a:t>shell scripts </a:t>
            </a:r>
            <a:r>
              <a:rPr lang="ko-KR" altLang="en-US" sz="2000" dirty="0"/>
              <a:t>예</a:t>
            </a:r>
            <a:endParaRPr lang="en-US" altLang="ko-KR" sz="2000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5" name="그림 4" descr="Excel sheet of bash script output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394908"/>
            <a:ext cx="4680520" cy="236524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>
            <a:off x="323528" y="1628801"/>
            <a:ext cx="8568952" cy="2664295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de-DE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-- terminal 1</a:t>
            </a:r>
          </a:p>
          <a:p>
            <a:pPr algn="l">
              <a:defRPr/>
            </a:pPr>
            <a:r>
              <a:rPr lang="de-DE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~]# </a:t>
            </a:r>
            <a:r>
              <a:rPr lang="de-DE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./srvmon.sh &gt;&gt; </a:t>
            </a:r>
            <a:r>
              <a:rPr lang="de-DE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srvlog.txt</a:t>
            </a:r>
          </a:p>
          <a:p>
            <a:pPr algn="l">
              <a:defRPr/>
            </a:pPr>
            <a:endParaRPr lang="de-DE" altLang="ko-KR" sz="14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de-DE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-- terminal 2</a:t>
            </a:r>
          </a:p>
          <a:p>
            <a:pPr algn="l">
              <a:defRPr/>
            </a:pPr>
            <a:r>
              <a:rPr lang="de-DE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~]# htop</a:t>
            </a:r>
          </a:p>
          <a:p>
            <a:pPr algn="l">
              <a:defRPr/>
            </a:pPr>
            <a:endParaRPr lang="de-DE" altLang="ko-KR" sz="14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de-DE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-- terminal 3</a:t>
            </a:r>
          </a:p>
          <a:p>
            <a:pPr algn="l">
              <a:defRPr/>
            </a:pPr>
            <a:r>
              <a:rPr lang="de-DE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~]# yum install -y epel-release</a:t>
            </a:r>
          </a:p>
          <a:p>
            <a:pPr algn="l">
              <a:defRPr/>
            </a:pPr>
            <a:r>
              <a:rPr lang="de-DE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~]# yum install -y stress</a:t>
            </a:r>
          </a:p>
          <a:p>
            <a:pPr algn="l">
              <a:defRPr/>
            </a:pP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또는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endParaRPr lang="de-DE" altLang="ko-KR" sz="14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de-DE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~]# </a:t>
            </a:r>
            <a:r>
              <a:rPr lang="de-DE" altLang="ko-KR" sz="1400" dirty="0">
                <a:solidFill>
                  <a:schemeClr val="tx1"/>
                </a:solidFill>
                <a:latin typeface="Consolas" panose="020B0609020204030204" pitchFamily="49" charset="0"/>
              </a:rPr>
              <a:t>rpm -Uvh stress-1.0.2-1.el5.rf.i386.rpm</a:t>
            </a:r>
          </a:p>
          <a:p>
            <a:pPr algn="l">
              <a:defRPr/>
            </a:pPr>
            <a:r>
              <a:rPr lang="de-DE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~]# </a:t>
            </a:r>
            <a:r>
              <a:rPr lang="de-DE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stress --cpu 4 --vm 3 --vm-bytes 512m --hdd 2 --hdd-bytes 1024m  --timeout 3600s </a:t>
            </a:r>
            <a:endParaRPr lang="en-US" altLang="ko-KR" sz="1400" dirty="0">
              <a:solidFill>
                <a:schemeClr val="tx1"/>
              </a:solidFill>
              <a:highlight>
                <a:srgbClr val="FFFF00"/>
              </a:highlight>
              <a:latin typeface="Consolas" panose="020B0609020204030204" pitchFamily="49" charset="0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43451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모니터링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271864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System resource monitoring</a:t>
            </a:r>
            <a:r>
              <a:rPr lang="ko-KR" altLang="en-US" sz="2000" dirty="0"/>
              <a:t>을 위한 </a:t>
            </a:r>
            <a:r>
              <a:rPr lang="en-US" altLang="ko-KR" sz="2000" dirty="0"/>
              <a:t>open</a:t>
            </a:r>
            <a:r>
              <a:rPr lang="ko-KR" altLang="en-US" sz="2000" dirty="0"/>
              <a:t> </a:t>
            </a:r>
            <a:r>
              <a:rPr lang="en-US" altLang="ko-KR" sz="2000" dirty="0"/>
              <a:t>source tools</a:t>
            </a:r>
            <a:endParaRPr lang="en-US" altLang="ko-K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61F00FD-6381-44C1-8C2F-CBFE7A3FB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2180852"/>
            <a:ext cx="551497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8F9396-C7E4-4BAE-99FE-BB28A5FF2B02}"/>
              </a:ext>
            </a:extLst>
          </p:cNvPr>
          <p:cNvSpPr txBox="1"/>
          <p:nvPr/>
        </p:nvSpPr>
        <p:spPr>
          <a:xfrm>
            <a:off x="2740784" y="5693186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https://www.nagios.com/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007723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모니터링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271864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System resource monitoring</a:t>
            </a:r>
            <a:r>
              <a:rPr lang="ko-KR" altLang="en-US" sz="2000" dirty="0"/>
              <a:t>을 위한 </a:t>
            </a:r>
            <a:r>
              <a:rPr lang="en-US" altLang="ko-KR" sz="2000" dirty="0"/>
              <a:t>open</a:t>
            </a:r>
            <a:r>
              <a:rPr lang="ko-KR" altLang="en-US" sz="2000" dirty="0"/>
              <a:t> </a:t>
            </a:r>
            <a:r>
              <a:rPr lang="en-US" altLang="ko-KR" sz="2000" dirty="0"/>
              <a:t>source tools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F9396-C7E4-4BAE-99FE-BB28A5FF2B02}"/>
              </a:ext>
            </a:extLst>
          </p:cNvPr>
          <p:cNvSpPr txBox="1"/>
          <p:nvPr/>
        </p:nvSpPr>
        <p:spPr>
          <a:xfrm>
            <a:off x="2817728" y="5693186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https://www.cacti.net/</a:t>
            </a:r>
            <a:endParaRPr lang="ko-KR" altLang="en-US" sz="2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4135A51-5F45-4F77-B582-C54483684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976064"/>
            <a:ext cx="504825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76019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모니터링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271864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System resource monitoring</a:t>
            </a:r>
            <a:r>
              <a:rPr lang="ko-KR" altLang="en-US" sz="2000" dirty="0"/>
              <a:t>을 위한 </a:t>
            </a:r>
            <a:r>
              <a:rPr lang="en-US" altLang="ko-KR" sz="2000" dirty="0"/>
              <a:t>open</a:t>
            </a:r>
            <a:r>
              <a:rPr lang="ko-KR" altLang="en-US" sz="2000" dirty="0"/>
              <a:t> </a:t>
            </a:r>
            <a:r>
              <a:rPr lang="en-US" altLang="ko-KR" sz="2000" dirty="0"/>
              <a:t>source tools</a:t>
            </a:r>
          </a:p>
          <a:p>
            <a:pPr lvl="1"/>
            <a:r>
              <a:rPr lang="ko-KR" altLang="en-US" b="0" i="0" dirty="0">
                <a:solidFill>
                  <a:srgbClr val="000000"/>
                </a:solidFill>
                <a:effectLst/>
                <a:latin typeface="NanumBarunGothic"/>
              </a:rPr>
              <a:t>리눅스에서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anumBarunGothic"/>
              </a:rPr>
              <a:t>dstat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BarunGothic"/>
              </a:rPr>
              <a:t>는 실시간으로 디스크별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BarunGothic"/>
              </a:rPr>
              <a:t>I/O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BarunGothic"/>
              </a:rPr>
              <a:t>사용량을 체크할 수 있고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BarunGothic"/>
              </a:rPr>
              <a:t>I/O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BarunGothic"/>
              </a:rPr>
              <a:t>부하 유발을 주는 프로세스를 쉽게 확인할 수 있으며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BarunGothic"/>
              </a:rPr>
              <a:t>, read/write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BarunGothic"/>
              </a:rPr>
              <a:t>속도를 확인 할 수 있는 아주 간편한 리눅스 모니터링 툴</a:t>
            </a:r>
            <a:endParaRPr lang="en-US" altLang="ko-K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2A5A117-91D9-4DE9-BCFF-5D3191A0B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10" y="2218054"/>
            <a:ext cx="6016181" cy="351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94435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모니터링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271864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System resource monitoring</a:t>
            </a:r>
            <a:r>
              <a:rPr lang="ko-KR" altLang="en-US" sz="2000" dirty="0"/>
              <a:t>을 위한 </a:t>
            </a:r>
            <a:r>
              <a:rPr lang="en-US" altLang="ko-KR" sz="2000" dirty="0"/>
              <a:t>open</a:t>
            </a:r>
            <a:r>
              <a:rPr lang="ko-KR" altLang="en-US" sz="2000" dirty="0"/>
              <a:t> </a:t>
            </a:r>
            <a:r>
              <a:rPr lang="en-US" altLang="ko-KR" sz="2000" dirty="0"/>
              <a:t>source tools</a:t>
            </a:r>
          </a:p>
          <a:p>
            <a:pPr lvl="1"/>
            <a:r>
              <a:rPr lang="en-US" altLang="ko-KR" sz="1400" b="0" i="0" dirty="0">
                <a:solidFill>
                  <a:srgbClr val="000000"/>
                </a:solidFill>
                <a:effectLst/>
                <a:latin typeface="NanumBarunGothic"/>
              </a:rPr>
              <a:t>glances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anumBarunGothic"/>
              </a:rPr>
              <a:t>는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anumBarunGothic"/>
              </a:rPr>
              <a:t>top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anumBarunGothic"/>
              </a:rPr>
              <a:t>과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anumBarunGothic"/>
              </a:rPr>
              <a:t>htop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NanumBarunGothic"/>
              </a:rPr>
              <a:t>보다 더 향상된 모니터링 도구로써 서버의 전반적인 모니터링을 할 수 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anumBarunGothic"/>
              </a:rPr>
              <a:t>. </a:t>
            </a:r>
            <a:endParaRPr lang="en-US" altLang="ko-KR" sz="14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055D196-ECCB-43A8-90F7-E22686B51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860790"/>
            <a:ext cx="5868145" cy="488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69E6BFB8-38DA-465C-9527-4D2A3DFFCF5E}"/>
              </a:ext>
            </a:extLst>
          </p:cNvPr>
          <p:cNvSpPr/>
          <p:nvPr/>
        </p:nvSpPr>
        <p:spPr>
          <a:xfrm>
            <a:off x="611560" y="3573016"/>
            <a:ext cx="5472608" cy="1512168"/>
          </a:xfrm>
          <a:prstGeom prst="wedgeRoundRectCallout">
            <a:avLst>
              <a:gd name="adj1" fmla="val -36615"/>
              <a:gd name="adj2" fmla="val 60829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yum -y install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epel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-release</a:t>
            </a:r>
          </a:p>
          <a:p>
            <a:pPr algn="l"/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yum -y  install glances</a:t>
            </a:r>
          </a:p>
          <a:p>
            <a:pPr algn="l"/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glances</a:t>
            </a:r>
          </a:p>
        </p:txBody>
      </p:sp>
    </p:spTree>
    <p:extLst>
      <p:ext uri="{BB962C8B-B14F-4D97-AF65-F5344CB8AC3E}">
        <p14:creationId xmlns:p14="http://schemas.microsoft.com/office/powerpoint/2010/main" val="30554539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예약 </a:t>
            </a:r>
            <a:r>
              <a:rPr lang="en-US" altLang="ko-KR" dirty="0"/>
              <a:t>= </a:t>
            </a:r>
            <a:r>
              <a:rPr lang="ko-KR" altLang="en-US" dirty="0"/>
              <a:t>스케줄링 </a:t>
            </a:r>
            <a:r>
              <a:rPr lang="en-US" altLang="ko-KR" dirty="0"/>
              <a:t>= </a:t>
            </a:r>
            <a:r>
              <a:rPr lang="ko-KR" altLang="en-US" dirty="0"/>
              <a:t>업무 자동화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ko-KR" altLang="en-US" dirty="0"/>
              <a:t>특정한 시간에 작업을 수행하도록 예약할 수 있는 두 가지 방법 </a:t>
            </a:r>
            <a:r>
              <a:rPr lang="en-US" altLang="ko-KR" dirty="0"/>
              <a:t>(</a:t>
            </a:r>
            <a:r>
              <a:rPr lang="ko-KR" altLang="en-US" dirty="0"/>
              <a:t>업무 자동화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at : </a:t>
            </a:r>
            <a:r>
              <a:rPr lang="ko-KR" altLang="en-US" dirty="0"/>
              <a:t>정해진 시간에 </a:t>
            </a:r>
            <a:r>
              <a:rPr lang="ko-KR" altLang="en-US" dirty="0">
                <a:solidFill>
                  <a:srgbClr val="FF0000"/>
                </a:solidFill>
              </a:rPr>
              <a:t>한 번만 </a:t>
            </a:r>
            <a:r>
              <a:rPr lang="ko-KR" altLang="en-US" dirty="0"/>
              <a:t>수행</a:t>
            </a:r>
            <a:endParaRPr lang="en-US" altLang="ko-KR" dirty="0"/>
          </a:p>
          <a:p>
            <a:pPr lvl="1"/>
            <a:r>
              <a:rPr lang="en-US" altLang="ko-KR" sz="1400" dirty="0" err="1">
                <a:highlight>
                  <a:srgbClr val="FFFF00"/>
                </a:highlight>
              </a:rPr>
              <a:t>cron</a:t>
            </a:r>
            <a:r>
              <a:rPr lang="en-US" altLang="ko-KR" sz="1400" dirty="0">
                <a:highlight>
                  <a:srgbClr val="FFFF00"/>
                </a:highlight>
              </a:rPr>
              <a:t> : </a:t>
            </a:r>
            <a:r>
              <a:rPr lang="ko-KR" altLang="en-US" sz="1400" dirty="0">
                <a:highlight>
                  <a:srgbClr val="FFFF00"/>
                </a:highlight>
              </a:rPr>
              <a:t>정해진 시간에 반복</a:t>
            </a:r>
            <a:r>
              <a:rPr lang="en-US" altLang="ko-KR" sz="1400" dirty="0">
                <a:highlight>
                  <a:srgbClr val="FFFF00"/>
                </a:highlight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주기적으로 수행</a:t>
            </a:r>
            <a:endParaRPr lang="en-US" altLang="ko-KR" sz="14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/>
            <a:endParaRPr lang="en-US" altLang="ko-KR" sz="1400" dirty="0"/>
          </a:p>
          <a:p>
            <a:r>
              <a:rPr lang="ko-KR" altLang="en-US" dirty="0"/>
              <a:t>정해진 시간에 한 번 실행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57" y="2708920"/>
            <a:ext cx="8065543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00867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예약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en-US" altLang="ko-KR" dirty="0"/>
              <a:t>at </a:t>
            </a:r>
            <a:r>
              <a:rPr lang="ko-KR" altLang="en-US" dirty="0"/>
              <a:t>명령 설정하기</a:t>
            </a:r>
            <a:endParaRPr lang="en-US" altLang="ko-KR" dirty="0"/>
          </a:p>
          <a:p>
            <a:pPr lvl="1"/>
            <a:r>
              <a:rPr lang="en-US" altLang="ko-KR" dirty="0"/>
              <a:t>at </a:t>
            </a:r>
            <a:r>
              <a:rPr lang="ko-KR" altLang="en-US" dirty="0"/>
              <a:t>명령을 사용하여 정해진 시간에 명령을 실행하도록 예약하려면  </a:t>
            </a:r>
            <a:r>
              <a:rPr lang="en-US" altLang="ko-KR" dirty="0"/>
              <a:t>at </a:t>
            </a:r>
            <a:r>
              <a:rPr lang="ko-KR" altLang="en-US" dirty="0"/>
              <a:t>명령 뒤에 시간을 명시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시간을 지정하는 형식</a:t>
            </a:r>
            <a:endParaRPr lang="en-US" altLang="ko-KR" dirty="0"/>
          </a:p>
          <a:p>
            <a:pPr lvl="2"/>
            <a:r>
              <a:rPr lang="en-US" altLang="ko-KR" dirty="0"/>
              <a:t>at 4pm + 3 days : </a:t>
            </a:r>
            <a:r>
              <a:rPr lang="ko-KR" altLang="en-US" dirty="0"/>
              <a:t>지금부터 </a:t>
            </a:r>
            <a:r>
              <a:rPr lang="en-US" altLang="ko-KR" dirty="0"/>
              <a:t>3</a:t>
            </a:r>
            <a:r>
              <a:rPr lang="ko-KR" altLang="en-US" dirty="0"/>
              <a:t>일 후 오후 </a:t>
            </a:r>
            <a:r>
              <a:rPr lang="en-US" altLang="ko-KR" dirty="0"/>
              <a:t>4</a:t>
            </a:r>
            <a:r>
              <a:rPr lang="ko-KR" altLang="en-US" dirty="0"/>
              <a:t>시에 작업을 수행한다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at 10am Jul 31 : 7</a:t>
            </a:r>
            <a:r>
              <a:rPr lang="ko-KR" altLang="en-US" dirty="0"/>
              <a:t>월 </a:t>
            </a:r>
            <a:r>
              <a:rPr lang="en-US" altLang="ko-KR" dirty="0"/>
              <a:t>31</a:t>
            </a:r>
            <a:r>
              <a:rPr lang="ko-KR" altLang="en-US" dirty="0"/>
              <a:t>일 오전 </a:t>
            </a:r>
            <a:r>
              <a:rPr lang="en-US" altLang="ko-KR" dirty="0"/>
              <a:t>10</a:t>
            </a:r>
            <a:r>
              <a:rPr lang="ko-KR" altLang="en-US" dirty="0"/>
              <a:t>시에 작업을 수행한다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at 1am tomorrow : </a:t>
            </a:r>
            <a:r>
              <a:rPr lang="ko-KR" altLang="en-US" dirty="0"/>
              <a:t>내일 오전 </a:t>
            </a:r>
            <a:r>
              <a:rPr lang="en-US" altLang="ko-KR" dirty="0"/>
              <a:t>1</a:t>
            </a:r>
            <a:r>
              <a:rPr lang="ko-KR" altLang="en-US" dirty="0"/>
              <a:t>시에 작업을 수행한다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at 10:00am today : </a:t>
            </a:r>
            <a:r>
              <a:rPr lang="ko-KR" altLang="en-US" dirty="0"/>
              <a:t>오늘 오전 </a:t>
            </a:r>
            <a:r>
              <a:rPr lang="en-US" altLang="ko-KR" dirty="0"/>
              <a:t>10</a:t>
            </a:r>
            <a:r>
              <a:rPr lang="ko-KR" altLang="en-US" dirty="0"/>
              <a:t>시에 작업을 수행한다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at</a:t>
            </a:r>
            <a:r>
              <a:rPr lang="ko-KR" altLang="en-US" dirty="0"/>
              <a:t>로 실행할 명령은 기본적으로 표준 입력으로 지정</a:t>
            </a:r>
            <a:r>
              <a:rPr lang="en-US" altLang="ko-KR" dirty="0"/>
              <a:t>: </a:t>
            </a:r>
            <a:r>
              <a:rPr lang="ko-KR" altLang="en-US" dirty="0"/>
              <a:t> 명령의 입력을 마치려면  </a:t>
            </a:r>
            <a:r>
              <a:rPr lang="en-US" altLang="ko-KR" dirty="0" err="1"/>
              <a:t>ctrl+d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1916832"/>
            <a:ext cx="7704856" cy="5760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at 09:00 am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568" y="4293096"/>
            <a:ext cx="7704856" cy="13681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at 09:00 am        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시간을 지정한다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at&gt;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ls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-l ~user1                          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실행할 명령을 지정한다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at&gt; &lt;EOT&gt;                                 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Ctrl+d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입력하여 종료한다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job 1 at Sun May  5 09:00:00 2013         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작업 예약을 완료한다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</p:spTree>
    <p:extLst>
      <p:ext uri="{BB962C8B-B14F-4D97-AF65-F5344CB8AC3E}">
        <p14:creationId xmlns:p14="http://schemas.microsoft.com/office/powerpoint/2010/main" val="413007278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예약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en-US" altLang="ko-KR" dirty="0"/>
              <a:t>at </a:t>
            </a:r>
            <a:r>
              <a:rPr lang="ko-KR" altLang="en-US" dirty="0"/>
              <a:t>명령의 실행 결과 확인하기</a:t>
            </a:r>
            <a:endParaRPr lang="en-US" altLang="ko-KR" dirty="0"/>
          </a:p>
          <a:p>
            <a:pPr lvl="1"/>
            <a:r>
              <a:rPr lang="en-US" altLang="ko-KR" dirty="0"/>
              <a:t>at </a:t>
            </a:r>
            <a:r>
              <a:rPr lang="ko-KR" altLang="en-US" dirty="0"/>
              <a:t>명령의 실행 결과는 메일로 전달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1822265"/>
            <a:ext cx="7704856" cy="44943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You have mail in 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/spool/mail/user1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mail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Heirloom Mail version 12.5 7/5/10.  Type ? for help.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var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/spool/mail/user1": 1 message 1 new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&gt;N  1 user1                      Sun May  5 09:00  30/1441  "Output from your job "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&amp;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Message  1: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From user1@localhost.localdomain  Sun May  5 09:00:07 2013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Return-Path: &lt;user1@localhost.localdomain&gt;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Date: Sun, 5 May 2013 09:00:02 +0900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From: user1 &lt;user1@localhost.localdomain&gt;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Subject: Output from your job        1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To: user1@localhost.localdomain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Status: R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합계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128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drwxrwxr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-x. 7 user1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4096  5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 21:13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linux_ex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-------.  1 user1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40523  5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 21:09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nohup.out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생략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2682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실습 환경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altLang="ko-KR" dirty="0"/>
              <a:t>Oracle VirtualBox </a:t>
            </a:r>
            <a:r>
              <a:rPr lang="ko-KR" altLang="en-US" dirty="0"/>
              <a:t>를 활용한 </a:t>
            </a:r>
            <a:r>
              <a:rPr lang="en-US" altLang="ko-KR" dirty="0"/>
              <a:t>Linux Server </a:t>
            </a:r>
            <a:r>
              <a:rPr lang="ko-KR" altLang="en-US" dirty="0"/>
              <a:t>구성</a:t>
            </a:r>
            <a:endParaRPr lang="en-US" altLang="ko-KR" b="1" dirty="0"/>
          </a:p>
          <a:p>
            <a:pPr lvl="1"/>
            <a:r>
              <a:rPr lang="ko-KR" altLang="en-US" b="1" dirty="0"/>
              <a:t>원격 접속 허용</a:t>
            </a:r>
            <a:endParaRPr lang="en-US" altLang="ko-KR" b="1" dirty="0"/>
          </a:p>
          <a:p>
            <a:pPr lvl="2"/>
            <a:r>
              <a:rPr lang="en-US" altLang="ko-KR" b="1" dirty="0"/>
              <a:t>CMD </a:t>
            </a:r>
            <a:r>
              <a:rPr lang="ko-KR" altLang="en-US" b="1" dirty="0"/>
              <a:t>창에서 </a:t>
            </a:r>
            <a:r>
              <a:rPr lang="en-US" altLang="ko-KR" b="1" dirty="0"/>
              <a:t>ipconfig </a:t>
            </a:r>
            <a:r>
              <a:rPr lang="ko-KR" altLang="en-US" b="1" dirty="0"/>
              <a:t>명령어를 사용하면 찾을 수 있는데 위와 같이 해당 네트워크에 설명이 누락되는 경우가 있을 수 있는데 이런 경우에는 </a:t>
            </a:r>
            <a:r>
              <a:rPr lang="en-US" altLang="ko-KR" b="1" dirty="0"/>
              <a:t>ipconfig /all </a:t>
            </a:r>
            <a:r>
              <a:rPr lang="ko-KR" altLang="en-US" b="1" dirty="0"/>
              <a:t>로 상세하게 볼 수 있는 옵션을 사용해서 찾음</a:t>
            </a:r>
            <a:r>
              <a:rPr lang="en-US" altLang="ko-KR" b="1" dirty="0"/>
              <a:t> </a:t>
            </a:r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35A692-0064-9981-E92C-47D5F8527F07}"/>
              </a:ext>
            </a:extLst>
          </p:cNvPr>
          <p:cNvSpPr/>
          <p:nvPr/>
        </p:nvSpPr>
        <p:spPr>
          <a:xfrm>
            <a:off x="-3204864" y="1772816"/>
            <a:ext cx="3096344" cy="13681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실습</a:t>
            </a:r>
            <a:r>
              <a:rPr lang="en-US" altLang="ko-KR" sz="3200" dirty="0"/>
              <a:t>1~7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3C339F-A677-B948-BC61-24F1B013A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324100"/>
            <a:ext cx="74295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7095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예약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257800"/>
          </a:xfrm>
        </p:spPr>
        <p:txBody>
          <a:bodyPr/>
          <a:lstStyle/>
          <a:p>
            <a:r>
              <a:rPr lang="en-US" altLang="ko-KR" dirty="0"/>
              <a:t>at </a:t>
            </a:r>
            <a:r>
              <a:rPr lang="ko-KR" altLang="en-US" dirty="0"/>
              <a:t>작업 파일 확인하기</a:t>
            </a:r>
            <a:endParaRPr lang="en-US" altLang="ko-KR" dirty="0"/>
          </a:p>
          <a:p>
            <a:pPr lvl="1"/>
            <a:r>
              <a:rPr lang="en-US" altLang="ko-KR" dirty="0"/>
              <a:t>at</a:t>
            </a:r>
            <a:r>
              <a:rPr lang="ko-KR" altLang="en-US" dirty="0"/>
              <a:t>로 생성된 작업 파일은 </a:t>
            </a:r>
            <a:r>
              <a:rPr lang="en-US" altLang="ko-KR" dirty="0"/>
              <a:t>/</a:t>
            </a:r>
            <a:r>
              <a:rPr lang="en-US" altLang="ko-KR" dirty="0" err="1"/>
              <a:t>var</a:t>
            </a:r>
            <a:r>
              <a:rPr lang="en-US" altLang="ko-KR" dirty="0"/>
              <a:t>/spool/at </a:t>
            </a:r>
            <a:r>
              <a:rPr lang="ko-KR" altLang="en-US" dirty="0"/>
              <a:t>디렉터리에 저장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root </a:t>
            </a:r>
            <a:r>
              <a:rPr lang="ko-KR" altLang="en-US" dirty="0"/>
              <a:t>사용자만 </a:t>
            </a:r>
            <a:r>
              <a:rPr lang="en-US" altLang="ko-KR" dirty="0"/>
              <a:t>/</a:t>
            </a:r>
            <a:r>
              <a:rPr lang="en-US" altLang="ko-KR" dirty="0" err="1"/>
              <a:t>var</a:t>
            </a:r>
            <a:r>
              <a:rPr lang="en-US" altLang="ko-KR" dirty="0"/>
              <a:t>/spool/at </a:t>
            </a:r>
            <a:r>
              <a:rPr lang="ko-KR" altLang="en-US" dirty="0"/>
              <a:t>디렉터리 내용 확인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1760076"/>
            <a:ext cx="7704856" cy="11521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at 11:10 am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at&gt;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ls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at&gt; &lt;EOT&gt;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job 2 at Sun May  5 11:10:00 2013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568" y="3272244"/>
            <a:ext cx="7704856" cy="11521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at]# ls -l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합계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8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rwx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------. 1 user1 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2771  5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 10:59 a00002015bd442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drwx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------. 2 daemon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daemon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4096  5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 09:00 spool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at]#</a:t>
            </a:r>
          </a:p>
        </p:txBody>
      </p:sp>
      <p:sp>
        <p:nvSpPr>
          <p:cNvPr id="6" name="아래쪽 화살표 5"/>
          <p:cNvSpPr/>
          <p:nvPr/>
        </p:nvSpPr>
        <p:spPr>
          <a:xfrm>
            <a:off x="4139952" y="2912204"/>
            <a:ext cx="504056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14507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예약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257800"/>
          </a:xfrm>
        </p:spPr>
        <p:txBody>
          <a:bodyPr/>
          <a:lstStyle/>
          <a:p>
            <a:r>
              <a:rPr lang="en-US" altLang="ko-KR" dirty="0"/>
              <a:t>at </a:t>
            </a:r>
            <a:r>
              <a:rPr lang="ko-KR" altLang="en-US" dirty="0"/>
              <a:t>작업 목록 확인하기 </a:t>
            </a:r>
            <a:r>
              <a:rPr lang="en-US" altLang="ko-KR" dirty="0"/>
              <a:t>: -l </a:t>
            </a:r>
            <a:r>
              <a:rPr lang="ko-KR" altLang="en-US" dirty="0"/>
              <a:t>옵션</a:t>
            </a:r>
            <a:r>
              <a:rPr lang="en-US" altLang="ko-KR" dirty="0"/>
              <a:t>, </a:t>
            </a:r>
            <a:r>
              <a:rPr lang="en-US" altLang="ko-KR" dirty="0" err="1"/>
              <a:t>atq</a:t>
            </a:r>
            <a:endParaRPr lang="en-US" altLang="ko-KR" dirty="0"/>
          </a:p>
          <a:p>
            <a:pPr lvl="1"/>
            <a:r>
              <a:rPr lang="en-US" altLang="ko-KR" dirty="0"/>
              <a:t>at </a:t>
            </a:r>
            <a:r>
              <a:rPr lang="ko-KR" altLang="en-US" dirty="0"/>
              <a:t>명령으로 설정된 작업의 목록은 </a:t>
            </a:r>
            <a:r>
              <a:rPr lang="en-US" altLang="ko-KR" dirty="0"/>
              <a:t>-l </a:t>
            </a:r>
            <a:r>
              <a:rPr lang="ko-KR" altLang="en-US" dirty="0"/>
              <a:t>옵션으로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atq</a:t>
            </a:r>
            <a:r>
              <a:rPr lang="en-US" altLang="ko-KR" dirty="0"/>
              <a:t> </a:t>
            </a:r>
            <a:r>
              <a:rPr lang="ko-KR" altLang="en-US" dirty="0"/>
              <a:t>명령으로도 확인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83568" y="1916832"/>
            <a:ext cx="7704856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at -l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       Sun May  5 11:10:00 2013 a user1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568" y="3284984"/>
            <a:ext cx="7704856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atq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       Sun May  5 11:10:00 2013 a user1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</p:spTree>
    <p:extLst>
      <p:ext uri="{BB962C8B-B14F-4D97-AF65-F5344CB8AC3E}">
        <p14:creationId xmlns:p14="http://schemas.microsoft.com/office/powerpoint/2010/main" val="32324126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예약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en-US" altLang="ko-KR" dirty="0"/>
              <a:t>at </a:t>
            </a:r>
            <a:r>
              <a:rPr lang="ko-KR" altLang="en-US" dirty="0"/>
              <a:t>작업 삭제하기 </a:t>
            </a:r>
            <a:r>
              <a:rPr lang="en-US" altLang="ko-KR" dirty="0"/>
              <a:t>: -d </a:t>
            </a:r>
            <a:r>
              <a:rPr lang="ko-KR" altLang="en-US" dirty="0"/>
              <a:t>옵션</a:t>
            </a:r>
            <a:r>
              <a:rPr lang="en-US" altLang="ko-KR" dirty="0"/>
              <a:t>, </a:t>
            </a:r>
            <a:r>
              <a:rPr lang="en-US" altLang="ko-KR" dirty="0" err="1"/>
              <a:t>atrm</a:t>
            </a:r>
            <a:endParaRPr lang="en-US" altLang="ko-KR" dirty="0"/>
          </a:p>
          <a:p>
            <a:pPr lvl="1"/>
            <a:r>
              <a:rPr lang="en-US" altLang="ko-KR" dirty="0"/>
              <a:t>at </a:t>
            </a:r>
            <a:r>
              <a:rPr lang="ko-KR" altLang="en-US" dirty="0"/>
              <a:t>명령으로 설정한 작업이 실행되기 전에 삭제하려면 </a:t>
            </a:r>
            <a:r>
              <a:rPr lang="en-US" altLang="ko-KR" dirty="0"/>
              <a:t>-d </a:t>
            </a:r>
            <a:r>
              <a:rPr lang="ko-KR" altLang="en-US" dirty="0"/>
              <a:t>옵션을 사용하고 삭제할 작업 번호를 지정</a:t>
            </a: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/>
              <a:t>작업예약</a:t>
            </a: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/>
              <a:t>설정된 작업 확인</a:t>
            </a: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/>
              <a:t>작업 삭제</a:t>
            </a: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2054478"/>
            <a:ext cx="7704856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at -l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       Sun May  5 11:10:00 2013 a user1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568" y="3422630"/>
            <a:ext cx="7704856" cy="10081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atq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       Sun May  5 22:00:00 2013 a user1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       Mon May  6 01:00:00 2013 a user1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3568" y="4790782"/>
            <a:ext cx="7704856" cy="10081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at -d 3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atrm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4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atq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</p:spTree>
    <p:extLst>
      <p:ext uri="{BB962C8B-B14F-4D97-AF65-F5344CB8AC3E}">
        <p14:creationId xmlns:p14="http://schemas.microsoft.com/office/powerpoint/2010/main" val="415553365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예약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en-US" altLang="ko-KR" dirty="0"/>
              <a:t>at </a:t>
            </a:r>
            <a:r>
              <a:rPr lang="ko-KR" altLang="en-US" dirty="0"/>
              <a:t>명령 사용 제한하기</a:t>
            </a:r>
            <a:endParaRPr lang="en-US" altLang="ko-KR" dirty="0"/>
          </a:p>
          <a:p>
            <a:pPr lvl="1"/>
            <a:r>
              <a:rPr lang="ko-KR" altLang="en-US" dirty="0"/>
              <a:t>관련된 파일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at.allow</a:t>
            </a:r>
            <a:r>
              <a:rPr lang="ko-KR" altLang="en-US" dirty="0"/>
              <a:t>와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at.deny</a:t>
            </a:r>
            <a:endParaRPr lang="en-US" altLang="ko-KR" dirty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at.allow</a:t>
            </a:r>
            <a:r>
              <a:rPr lang="en-US" altLang="ko-KR" dirty="0"/>
              <a:t> </a:t>
            </a:r>
            <a:r>
              <a:rPr lang="ko-KR" altLang="en-US" dirty="0"/>
              <a:t>파일과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at.deny</a:t>
            </a:r>
            <a:r>
              <a:rPr lang="en-US" altLang="ko-KR" dirty="0"/>
              <a:t> </a:t>
            </a:r>
            <a:r>
              <a:rPr lang="ko-KR" altLang="en-US" dirty="0"/>
              <a:t>파일에는 한 줄에 사용자 이름을 하나씩만 기록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at.allow</a:t>
            </a:r>
            <a:r>
              <a:rPr lang="en-US" altLang="ko-KR" dirty="0"/>
              <a:t> </a:t>
            </a:r>
            <a:r>
              <a:rPr lang="ko-KR" altLang="en-US" dirty="0"/>
              <a:t>파일이 있으면 이 파일에 있는 사용자만 </a:t>
            </a:r>
            <a:r>
              <a:rPr lang="en-US" altLang="ko-KR" dirty="0"/>
              <a:t>at </a:t>
            </a:r>
            <a:r>
              <a:rPr lang="ko-KR" altLang="en-US" dirty="0"/>
              <a:t>명령을 사용할 수 있다</a:t>
            </a:r>
            <a:r>
              <a:rPr lang="en-US" altLang="ko-KR" dirty="0"/>
              <a:t>. </a:t>
            </a:r>
            <a:r>
              <a:rPr lang="ko-KR" altLang="en-US" dirty="0"/>
              <a:t>이 경우에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at.deny</a:t>
            </a:r>
            <a:r>
              <a:rPr lang="en-US" altLang="ko-KR" dirty="0"/>
              <a:t> </a:t>
            </a:r>
            <a:r>
              <a:rPr lang="ko-KR" altLang="en-US" dirty="0"/>
              <a:t>파일은 무시된다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at.allow</a:t>
            </a:r>
            <a:r>
              <a:rPr lang="en-US" altLang="ko-KR" dirty="0"/>
              <a:t> </a:t>
            </a:r>
            <a:r>
              <a:rPr lang="ko-KR" altLang="en-US" dirty="0"/>
              <a:t>파일이 없으면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at.deny</a:t>
            </a:r>
            <a:r>
              <a:rPr lang="en-US" altLang="ko-KR" dirty="0"/>
              <a:t> </a:t>
            </a:r>
            <a:r>
              <a:rPr lang="ko-KR" altLang="en-US" dirty="0"/>
              <a:t>파일에 지정된 사용자를 제외한 모든 사용자가 </a:t>
            </a:r>
            <a:r>
              <a:rPr lang="en-US" altLang="ko-KR" dirty="0"/>
              <a:t>at </a:t>
            </a:r>
            <a:r>
              <a:rPr lang="ko-KR" altLang="en-US" dirty="0"/>
              <a:t>명령을 사용할 수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만약 두 파일이 모두 없다면 </a:t>
            </a:r>
            <a:r>
              <a:rPr lang="en-US" altLang="ko-KR" dirty="0"/>
              <a:t>root</a:t>
            </a:r>
            <a:r>
              <a:rPr lang="ko-KR" altLang="en-US" dirty="0"/>
              <a:t>만 </a:t>
            </a:r>
            <a:r>
              <a:rPr lang="en-US" altLang="ko-KR" dirty="0"/>
              <a:t>at </a:t>
            </a:r>
            <a:r>
              <a:rPr lang="ko-KR" altLang="en-US" dirty="0"/>
              <a:t>명령을 사용할 수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한 사용자가 두 파일 모두에 속해 있다면 그 사용자는 </a:t>
            </a:r>
            <a:r>
              <a:rPr lang="en-US" altLang="ko-KR" dirty="0"/>
              <a:t>at </a:t>
            </a:r>
            <a:r>
              <a:rPr lang="ko-KR" altLang="en-US" dirty="0"/>
              <a:t>명령을 사용할 수 있다</a:t>
            </a:r>
            <a:r>
              <a:rPr lang="en-US" altLang="ko-KR" dirty="0"/>
              <a:t>.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at.allow</a:t>
            </a:r>
            <a:r>
              <a:rPr lang="en-US" altLang="ko-KR" dirty="0"/>
              <a:t> </a:t>
            </a:r>
            <a:r>
              <a:rPr lang="ko-KR" altLang="en-US" dirty="0"/>
              <a:t>파일이 적용되기 때문이다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at.deny</a:t>
            </a:r>
            <a:r>
              <a:rPr lang="ko-KR" altLang="en-US" dirty="0"/>
              <a:t>를 빈 파일로 두면 모든 사용자가 </a:t>
            </a:r>
            <a:r>
              <a:rPr lang="en-US" altLang="ko-KR" dirty="0"/>
              <a:t>at </a:t>
            </a:r>
            <a:r>
              <a:rPr lang="ko-KR" altLang="en-US" dirty="0"/>
              <a:t>명령을 사용할 수 있는데</a:t>
            </a:r>
            <a:r>
              <a:rPr lang="en-US" altLang="ko-KR" dirty="0"/>
              <a:t>, </a:t>
            </a:r>
            <a:r>
              <a:rPr lang="ko-KR" altLang="en-US" dirty="0"/>
              <a:t>이것이 초기 설정이다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 err="1"/>
              <a:t>at.deny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en-US" altLang="ko-KR" dirty="0"/>
              <a:t>user1 </a:t>
            </a:r>
            <a:r>
              <a:rPr lang="ko-KR" altLang="en-US" dirty="0"/>
              <a:t>사용자가 기록되어 있다면 </a:t>
            </a:r>
            <a:r>
              <a:rPr lang="en-US" altLang="ko-KR" dirty="0"/>
              <a:t>at </a:t>
            </a:r>
            <a:r>
              <a:rPr lang="ko-KR" altLang="en-US" dirty="0"/>
              <a:t>명령을 실행했을 때 사용 권한이 없다는 메시지가 출력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3568" y="4653136"/>
            <a:ext cx="7704856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at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You do not have permission to use at.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</p:spTree>
    <p:extLst>
      <p:ext uri="{BB962C8B-B14F-4D97-AF65-F5344CB8AC3E}">
        <p14:creationId xmlns:p14="http://schemas.microsoft.com/office/powerpoint/2010/main" val="255719355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예약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ko-KR" altLang="en-US" dirty="0"/>
              <a:t>정해진 시간에 반복 실행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주기적 작업 → 업무 자동화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 편의성 제공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crontab</a:t>
            </a:r>
            <a:r>
              <a:rPr lang="en-US" altLang="ko-KR" dirty="0"/>
              <a:t> </a:t>
            </a:r>
            <a:r>
              <a:rPr lang="ko-KR" altLang="en-US" dirty="0"/>
              <a:t>파일 형식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95662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13" y="4339301"/>
            <a:ext cx="7383871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9" y="5203397"/>
            <a:ext cx="6193855" cy="1433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799A7CC5-2F2B-4395-B9C8-EF039552BA5D}"/>
              </a:ext>
            </a:extLst>
          </p:cNvPr>
          <p:cNvSpPr/>
          <p:nvPr/>
        </p:nvSpPr>
        <p:spPr>
          <a:xfrm>
            <a:off x="5439254" y="5582385"/>
            <a:ext cx="3600400" cy="982309"/>
          </a:xfrm>
          <a:prstGeom prst="wedgeRoundRectCallout">
            <a:avLst>
              <a:gd name="adj1" fmla="val -39266"/>
              <a:gd name="adj2" fmla="val 59292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매월 </a:t>
            </a:r>
            <a:r>
              <a:rPr lang="en-US" altLang="ko-KR" sz="1800" dirty="0">
                <a:solidFill>
                  <a:schemeClr val="tx1"/>
                </a:solidFill>
              </a:rPr>
              <a:t>1</a:t>
            </a:r>
            <a:r>
              <a:rPr lang="ko-KR" altLang="en-US" sz="1800" dirty="0">
                <a:solidFill>
                  <a:schemeClr val="tx1"/>
                </a:solidFill>
              </a:rPr>
              <a:t>일 오후 </a:t>
            </a:r>
            <a:r>
              <a:rPr lang="en-US" altLang="ko-KR" sz="1800" dirty="0">
                <a:solidFill>
                  <a:schemeClr val="tx1"/>
                </a:solidFill>
              </a:rPr>
              <a:t>11:30</a:t>
            </a:r>
            <a:r>
              <a:rPr lang="ko-KR" altLang="en-US" sz="1800" dirty="0">
                <a:solidFill>
                  <a:schemeClr val="tx1"/>
                </a:solidFill>
              </a:rPr>
              <a:t>분에 해당 작업을 수행 </a:t>
            </a:r>
            <a:r>
              <a:rPr lang="ko-KR" altLang="en-US" sz="1800" dirty="0" err="1">
                <a:solidFill>
                  <a:schemeClr val="tx1"/>
                </a:solidFill>
              </a:rPr>
              <a:t>하시오</a:t>
            </a:r>
            <a:r>
              <a:rPr lang="en-US" altLang="ko-KR" sz="1800" dirty="0">
                <a:solidFill>
                  <a:schemeClr val="tx1"/>
                </a:solidFill>
              </a:rPr>
              <a:t>.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79754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예약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en-US" altLang="ko-KR" dirty="0" err="1"/>
              <a:t>crontab</a:t>
            </a:r>
            <a:r>
              <a:rPr lang="en-US" altLang="ko-KR" dirty="0"/>
              <a:t> </a:t>
            </a:r>
            <a:r>
              <a:rPr lang="ko-KR" altLang="en-US" dirty="0"/>
              <a:t>파일 생성하고 편집하기 </a:t>
            </a:r>
            <a:r>
              <a:rPr lang="en-US" altLang="ko-KR" dirty="0"/>
              <a:t>: </a:t>
            </a:r>
            <a:r>
              <a:rPr lang="en-US" altLang="ko-KR" dirty="0" err="1"/>
              <a:t>crontab</a:t>
            </a:r>
            <a:r>
              <a:rPr lang="en-US" altLang="ko-KR" dirty="0"/>
              <a:t> –e</a:t>
            </a:r>
          </a:p>
          <a:p>
            <a:pPr lvl="1"/>
            <a:r>
              <a:rPr lang="en-US" altLang="ko-KR" dirty="0" err="1"/>
              <a:t>crontab</a:t>
            </a:r>
            <a:r>
              <a:rPr lang="en-US" altLang="ko-KR" dirty="0"/>
              <a:t> </a:t>
            </a:r>
            <a:r>
              <a:rPr lang="ko-KR" altLang="en-US" dirty="0"/>
              <a:t>편집기는 기본적으로 </a:t>
            </a:r>
            <a:r>
              <a:rPr lang="en-US" altLang="ko-KR" dirty="0"/>
              <a:t>VISUAL </a:t>
            </a:r>
            <a:r>
              <a:rPr lang="ko-KR" altLang="en-US" dirty="0"/>
              <a:t>또는 </a:t>
            </a:r>
            <a:r>
              <a:rPr lang="en-US" altLang="ko-KR" dirty="0"/>
              <a:t>EDITOR </a:t>
            </a:r>
            <a:r>
              <a:rPr lang="ko-KR" altLang="en-US" dirty="0"/>
              <a:t>환경 변수에 지정된 편집기를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crontab</a:t>
            </a:r>
            <a:r>
              <a:rPr lang="en-US" altLang="ko-KR" dirty="0"/>
              <a:t> -e </a:t>
            </a:r>
            <a:r>
              <a:rPr lang="ko-KR" altLang="en-US" dirty="0"/>
              <a:t>명령으로 편집한 파일을 저장하면 자동적으로 </a:t>
            </a:r>
            <a:r>
              <a:rPr lang="en-US" altLang="ko-KR" dirty="0"/>
              <a:t>/</a:t>
            </a:r>
            <a:r>
              <a:rPr lang="en-US" altLang="ko-KR" dirty="0" err="1"/>
              <a:t>var</a:t>
            </a:r>
            <a:r>
              <a:rPr lang="en-US" altLang="ko-KR" dirty="0"/>
              <a:t>/spool/</a:t>
            </a:r>
            <a:r>
              <a:rPr lang="en-US" altLang="ko-KR" dirty="0" err="1"/>
              <a:t>cron</a:t>
            </a:r>
            <a:r>
              <a:rPr lang="en-US" altLang="ko-KR" dirty="0"/>
              <a:t> </a:t>
            </a:r>
            <a:r>
              <a:rPr lang="ko-KR" altLang="en-US" dirty="0"/>
              <a:t>디렉터리에 사용자 이름으로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crontab</a:t>
            </a:r>
            <a:r>
              <a:rPr lang="en-US" altLang="ko-KR" dirty="0"/>
              <a:t> </a:t>
            </a:r>
            <a:r>
              <a:rPr lang="ko-KR" altLang="en-US" dirty="0"/>
              <a:t>파일 내용 확인하기 </a:t>
            </a:r>
            <a:r>
              <a:rPr lang="en-US" altLang="ko-KR" dirty="0"/>
              <a:t>: </a:t>
            </a:r>
            <a:r>
              <a:rPr lang="en-US" altLang="ko-KR" dirty="0" err="1"/>
              <a:t>crontab</a:t>
            </a:r>
            <a:r>
              <a:rPr lang="en-US" altLang="ko-KR" dirty="0"/>
              <a:t> –l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crontab</a:t>
            </a:r>
            <a:r>
              <a:rPr lang="en-US" altLang="ko-KR" dirty="0"/>
              <a:t> </a:t>
            </a:r>
            <a:r>
              <a:rPr lang="ko-KR" altLang="en-US" dirty="0"/>
              <a:t>파일 삭제하기 </a:t>
            </a:r>
            <a:r>
              <a:rPr lang="en-US" altLang="ko-KR" dirty="0"/>
              <a:t>: </a:t>
            </a:r>
            <a:r>
              <a:rPr lang="en-US" altLang="ko-KR" dirty="0" err="1"/>
              <a:t>crontab</a:t>
            </a:r>
            <a:r>
              <a:rPr lang="en-US" altLang="ko-KR" dirty="0"/>
              <a:t> -r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1786202"/>
            <a:ext cx="7704856" cy="4320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EDITOR=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vi;export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EDITOR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568" y="2650298"/>
            <a:ext cx="7704856" cy="14401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spool]# ls -l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합계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52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생략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drwx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------.  2 root  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root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4096  5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 12:53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cron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생략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spool]#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3568" y="4594514"/>
            <a:ext cx="7704856" cy="6480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crontab -l</a:t>
            </a:r>
          </a:p>
          <a:p>
            <a:pPr algn="l"/>
            <a:r>
              <a:rPr lang="de-DE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30 23 1 * * /usr/bin/ls -l ~user1 &gt; ~user1/cron.out</a:t>
            </a:r>
          </a:p>
          <a:p>
            <a:pPr algn="l"/>
            <a:r>
              <a:rPr lang="de-DE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3568" y="5674634"/>
            <a:ext cx="7704856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crontab -u user1 -r</a:t>
            </a:r>
          </a:p>
          <a:p>
            <a:pPr algn="l"/>
            <a:r>
              <a:rPr lang="de-DE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crontab -u user1 -l</a:t>
            </a:r>
          </a:p>
          <a:p>
            <a:pPr algn="l"/>
            <a:r>
              <a:rPr lang="de-DE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 crontab for user1</a:t>
            </a:r>
          </a:p>
          <a:p>
            <a:pPr algn="l"/>
            <a:r>
              <a:rPr lang="de-DE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85439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예약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en-US" altLang="ko-KR" dirty="0" err="1"/>
              <a:t>crontab</a:t>
            </a:r>
            <a:r>
              <a:rPr lang="en-US" altLang="ko-KR" dirty="0"/>
              <a:t> </a:t>
            </a:r>
            <a:r>
              <a:rPr lang="ko-KR" altLang="en-US" dirty="0"/>
              <a:t>명령 사용 제한하기</a:t>
            </a:r>
            <a:endParaRPr lang="en-US" altLang="ko-KR" dirty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cron.allow</a:t>
            </a:r>
            <a:r>
              <a:rPr lang="en-US" altLang="ko-KR" dirty="0"/>
              <a:t>,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cron.deny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1"/>
            <a:r>
              <a:rPr lang="en-US" altLang="ko-KR" dirty="0" err="1"/>
              <a:t>cron.deny</a:t>
            </a:r>
            <a:r>
              <a:rPr lang="en-US" altLang="ko-KR" dirty="0"/>
              <a:t> </a:t>
            </a:r>
            <a:r>
              <a:rPr lang="ko-KR" altLang="en-US" dirty="0"/>
              <a:t>파일은 기본적으로 있지만 </a:t>
            </a:r>
            <a:r>
              <a:rPr lang="en-US" altLang="ko-KR" dirty="0" err="1"/>
              <a:t>cron.allow</a:t>
            </a:r>
            <a:r>
              <a:rPr lang="en-US" altLang="ko-KR" dirty="0"/>
              <a:t> </a:t>
            </a:r>
            <a:r>
              <a:rPr lang="ko-KR" altLang="en-US" dirty="0"/>
              <a:t>파일은 관리자가 만들어야 함</a:t>
            </a:r>
            <a:endParaRPr lang="en-US" altLang="ko-KR" dirty="0"/>
          </a:p>
          <a:p>
            <a:pPr lvl="1"/>
            <a:r>
              <a:rPr lang="ko-KR" altLang="en-US" dirty="0"/>
              <a:t>두 파일이 적용되는 기준</a:t>
            </a:r>
            <a:endParaRPr lang="en-US" altLang="ko-KR" dirty="0"/>
          </a:p>
          <a:p>
            <a:pPr lvl="2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cron.allow</a:t>
            </a:r>
            <a:r>
              <a:rPr lang="en-US" altLang="ko-KR" dirty="0"/>
              <a:t> </a:t>
            </a:r>
            <a:r>
              <a:rPr lang="ko-KR" altLang="en-US" dirty="0"/>
              <a:t>파일이 있으면 이 파일 안에 있는 사용자만 </a:t>
            </a:r>
            <a:r>
              <a:rPr lang="en-US" altLang="ko-KR" dirty="0" err="1"/>
              <a:t>crontab</a:t>
            </a:r>
            <a:r>
              <a:rPr lang="en-US" altLang="ko-KR" dirty="0"/>
              <a:t> </a:t>
            </a:r>
            <a:r>
              <a:rPr lang="ko-KR" altLang="en-US" dirty="0"/>
              <a:t>명령을 사용할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cron.allow</a:t>
            </a:r>
            <a:r>
              <a:rPr lang="en-US" altLang="ko-KR" dirty="0"/>
              <a:t> </a:t>
            </a:r>
            <a:r>
              <a:rPr lang="ko-KR" altLang="en-US" dirty="0"/>
              <a:t>파일이 없고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cron.deny</a:t>
            </a:r>
            <a:r>
              <a:rPr lang="en-US" altLang="ko-KR" dirty="0"/>
              <a:t> </a:t>
            </a:r>
            <a:r>
              <a:rPr lang="ko-KR" altLang="en-US" dirty="0"/>
              <a:t>파일이 있으면 이 파일에 사용자 계정이 없어야 </a:t>
            </a:r>
            <a:r>
              <a:rPr lang="en-US" altLang="ko-KR" dirty="0" err="1"/>
              <a:t>crontab</a:t>
            </a:r>
            <a:r>
              <a:rPr lang="en-US" altLang="ko-KR" dirty="0"/>
              <a:t> </a:t>
            </a:r>
            <a:r>
              <a:rPr lang="ko-KR" altLang="en-US" dirty="0"/>
              <a:t>명령을 사용할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cron.allow</a:t>
            </a:r>
            <a:r>
              <a:rPr lang="en-US" altLang="ko-KR" dirty="0"/>
              <a:t> </a:t>
            </a:r>
            <a:r>
              <a:rPr lang="ko-KR" altLang="en-US" dirty="0"/>
              <a:t>파일과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cron.deny</a:t>
            </a:r>
            <a:r>
              <a:rPr lang="en-US" altLang="ko-KR" dirty="0"/>
              <a:t> </a:t>
            </a:r>
            <a:r>
              <a:rPr lang="ko-KR" altLang="en-US" dirty="0"/>
              <a:t>파일이 모두 없다면 시스템 관리자만 </a:t>
            </a:r>
            <a:r>
              <a:rPr lang="en-US" altLang="ko-KR" dirty="0" err="1"/>
              <a:t>crontab</a:t>
            </a:r>
            <a:r>
              <a:rPr lang="en-US" altLang="ko-KR" dirty="0"/>
              <a:t> </a:t>
            </a:r>
            <a:r>
              <a:rPr lang="ko-KR" altLang="en-US" dirty="0"/>
              <a:t>명령을 사용할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두 파일이 모두 없는데 일반 사용자가 </a:t>
            </a:r>
            <a:r>
              <a:rPr lang="en-US" altLang="ko-KR" dirty="0" err="1"/>
              <a:t>crontab</a:t>
            </a:r>
            <a:r>
              <a:rPr lang="en-US" altLang="ko-KR" dirty="0"/>
              <a:t> </a:t>
            </a:r>
            <a:r>
              <a:rPr lang="ko-KR" altLang="en-US" dirty="0"/>
              <a:t>명령을 사용하려고 하면 다음과 같은 메시지가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r>
              <a:rPr lang="en-US" altLang="ko-KR" dirty="0"/>
              <a:t>Exam) </a:t>
            </a:r>
            <a:r>
              <a:rPr lang="ko-KR" altLang="en-US" dirty="0"/>
              <a:t>오전 </a:t>
            </a:r>
            <a:r>
              <a:rPr lang="en-US" altLang="ko-KR" dirty="0"/>
              <a:t>6</a:t>
            </a:r>
            <a:r>
              <a:rPr lang="ko-KR" altLang="en-US" dirty="0"/>
              <a:t>시 마다 </a:t>
            </a:r>
            <a:r>
              <a:rPr lang="en-US" altLang="ko-KR" dirty="0"/>
              <a:t>SUID/SGID </a:t>
            </a:r>
            <a:r>
              <a:rPr lang="ko-KR" altLang="en-US" dirty="0"/>
              <a:t>권한을 갖는 파일들을 확인하고 관리자에게 </a:t>
            </a:r>
            <a:r>
              <a:rPr lang="en-US" altLang="ko-KR" dirty="0"/>
              <a:t>mail </a:t>
            </a:r>
            <a:r>
              <a:rPr lang="ko-KR" altLang="en-US" dirty="0"/>
              <a:t>보내시오</a:t>
            </a:r>
            <a:r>
              <a:rPr lang="en-US" altLang="ko-KR" dirty="0"/>
              <a:t>.</a:t>
            </a:r>
          </a:p>
          <a:p>
            <a:pPr lvl="1">
              <a:buNone/>
            </a:pPr>
            <a:r>
              <a:rPr lang="en-US" altLang="ko-KR" dirty="0">
                <a:solidFill>
                  <a:srgbClr val="FF0000"/>
                </a:solidFill>
              </a:rPr>
              <a:t>0 6 * * * /</a:t>
            </a:r>
            <a:r>
              <a:rPr lang="en-US" altLang="ko-KR" dirty="0" err="1">
                <a:solidFill>
                  <a:srgbClr val="FF0000"/>
                </a:solidFill>
              </a:rPr>
              <a:t>usr</a:t>
            </a:r>
            <a:r>
              <a:rPr lang="en-US" altLang="ko-KR" dirty="0">
                <a:solidFill>
                  <a:srgbClr val="FF0000"/>
                </a:solidFill>
              </a:rPr>
              <a:t>/bin/find / -type f \( -perm -04000 -o -perm -02000 \) -exec </a:t>
            </a:r>
            <a:r>
              <a:rPr lang="en-US" altLang="ko-KR" dirty="0" err="1">
                <a:solidFill>
                  <a:srgbClr val="FF0000"/>
                </a:solidFill>
              </a:rPr>
              <a:t>ls</a:t>
            </a:r>
            <a:r>
              <a:rPr lang="en-US" altLang="ko-KR" dirty="0">
                <a:solidFill>
                  <a:srgbClr val="FF0000"/>
                </a:solidFill>
              </a:rPr>
              <a:t> -l {} \; | /bin/mail -s "SUID/SGID LIST" root</a:t>
            </a:r>
          </a:p>
          <a:p>
            <a:pPr lvl="1">
              <a:buNone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3717032"/>
            <a:ext cx="7704856" cy="12241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crontab -e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You (user1) are not allowed to use this program (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crontab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See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crontab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(1) for more information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</p:spTree>
    <p:extLst>
      <p:ext uri="{BB962C8B-B14F-4D97-AF65-F5344CB8AC3E}">
        <p14:creationId xmlns:p14="http://schemas.microsoft.com/office/powerpoint/2010/main" val="141228556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예약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en-US" altLang="ko-KR" dirty="0" err="1"/>
              <a:t>crontab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예시 </a:t>
            </a:r>
            <a:r>
              <a:rPr lang="en-US" altLang="ko-KR" dirty="0"/>
              <a:t>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AF30C6-2B75-4886-A849-8C3CF4E32828}"/>
              </a:ext>
            </a:extLst>
          </p:cNvPr>
          <p:cNvSpPr/>
          <p:nvPr/>
        </p:nvSpPr>
        <p:spPr>
          <a:xfrm>
            <a:off x="314896" y="1556792"/>
            <a:ext cx="8735888" cy="34563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bin]# crontab -l</a:t>
            </a:r>
          </a:p>
          <a:p>
            <a:pPr algn="l"/>
            <a:r>
              <a:rPr lang="en-US" altLang="ko-KR" sz="15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25 10 * * * </a:t>
            </a:r>
            <a:r>
              <a:rPr lang="en-US" altLang="ko-KR" sz="1500" dirty="0">
                <a:solidFill>
                  <a:srgbClr val="00B050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/bin/bash /root/bin/srvmon.sh</a:t>
            </a:r>
          </a:p>
          <a:p>
            <a:pPr algn="l"/>
            <a:r>
              <a:rPr lang="en-US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00 06 * * * /</a:t>
            </a:r>
            <a:r>
              <a:rPr lang="en-US" altLang="ko-KR" sz="15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/bin/find / -type f \( -perm -04000 -o -perm -02000 \) -exec </a:t>
            </a:r>
            <a:r>
              <a:rPr lang="en-US" altLang="ko-KR" sz="15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ls</a:t>
            </a:r>
            <a:r>
              <a:rPr lang="en-US" altLang="ko-KR" sz="15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-l {} \; | /bin/mail -s "SUID/SGID LIST" root</a:t>
            </a:r>
          </a:p>
          <a:p>
            <a:pPr algn="l"/>
            <a:endParaRPr lang="en-US" altLang="ko-KR" sz="15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tail -f /var/log/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cron</a:t>
            </a:r>
            <a:endParaRPr lang="en-US" altLang="ko-KR" sz="1600" dirty="0">
              <a:solidFill>
                <a:srgbClr val="FF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…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Jun  3 14:16:02 hana1 CROND[98779]: (root) CMD (/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/bin/find / -type f \( -perm -04000 -o -perm -02000 \) -exec ls -l {} \; | /bin/mail -s "SUID/SGID LIST" root)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Jun  3 14:20:01 hana1 CROND[99581]: (root) CMD (/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/lib64/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sa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/sa1 1 1)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Jun  3 14:24:42 hana1 crontab[100473]: (root) LIST (root)</a:t>
            </a:r>
          </a:p>
          <a:p>
            <a:pPr algn="l"/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ps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ef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| grep 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srvmon</a:t>
            </a:r>
            <a:endParaRPr lang="en-US" altLang="ko-KR" sz="1600" dirty="0">
              <a:solidFill>
                <a:srgbClr val="FF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      98027  98025  0 14:12 ?        00:00:00 /bin/bash /root/bin/srvmon.sh</a:t>
            </a:r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B888D5-ADC5-40BE-A6CF-39176D9C56FB}"/>
              </a:ext>
            </a:extLst>
          </p:cNvPr>
          <p:cNvSpPr/>
          <p:nvPr/>
        </p:nvSpPr>
        <p:spPr>
          <a:xfrm>
            <a:off x="315129" y="5174940"/>
            <a:ext cx="8735888" cy="9183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5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 </a:t>
            </a:r>
            <a:r>
              <a:rPr lang="ko-KR" altLang="en-US" sz="15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약 </a:t>
            </a:r>
            <a:r>
              <a:rPr lang="en-US" altLang="ko-KR" sz="15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3</a:t>
            </a:r>
            <a:r>
              <a:rPr lang="ko-KR" altLang="en-US" sz="15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분 뒤에 서버 모니터링 스크립트를 수행하고</a:t>
            </a:r>
            <a:r>
              <a:rPr lang="en-US" altLang="ko-KR" sz="15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ko-KR" altLang="en-US" sz="15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날짜별로 수집 </a:t>
            </a:r>
            <a:r>
              <a:rPr lang="ko-KR" altLang="en-US" sz="1500" b="0" i="1" dirty="0" err="1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하시오</a:t>
            </a:r>
            <a:r>
              <a:rPr lang="en-US" altLang="ko-KR" sz="15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6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crontab -e</a:t>
            </a:r>
          </a:p>
          <a:p>
            <a:pPr algn="l"/>
            <a:r>
              <a:rPr lang="en-US" altLang="ko-KR" sz="1500" b="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28 10 * * * /root/bin/srvmon.sh &gt; /root/LABs/</a:t>
            </a:r>
            <a:r>
              <a:rPr lang="en-US" altLang="ko-KR" sz="1500" b="0" dirty="0" err="1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srvmon</a:t>
            </a:r>
            <a:r>
              <a:rPr lang="en-US" altLang="ko-KR" sz="1500" b="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_`date +\%Y\%m\%d.log`</a:t>
            </a:r>
          </a:p>
        </p:txBody>
      </p:sp>
    </p:spTree>
    <p:extLst>
      <p:ext uri="{BB962C8B-B14F-4D97-AF65-F5344CB8AC3E}">
        <p14:creationId xmlns:p14="http://schemas.microsoft.com/office/powerpoint/2010/main" val="276394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예약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323850" y="1052736"/>
            <a:ext cx="8820150" cy="5670322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altLang="ko-KR" sz="2900" dirty="0">
                <a:latin typeface="Consolas" panose="020B0609020204030204" pitchFamily="49" charset="0"/>
              </a:rPr>
              <a:t>CRON </a:t>
            </a:r>
            <a:r>
              <a:rPr lang="ko-KR" altLang="en-US" sz="2900" dirty="0">
                <a:latin typeface="Consolas" panose="020B0609020204030204" pitchFamily="49" charset="0"/>
              </a:rPr>
              <a:t>시간</a:t>
            </a:r>
            <a:r>
              <a:rPr lang="en-US" altLang="ko-KR" sz="2900" dirty="0">
                <a:latin typeface="Consolas" panose="020B0609020204030204" pitchFamily="49" charset="0"/>
              </a:rPr>
              <a:t> </a:t>
            </a:r>
            <a:r>
              <a:rPr lang="ko-KR" altLang="en-US" sz="2900" dirty="0">
                <a:latin typeface="Consolas" panose="020B0609020204030204" pitchFamily="49" charset="0"/>
              </a:rPr>
              <a:t>설정 예</a:t>
            </a:r>
            <a:endParaRPr lang="en-US" altLang="ko-KR" sz="2900" dirty="0">
              <a:latin typeface="Consolas" panose="020B0609020204030204" pitchFamily="49" charset="0"/>
            </a:endParaRPr>
          </a:p>
          <a:p>
            <a:pPr marL="0" indent="0">
              <a:buNone/>
              <a:defRPr/>
            </a:pPr>
            <a:r>
              <a:rPr lang="en-US" altLang="ko-KR" sz="2400" dirty="0">
                <a:latin typeface="Consolas" panose="020B0609020204030204" pitchFamily="49" charset="0"/>
              </a:rPr>
              <a:t>45 22 * * *		22</a:t>
            </a:r>
            <a:r>
              <a:rPr lang="ko-KR" altLang="en-US" sz="2400" dirty="0">
                <a:latin typeface="Consolas" panose="020B0609020204030204" pitchFamily="49" charset="0"/>
              </a:rPr>
              <a:t>시</a:t>
            </a:r>
            <a:r>
              <a:rPr lang="en-US" altLang="ko-KR" sz="2400" dirty="0">
                <a:latin typeface="Consolas" panose="020B0609020204030204" pitchFamily="49" charset="0"/>
              </a:rPr>
              <a:t>45</a:t>
            </a:r>
            <a:r>
              <a:rPr lang="ko-KR" altLang="en-US" sz="2400" dirty="0">
                <a:latin typeface="Consolas" panose="020B0609020204030204" pitchFamily="49" charset="0"/>
              </a:rPr>
              <a:t>분에 실행</a:t>
            </a:r>
          </a:p>
          <a:p>
            <a:pPr marL="0" indent="0">
              <a:buNone/>
              <a:defRPr/>
            </a:pPr>
            <a:r>
              <a:rPr lang="en-US" altLang="ko-KR" sz="2400" dirty="0">
                <a:latin typeface="Consolas" panose="020B0609020204030204" pitchFamily="49" charset="0"/>
              </a:rPr>
              <a:t>28 03 * * *		03</a:t>
            </a:r>
            <a:r>
              <a:rPr lang="ko-KR" altLang="en-US" sz="2400" dirty="0">
                <a:latin typeface="Consolas" panose="020B0609020204030204" pitchFamily="49" charset="0"/>
              </a:rPr>
              <a:t>시</a:t>
            </a:r>
            <a:r>
              <a:rPr lang="en-US" altLang="ko-KR" sz="2400" dirty="0">
                <a:latin typeface="Consolas" panose="020B0609020204030204" pitchFamily="49" charset="0"/>
              </a:rPr>
              <a:t>28</a:t>
            </a:r>
            <a:r>
              <a:rPr lang="ko-KR" altLang="en-US" sz="2400" dirty="0">
                <a:latin typeface="Consolas" panose="020B0609020204030204" pitchFamily="49" charset="0"/>
              </a:rPr>
              <a:t>분에 실행</a:t>
            </a:r>
          </a:p>
          <a:p>
            <a:pPr marL="0" indent="0">
              <a:buNone/>
              <a:defRPr/>
            </a:pPr>
            <a:r>
              <a:rPr lang="en-US" altLang="ko-KR" sz="2400" dirty="0">
                <a:latin typeface="Consolas" panose="020B0609020204030204" pitchFamily="49" charset="0"/>
              </a:rPr>
              <a:t>0 17 * * *			17</a:t>
            </a:r>
            <a:r>
              <a:rPr lang="ko-KR" altLang="en-US" sz="2400" dirty="0">
                <a:latin typeface="Consolas" panose="020B0609020204030204" pitchFamily="49" charset="0"/>
              </a:rPr>
              <a:t>시</a:t>
            </a:r>
            <a:r>
              <a:rPr lang="en-US" altLang="ko-KR" sz="2400" dirty="0">
                <a:latin typeface="Consolas" panose="020B0609020204030204" pitchFamily="49" charset="0"/>
              </a:rPr>
              <a:t>00</a:t>
            </a:r>
            <a:r>
              <a:rPr lang="ko-KR" altLang="en-US" sz="2400" dirty="0">
                <a:latin typeface="Consolas" panose="020B0609020204030204" pitchFamily="49" charset="0"/>
              </a:rPr>
              <a:t>분에 실행</a:t>
            </a:r>
          </a:p>
          <a:p>
            <a:pPr marL="0" indent="0">
              <a:buNone/>
              <a:defRPr/>
            </a:pPr>
            <a:r>
              <a:rPr lang="en-US" altLang="ko-KR" sz="2400" dirty="0">
                <a:latin typeface="Consolas" panose="020B0609020204030204" pitchFamily="49" charset="0"/>
              </a:rPr>
              <a:t>0 17 * * 1			</a:t>
            </a:r>
            <a:r>
              <a:rPr lang="ko-KR" altLang="en-US" sz="2400" dirty="0">
                <a:latin typeface="Consolas" panose="020B0609020204030204" pitchFamily="49" charset="0"/>
              </a:rPr>
              <a:t>매주 월요일 </a:t>
            </a:r>
            <a:r>
              <a:rPr lang="en-US" altLang="ko-KR" sz="2400" dirty="0">
                <a:latin typeface="Consolas" panose="020B0609020204030204" pitchFamily="49" charset="0"/>
              </a:rPr>
              <a:t>17</a:t>
            </a:r>
            <a:r>
              <a:rPr lang="ko-KR" altLang="en-US" sz="2400" dirty="0">
                <a:latin typeface="Consolas" panose="020B0609020204030204" pitchFamily="49" charset="0"/>
              </a:rPr>
              <a:t>시</a:t>
            </a:r>
            <a:r>
              <a:rPr lang="en-US" altLang="ko-KR" sz="2400" dirty="0">
                <a:latin typeface="Consolas" panose="020B0609020204030204" pitchFamily="49" charset="0"/>
              </a:rPr>
              <a:t>00</a:t>
            </a:r>
            <a:r>
              <a:rPr lang="ko-KR" altLang="en-US" sz="2400" dirty="0">
                <a:latin typeface="Consolas" panose="020B0609020204030204" pitchFamily="49" charset="0"/>
              </a:rPr>
              <a:t>분에 실행</a:t>
            </a:r>
          </a:p>
          <a:p>
            <a:pPr marL="0" indent="0">
              <a:buNone/>
              <a:defRPr/>
            </a:pPr>
            <a:r>
              <a:rPr lang="en-US" altLang="ko-KR" sz="2400" dirty="0">
                <a:latin typeface="Consolas" panose="020B0609020204030204" pitchFamily="49" charset="0"/>
              </a:rPr>
              <a:t>0,10 17 * * 0,2,3		</a:t>
            </a:r>
            <a:r>
              <a:rPr lang="ko-KR" altLang="en-US" sz="2400" dirty="0">
                <a:latin typeface="Consolas" panose="020B0609020204030204" pitchFamily="49" charset="0"/>
              </a:rPr>
              <a:t>매주 일</a:t>
            </a:r>
            <a:r>
              <a:rPr lang="en-US" altLang="ko-KR" sz="2400" dirty="0">
                <a:latin typeface="Consolas" panose="020B0609020204030204" pitchFamily="49" charset="0"/>
              </a:rPr>
              <a:t>, </a:t>
            </a:r>
            <a:r>
              <a:rPr lang="ko-KR" altLang="en-US" sz="2400" dirty="0">
                <a:latin typeface="Consolas" panose="020B0609020204030204" pitchFamily="49" charset="0"/>
              </a:rPr>
              <a:t>화</a:t>
            </a:r>
            <a:r>
              <a:rPr lang="en-US" altLang="ko-KR" sz="2400" dirty="0">
                <a:latin typeface="Consolas" panose="020B0609020204030204" pitchFamily="49" charset="0"/>
              </a:rPr>
              <a:t>, </a:t>
            </a:r>
            <a:r>
              <a:rPr lang="ko-KR" altLang="en-US" sz="2400" dirty="0">
                <a:latin typeface="Consolas" panose="020B0609020204030204" pitchFamily="49" charset="0"/>
              </a:rPr>
              <a:t>수요일 </a:t>
            </a:r>
            <a:r>
              <a:rPr lang="en-US" altLang="ko-KR" sz="2400" dirty="0">
                <a:latin typeface="Consolas" panose="020B0609020204030204" pitchFamily="49" charset="0"/>
              </a:rPr>
              <a:t>17</a:t>
            </a:r>
            <a:r>
              <a:rPr lang="ko-KR" altLang="en-US" sz="2400" dirty="0">
                <a:latin typeface="Consolas" panose="020B0609020204030204" pitchFamily="49" charset="0"/>
              </a:rPr>
              <a:t>시</a:t>
            </a:r>
            <a:r>
              <a:rPr lang="en-US" altLang="ko-KR" sz="2400" dirty="0">
                <a:latin typeface="Consolas" panose="020B0609020204030204" pitchFamily="49" charset="0"/>
              </a:rPr>
              <a:t>00 </a:t>
            </a:r>
            <a:r>
              <a:rPr lang="ko-KR" altLang="en-US" sz="2400" dirty="0">
                <a:latin typeface="Consolas" panose="020B0609020204030204" pitchFamily="49" charset="0"/>
              </a:rPr>
              <a:t>분과 </a:t>
            </a:r>
            <a:r>
              <a:rPr lang="en-US" altLang="ko-KR" sz="2400" dirty="0">
                <a:latin typeface="Consolas" panose="020B0609020204030204" pitchFamily="49" charset="0"/>
              </a:rPr>
              <a:t>17</a:t>
            </a:r>
            <a:r>
              <a:rPr lang="ko-KR" altLang="en-US" sz="2400" dirty="0">
                <a:latin typeface="Consolas" panose="020B0609020204030204" pitchFamily="49" charset="0"/>
              </a:rPr>
              <a:t>시</a:t>
            </a:r>
            <a:r>
              <a:rPr lang="en-US" altLang="ko-KR" sz="2400" dirty="0">
                <a:latin typeface="Consolas" panose="020B0609020204030204" pitchFamily="49" charset="0"/>
              </a:rPr>
              <a:t>10</a:t>
            </a:r>
            <a:r>
              <a:rPr lang="ko-KR" altLang="en-US" sz="2400" dirty="0">
                <a:latin typeface="Consolas" panose="020B0609020204030204" pitchFamily="49" charset="0"/>
              </a:rPr>
              <a:t>분에 실행</a:t>
            </a:r>
          </a:p>
          <a:p>
            <a:pPr marL="0" indent="0">
              <a:buNone/>
              <a:defRPr/>
            </a:pPr>
            <a:r>
              <a:rPr lang="en-US" altLang="ko-KR" sz="2400" dirty="0">
                <a:latin typeface="Consolas" panose="020B0609020204030204" pitchFamily="49" charset="0"/>
              </a:rPr>
              <a:t>0-10 17 1 * *		</a:t>
            </a:r>
            <a:r>
              <a:rPr lang="ko-KR" altLang="en-US" sz="2400" dirty="0">
                <a:latin typeface="Consolas" panose="020B0609020204030204" pitchFamily="49" charset="0"/>
              </a:rPr>
              <a:t>매달 </a:t>
            </a:r>
            <a:r>
              <a:rPr lang="en-US" altLang="ko-KR" sz="2400" dirty="0">
                <a:latin typeface="Consolas" panose="020B0609020204030204" pitchFamily="49" charset="0"/>
              </a:rPr>
              <a:t>1</a:t>
            </a:r>
            <a:r>
              <a:rPr lang="ko-KR" altLang="en-US" sz="2400" dirty="0">
                <a:latin typeface="Consolas" panose="020B0609020204030204" pitchFamily="49" charset="0"/>
              </a:rPr>
              <a:t>일 </a:t>
            </a:r>
            <a:r>
              <a:rPr lang="en-US" altLang="ko-KR" sz="2400" dirty="0">
                <a:latin typeface="Consolas" panose="020B0609020204030204" pitchFamily="49" charset="0"/>
              </a:rPr>
              <a:t>17</a:t>
            </a:r>
            <a:r>
              <a:rPr lang="ko-KR" altLang="en-US" sz="2400" dirty="0">
                <a:latin typeface="Consolas" panose="020B0609020204030204" pitchFamily="49" charset="0"/>
              </a:rPr>
              <a:t>시</a:t>
            </a:r>
            <a:r>
              <a:rPr lang="en-US" altLang="ko-KR" sz="2400" dirty="0">
                <a:latin typeface="Consolas" panose="020B0609020204030204" pitchFamily="49" charset="0"/>
              </a:rPr>
              <a:t>00</a:t>
            </a:r>
            <a:r>
              <a:rPr lang="ko-KR" altLang="en-US" sz="2400" dirty="0">
                <a:latin typeface="Consolas" panose="020B0609020204030204" pitchFamily="49" charset="0"/>
              </a:rPr>
              <a:t>분부터</a:t>
            </a:r>
            <a:r>
              <a:rPr lang="en-US" altLang="ko-KR" sz="2400" dirty="0">
                <a:latin typeface="Consolas" panose="020B0609020204030204" pitchFamily="49" charset="0"/>
              </a:rPr>
              <a:t>17</a:t>
            </a:r>
            <a:r>
              <a:rPr lang="ko-KR" altLang="en-US" sz="2400" dirty="0">
                <a:latin typeface="Consolas" panose="020B0609020204030204" pitchFamily="49" charset="0"/>
              </a:rPr>
              <a:t>시</a:t>
            </a:r>
            <a:r>
              <a:rPr lang="en-US" altLang="ko-KR" sz="2400" dirty="0">
                <a:latin typeface="Consolas" panose="020B0609020204030204" pitchFamily="49" charset="0"/>
              </a:rPr>
              <a:t>10</a:t>
            </a:r>
            <a:r>
              <a:rPr lang="ko-KR" altLang="en-US" sz="2400" dirty="0">
                <a:latin typeface="Consolas" panose="020B0609020204030204" pitchFamily="49" charset="0"/>
              </a:rPr>
              <a:t>분까지 </a:t>
            </a:r>
            <a:r>
              <a:rPr lang="en-US" altLang="ko-KR" sz="2400" dirty="0">
                <a:latin typeface="Consolas" panose="020B0609020204030204" pitchFamily="49" charset="0"/>
              </a:rPr>
              <a:t>1</a:t>
            </a:r>
            <a:r>
              <a:rPr lang="ko-KR" altLang="en-US" sz="2400" dirty="0">
                <a:latin typeface="Consolas" panose="020B0609020204030204" pitchFamily="49" charset="0"/>
              </a:rPr>
              <a:t>분 단위로 실행</a:t>
            </a:r>
          </a:p>
          <a:p>
            <a:pPr marL="0" indent="0">
              <a:buNone/>
              <a:defRPr/>
            </a:pPr>
            <a:r>
              <a:rPr lang="en-US" altLang="ko-KR" sz="2400" dirty="0">
                <a:latin typeface="Consolas" panose="020B0609020204030204" pitchFamily="49" charset="0"/>
              </a:rPr>
              <a:t>0 0 1,15 * 1		</a:t>
            </a:r>
            <a:r>
              <a:rPr lang="ko-KR" altLang="en-US" sz="2400" dirty="0">
                <a:latin typeface="Consolas" panose="020B0609020204030204" pitchFamily="49" charset="0"/>
              </a:rPr>
              <a:t>매달 </a:t>
            </a:r>
            <a:r>
              <a:rPr lang="en-US" altLang="ko-KR" sz="2400" dirty="0">
                <a:latin typeface="Consolas" panose="020B0609020204030204" pitchFamily="49" charset="0"/>
              </a:rPr>
              <a:t>1</a:t>
            </a:r>
            <a:r>
              <a:rPr lang="ko-KR" altLang="en-US" sz="2400" dirty="0">
                <a:latin typeface="Consolas" panose="020B0609020204030204" pitchFamily="49" charset="0"/>
              </a:rPr>
              <a:t>일과 </a:t>
            </a:r>
            <a:r>
              <a:rPr lang="en-US" altLang="ko-KR" sz="2400" dirty="0">
                <a:latin typeface="Consolas" panose="020B0609020204030204" pitchFamily="49" charset="0"/>
              </a:rPr>
              <a:t>15</a:t>
            </a:r>
            <a:r>
              <a:rPr lang="ko-KR" altLang="en-US" sz="2400" dirty="0">
                <a:latin typeface="Consolas" panose="020B0609020204030204" pitchFamily="49" charset="0"/>
              </a:rPr>
              <a:t>일 그리고 월요일 </a:t>
            </a:r>
            <a:r>
              <a:rPr lang="en-US" altLang="ko-KR" sz="2400" dirty="0">
                <a:latin typeface="Consolas" panose="020B0609020204030204" pitchFamily="49" charset="0"/>
              </a:rPr>
              <a:t>24</a:t>
            </a:r>
            <a:r>
              <a:rPr lang="ko-KR" altLang="en-US" sz="2400" dirty="0">
                <a:latin typeface="Consolas" panose="020B0609020204030204" pitchFamily="49" charset="0"/>
              </a:rPr>
              <a:t>시</a:t>
            </a:r>
            <a:r>
              <a:rPr lang="en-US" altLang="ko-KR" sz="2400" dirty="0">
                <a:latin typeface="Consolas" panose="020B0609020204030204" pitchFamily="49" charset="0"/>
              </a:rPr>
              <a:t>00</a:t>
            </a:r>
            <a:r>
              <a:rPr lang="ko-KR" altLang="en-US" sz="2400" dirty="0">
                <a:latin typeface="Consolas" panose="020B0609020204030204" pitchFamily="49" charset="0"/>
              </a:rPr>
              <a:t>분에 실행</a:t>
            </a:r>
          </a:p>
          <a:p>
            <a:pPr marL="0" indent="0">
              <a:buNone/>
              <a:defRPr/>
            </a:pPr>
            <a:r>
              <a:rPr lang="en-US" altLang="ko-KR" sz="2400" dirty="0">
                <a:latin typeface="Consolas" panose="020B0609020204030204" pitchFamily="49" charset="0"/>
              </a:rPr>
              <a:t>42 4 1 * *			</a:t>
            </a:r>
            <a:r>
              <a:rPr lang="ko-KR" altLang="en-US" sz="2400" dirty="0">
                <a:latin typeface="Consolas" panose="020B0609020204030204" pitchFamily="49" charset="0"/>
              </a:rPr>
              <a:t>매달 </a:t>
            </a:r>
            <a:r>
              <a:rPr lang="en-US" altLang="ko-KR" sz="2400" dirty="0">
                <a:latin typeface="Consolas" panose="020B0609020204030204" pitchFamily="49" charset="0"/>
              </a:rPr>
              <a:t>1</a:t>
            </a:r>
            <a:r>
              <a:rPr lang="ko-KR" altLang="en-US" sz="2400" dirty="0">
                <a:latin typeface="Consolas" panose="020B0609020204030204" pitchFamily="49" charset="0"/>
              </a:rPr>
              <a:t>일 </a:t>
            </a:r>
            <a:r>
              <a:rPr lang="en-US" altLang="ko-KR" sz="2400" dirty="0">
                <a:latin typeface="Consolas" panose="020B0609020204030204" pitchFamily="49" charset="0"/>
              </a:rPr>
              <a:t>4</a:t>
            </a:r>
            <a:r>
              <a:rPr lang="ko-KR" altLang="en-US" sz="2400" dirty="0">
                <a:latin typeface="Consolas" panose="020B0609020204030204" pitchFamily="49" charset="0"/>
              </a:rPr>
              <a:t>시</a:t>
            </a:r>
            <a:r>
              <a:rPr lang="en-US" altLang="ko-KR" sz="2400" dirty="0">
                <a:latin typeface="Consolas" panose="020B0609020204030204" pitchFamily="49" charset="0"/>
              </a:rPr>
              <a:t>42</a:t>
            </a:r>
            <a:r>
              <a:rPr lang="ko-KR" altLang="en-US" sz="2400" dirty="0">
                <a:latin typeface="Consolas" panose="020B0609020204030204" pitchFamily="49" charset="0"/>
              </a:rPr>
              <a:t>분에 실행</a:t>
            </a:r>
          </a:p>
          <a:p>
            <a:pPr marL="0" indent="0">
              <a:buNone/>
              <a:defRPr/>
            </a:pPr>
            <a:r>
              <a:rPr lang="en-US" altLang="ko-KR" sz="2400" dirty="0">
                <a:latin typeface="Consolas" panose="020B0609020204030204" pitchFamily="49" charset="0"/>
              </a:rPr>
              <a:t>0 21 * * 1-6		</a:t>
            </a:r>
            <a:r>
              <a:rPr lang="ko-KR" altLang="en-US" sz="2400" dirty="0">
                <a:latin typeface="Consolas" panose="020B0609020204030204" pitchFamily="49" charset="0"/>
              </a:rPr>
              <a:t>월요일 부터 토요일까지 </a:t>
            </a:r>
            <a:r>
              <a:rPr lang="en-US" altLang="ko-KR" sz="2400" dirty="0">
                <a:latin typeface="Consolas" panose="020B0609020204030204" pitchFamily="49" charset="0"/>
              </a:rPr>
              <a:t>21</a:t>
            </a:r>
            <a:r>
              <a:rPr lang="ko-KR" altLang="en-US" sz="2400" dirty="0">
                <a:latin typeface="Consolas" panose="020B0609020204030204" pitchFamily="49" charset="0"/>
              </a:rPr>
              <a:t>시</a:t>
            </a:r>
            <a:r>
              <a:rPr lang="en-US" altLang="ko-KR" sz="2400" dirty="0">
                <a:latin typeface="Consolas" panose="020B0609020204030204" pitchFamily="49" charset="0"/>
              </a:rPr>
              <a:t>00</a:t>
            </a:r>
            <a:r>
              <a:rPr lang="ko-KR" altLang="en-US" sz="2400" dirty="0">
                <a:latin typeface="Consolas" panose="020B0609020204030204" pitchFamily="49" charset="0"/>
              </a:rPr>
              <a:t>분에 실행</a:t>
            </a:r>
          </a:p>
          <a:p>
            <a:pPr marL="0" indent="0">
              <a:buNone/>
              <a:defRPr/>
            </a:pPr>
            <a:r>
              <a:rPr lang="en-US" altLang="ko-KR" sz="2400" dirty="0">
                <a:latin typeface="Consolas" panose="020B0609020204030204" pitchFamily="49" charset="0"/>
              </a:rPr>
              <a:t>0,10,20,30,40,50 * * * *	10</a:t>
            </a:r>
            <a:r>
              <a:rPr lang="ko-KR" altLang="en-US" sz="2400" dirty="0">
                <a:latin typeface="Consolas" panose="020B0609020204030204" pitchFamily="49" charset="0"/>
              </a:rPr>
              <a:t>분 간격으로 실행</a:t>
            </a:r>
          </a:p>
          <a:p>
            <a:pPr marL="0" indent="0">
              <a:buNone/>
              <a:defRPr/>
            </a:pPr>
            <a:r>
              <a:rPr lang="ko-KR" altLang="en-US" sz="2400" dirty="0">
                <a:latin typeface="Consolas" panose="020B0609020204030204" pitchFamily="49" charset="0"/>
              </a:rPr>
              <a:t>*</a:t>
            </a:r>
            <a:r>
              <a:rPr lang="en-US" altLang="ko-KR" sz="2400" dirty="0">
                <a:latin typeface="Consolas" panose="020B0609020204030204" pitchFamily="49" charset="0"/>
              </a:rPr>
              <a:t>/10 * * * *		10</a:t>
            </a:r>
            <a:r>
              <a:rPr lang="ko-KR" altLang="en-US" sz="2400" dirty="0">
                <a:latin typeface="Consolas" panose="020B0609020204030204" pitchFamily="49" charset="0"/>
              </a:rPr>
              <a:t>분 간격으로 실행</a:t>
            </a:r>
          </a:p>
          <a:p>
            <a:pPr marL="0" indent="0">
              <a:buNone/>
              <a:defRPr/>
            </a:pPr>
            <a:r>
              <a:rPr lang="ko-KR" altLang="en-US" sz="2400" dirty="0">
                <a:latin typeface="Consolas" panose="020B0609020204030204" pitchFamily="49" charset="0"/>
              </a:rPr>
              <a:t>*</a:t>
            </a:r>
            <a:r>
              <a:rPr lang="en-US" altLang="ko-KR" sz="2400" dirty="0">
                <a:latin typeface="Consolas" panose="020B0609020204030204" pitchFamily="49" charset="0"/>
              </a:rPr>
              <a:t>/5 * * * *		5</a:t>
            </a:r>
            <a:r>
              <a:rPr lang="ko-KR" altLang="en-US" sz="2400" dirty="0">
                <a:latin typeface="Consolas" panose="020B0609020204030204" pitchFamily="49" charset="0"/>
              </a:rPr>
              <a:t>분 간격으로 실행</a:t>
            </a:r>
          </a:p>
          <a:p>
            <a:pPr marL="0" indent="0">
              <a:buNone/>
              <a:defRPr/>
            </a:pPr>
            <a:r>
              <a:rPr lang="ko-KR" altLang="en-US" sz="2400" dirty="0">
                <a:latin typeface="Consolas" panose="020B0609020204030204" pitchFamily="49" charset="0"/>
              </a:rPr>
              <a:t>* </a:t>
            </a:r>
            <a:r>
              <a:rPr lang="en-US" altLang="ko-KR" sz="2400" dirty="0">
                <a:latin typeface="Consolas" panose="020B0609020204030204" pitchFamily="49" charset="0"/>
              </a:rPr>
              <a:t>1 * * *			1</a:t>
            </a:r>
            <a:r>
              <a:rPr lang="ko-KR" altLang="en-US" sz="2400" dirty="0">
                <a:latin typeface="Consolas" panose="020B0609020204030204" pitchFamily="49" charset="0"/>
              </a:rPr>
              <a:t>시</a:t>
            </a:r>
            <a:r>
              <a:rPr lang="en-US" altLang="ko-KR" sz="2400" dirty="0">
                <a:latin typeface="Consolas" panose="020B0609020204030204" pitchFamily="49" charset="0"/>
              </a:rPr>
              <a:t>00</a:t>
            </a:r>
            <a:r>
              <a:rPr lang="ko-KR" altLang="en-US" sz="2400" dirty="0">
                <a:latin typeface="Consolas" panose="020B0609020204030204" pitchFamily="49" charset="0"/>
              </a:rPr>
              <a:t>분 부터 </a:t>
            </a:r>
            <a:r>
              <a:rPr lang="en-US" altLang="ko-KR" sz="2400" dirty="0">
                <a:latin typeface="Consolas" panose="020B0609020204030204" pitchFamily="49" charset="0"/>
              </a:rPr>
              <a:t>1</a:t>
            </a:r>
            <a:r>
              <a:rPr lang="ko-KR" altLang="en-US" sz="2400" dirty="0">
                <a:latin typeface="Consolas" panose="020B0609020204030204" pitchFamily="49" charset="0"/>
              </a:rPr>
              <a:t>시</a:t>
            </a:r>
            <a:r>
              <a:rPr lang="en-US" altLang="ko-KR" sz="2400" dirty="0">
                <a:latin typeface="Consolas" panose="020B0609020204030204" pitchFamily="49" charset="0"/>
              </a:rPr>
              <a:t>59</a:t>
            </a:r>
            <a:r>
              <a:rPr lang="ko-KR" altLang="en-US" sz="2400" dirty="0">
                <a:latin typeface="Consolas" panose="020B0609020204030204" pitchFamily="49" charset="0"/>
              </a:rPr>
              <a:t>분 까지 </a:t>
            </a:r>
            <a:r>
              <a:rPr lang="en-US" altLang="ko-KR" sz="2400" dirty="0">
                <a:latin typeface="Consolas" panose="020B0609020204030204" pitchFamily="49" charset="0"/>
              </a:rPr>
              <a:t>1</a:t>
            </a:r>
            <a:r>
              <a:rPr lang="ko-KR" altLang="en-US" sz="2400" dirty="0">
                <a:latin typeface="Consolas" panose="020B0609020204030204" pitchFamily="49" charset="0"/>
              </a:rPr>
              <a:t>분 간격으로 실행</a:t>
            </a:r>
          </a:p>
          <a:p>
            <a:pPr marL="0" indent="0">
              <a:buNone/>
              <a:defRPr/>
            </a:pPr>
            <a:r>
              <a:rPr lang="en-US" altLang="ko-KR" sz="2400" dirty="0">
                <a:latin typeface="Consolas" panose="020B0609020204030204" pitchFamily="49" charset="0"/>
              </a:rPr>
              <a:t>0 1 * * *			1</a:t>
            </a:r>
            <a:r>
              <a:rPr lang="ko-KR" altLang="en-US" sz="2400" dirty="0">
                <a:latin typeface="Consolas" panose="020B0609020204030204" pitchFamily="49" charset="0"/>
              </a:rPr>
              <a:t>시</a:t>
            </a:r>
            <a:r>
              <a:rPr lang="en-US" altLang="ko-KR" sz="2400" dirty="0">
                <a:latin typeface="Consolas" panose="020B0609020204030204" pitchFamily="49" charset="0"/>
              </a:rPr>
              <a:t>00</a:t>
            </a:r>
            <a:r>
              <a:rPr lang="ko-KR" altLang="en-US" sz="2400" dirty="0">
                <a:latin typeface="Consolas" panose="020B0609020204030204" pitchFamily="49" charset="0"/>
              </a:rPr>
              <a:t>분에 실행</a:t>
            </a:r>
          </a:p>
          <a:p>
            <a:pPr marL="0" indent="0">
              <a:buNone/>
              <a:defRPr/>
            </a:pPr>
            <a:r>
              <a:rPr lang="en-US" altLang="ko-KR" sz="2400" dirty="0">
                <a:latin typeface="Consolas" panose="020B0609020204030204" pitchFamily="49" charset="0"/>
              </a:rPr>
              <a:t>0 */1 * * *		</a:t>
            </a:r>
            <a:r>
              <a:rPr lang="ko-KR" altLang="en-US" sz="2400" dirty="0">
                <a:latin typeface="Consolas" panose="020B0609020204030204" pitchFamily="49" charset="0"/>
              </a:rPr>
              <a:t>매시간 </a:t>
            </a:r>
            <a:r>
              <a:rPr lang="en-US" altLang="ko-KR" sz="2400" dirty="0">
                <a:latin typeface="Consolas" panose="020B0609020204030204" pitchFamily="49" charset="0"/>
              </a:rPr>
              <a:t>0</a:t>
            </a:r>
            <a:r>
              <a:rPr lang="ko-KR" altLang="en-US" sz="2400" dirty="0">
                <a:latin typeface="Consolas" panose="020B0609020204030204" pitchFamily="49" charset="0"/>
              </a:rPr>
              <a:t>분에 실행</a:t>
            </a:r>
            <a:r>
              <a:rPr lang="en-US" altLang="ko-KR" sz="2400" dirty="0">
                <a:latin typeface="Consolas" panose="020B0609020204030204" pitchFamily="49" charset="0"/>
              </a:rPr>
              <a:t>(1</a:t>
            </a:r>
            <a:r>
              <a:rPr lang="ko-KR" altLang="en-US" sz="2400" dirty="0">
                <a:latin typeface="Consolas" panose="020B0609020204030204" pitchFamily="49" charset="0"/>
              </a:rPr>
              <a:t>시간 간격으로 실행</a:t>
            </a:r>
            <a:r>
              <a:rPr lang="en-US" altLang="ko-KR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  <a:defRPr/>
            </a:pPr>
            <a:r>
              <a:rPr lang="en-US" altLang="ko-KR" sz="2400" dirty="0">
                <a:latin typeface="Consolas" panose="020B0609020204030204" pitchFamily="49" charset="0"/>
              </a:rPr>
              <a:t>0 * * * *			</a:t>
            </a:r>
            <a:r>
              <a:rPr lang="ko-KR" altLang="en-US" sz="2400" dirty="0">
                <a:latin typeface="Consolas" panose="020B0609020204030204" pitchFamily="49" charset="0"/>
              </a:rPr>
              <a:t>매시간 </a:t>
            </a:r>
            <a:r>
              <a:rPr lang="en-US" altLang="ko-KR" sz="2400" dirty="0">
                <a:latin typeface="Consolas" panose="020B0609020204030204" pitchFamily="49" charset="0"/>
              </a:rPr>
              <a:t>0</a:t>
            </a:r>
            <a:r>
              <a:rPr lang="ko-KR" altLang="en-US" sz="2400" dirty="0">
                <a:latin typeface="Consolas" panose="020B0609020204030204" pitchFamily="49" charset="0"/>
              </a:rPr>
              <a:t>분에 실행</a:t>
            </a:r>
            <a:r>
              <a:rPr lang="en-US" altLang="ko-KR" sz="2400" dirty="0">
                <a:latin typeface="Consolas" panose="020B0609020204030204" pitchFamily="49" charset="0"/>
              </a:rPr>
              <a:t>(1</a:t>
            </a:r>
            <a:r>
              <a:rPr lang="ko-KR" altLang="en-US" sz="2400" dirty="0">
                <a:latin typeface="Consolas" panose="020B0609020204030204" pitchFamily="49" charset="0"/>
              </a:rPr>
              <a:t>시간 간격으로 실행</a:t>
            </a:r>
            <a:r>
              <a:rPr lang="en-US" altLang="ko-KR" sz="2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  <a:defRPr/>
            </a:pPr>
            <a:r>
              <a:rPr lang="en-US" altLang="ko-KR" sz="2400" dirty="0">
                <a:latin typeface="Consolas" panose="020B0609020204030204" pitchFamily="49" charset="0"/>
              </a:rPr>
              <a:t>5 2-5 * * *		2</a:t>
            </a:r>
            <a:r>
              <a:rPr lang="ko-KR" altLang="en-US" sz="2400" dirty="0">
                <a:latin typeface="Consolas" panose="020B0609020204030204" pitchFamily="49" charset="0"/>
              </a:rPr>
              <a:t>시 </a:t>
            </a:r>
            <a:r>
              <a:rPr lang="en-US" altLang="ko-KR" sz="2400" dirty="0">
                <a:latin typeface="Consolas" panose="020B0609020204030204" pitchFamily="49" charset="0"/>
              </a:rPr>
              <a:t>5</a:t>
            </a:r>
            <a:r>
              <a:rPr lang="ko-KR" altLang="en-US" sz="2400" dirty="0">
                <a:latin typeface="Consolas" panose="020B0609020204030204" pitchFamily="49" charset="0"/>
              </a:rPr>
              <a:t>분</a:t>
            </a:r>
            <a:r>
              <a:rPr lang="en-US" altLang="ko-KR" sz="2400" dirty="0">
                <a:latin typeface="Consolas" panose="020B0609020204030204" pitchFamily="49" charset="0"/>
              </a:rPr>
              <a:t>, 3</a:t>
            </a:r>
            <a:r>
              <a:rPr lang="ko-KR" altLang="en-US" sz="2400" dirty="0">
                <a:latin typeface="Consolas" panose="020B0609020204030204" pitchFamily="49" charset="0"/>
              </a:rPr>
              <a:t>시 </a:t>
            </a:r>
            <a:r>
              <a:rPr lang="en-US" altLang="ko-KR" sz="2400" dirty="0">
                <a:latin typeface="Consolas" panose="020B0609020204030204" pitchFamily="49" charset="0"/>
              </a:rPr>
              <a:t>5</a:t>
            </a:r>
            <a:r>
              <a:rPr lang="ko-KR" altLang="en-US" sz="2400" dirty="0">
                <a:latin typeface="Consolas" panose="020B0609020204030204" pitchFamily="49" charset="0"/>
              </a:rPr>
              <a:t>분</a:t>
            </a:r>
            <a:r>
              <a:rPr lang="en-US" altLang="ko-KR" sz="2400" dirty="0">
                <a:latin typeface="Consolas" panose="020B0609020204030204" pitchFamily="49" charset="0"/>
              </a:rPr>
              <a:t>, 4</a:t>
            </a:r>
            <a:r>
              <a:rPr lang="ko-KR" altLang="en-US" sz="2400" dirty="0">
                <a:latin typeface="Consolas" panose="020B0609020204030204" pitchFamily="49" charset="0"/>
              </a:rPr>
              <a:t>시 </a:t>
            </a:r>
            <a:r>
              <a:rPr lang="en-US" altLang="ko-KR" sz="2400" dirty="0">
                <a:latin typeface="Consolas" panose="020B0609020204030204" pitchFamily="49" charset="0"/>
              </a:rPr>
              <a:t>5</a:t>
            </a:r>
            <a:r>
              <a:rPr lang="ko-KR" altLang="en-US" sz="2400" dirty="0">
                <a:latin typeface="Consolas" panose="020B0609020204030204" pitchFamily="49" charset="0"/>
              </a:rPr>
              <a:t>분</a:t>
            </a:r>
            <a:r>
              <a:rPr lang="en-US" altLang="ko-KR" sz="2400" dirty="0">
                <a:latin typeface="Consolas" panose="020B0609020204030204" pitchFamily="49" charset="0"/>
              </a:rPr>
              <a:t>, 5</a:t>
            </a:r>
            <a:r>
              <a:rPr lang="ko-KR" altLang="en-US" sz="2400" dirty="0">
                <a:latin typeface="Consolas" panose="020B0609020204030204" pitchFamily="49" charset="0"/>
              </a:rPr>
              <a:t>시 </a:t>
            </a:r>
            <a:r>
              <a:rPr lang="en-US" altLang="ko-KR" sz="2400" dirty="0">
                <a:latin typeface="Consolas" panose="020B0609020204030204" pitchFamily="49" charset="0"/>
              </a:rPr>
              <a:t>5</a:t>
            </a:r>
            <a:r>
              <a:rPr lang="ko-KR" altLang="en-US" sz="2400" dirty="0">
                <a:latin typeface="Consolas" panose="020B0609020204030204" pitchFamily="49" charset="0"/>
              </a:rPr>
              <a:t>분에 실행</a:t>
            </a:r>
          </a:p>
          <a:p>
            <a:pPr marL="0" indent="0">
              <a:buNone/>
              <a:defRPr/>
            </a:pPr>
            <a:r>
              <a:rPr lang="en-US" altLang="ko-KR" sz="2400" dirty="0">
                <a:latin typeface="Consolas" panose="020B0609020204030204" pitchFamily="49" charset="0"/>
              </a:rPr>
              <a:t>2 8-20/3 * * *		8</a:t>
            </a:r>
            <a:r>
              <a:rPr lang="ko-KR" altLang="en-US" sz="2400" dirty="0">
                <a:latin typeface="Consolas" panose="020B0609020204030204" pitchFamily="49" charset="0"/>
              </a:rPr>
              <a:t>시 </a:t>
            </a:r>
            <a:r>
              <a:rPr lang="en-US" altLang="ko-KR" sz="2400" dirty="0">
                <a:latin typeface="Consolas" panose="020B0609020204030204" pitchFamily="49" charset="0"/>
              </a:rPr>
              <a:t>2</a:t>
            </a:r>
            <a:r>
              <a:rPr lang="ko-KR" altLang="en-US" sz="2400" dirty="0">
                <a:latin typeface="Consolas" panose="020B0609020204030204" pitchFamily="49" charset="0"/>
              </a:rPr>
              <a:t>분</a:t>
            </a:r>
            <a:r>
              <a:rPr lang="en-US" altLang="ko-KR" sz="2400" dirty="0">
                <a:latin typeface="Consolas" panose="020B0609020204030204" pitchFamily="49" charset="0"/>
              </a:rPr>
              <a:t>, 11</a:t>
            </a:r>
            <a:r>
              <a:rPr lang="ko-KR" altLang="en-US" sz="2400" dirty="0">
                <a:latin typeface="Consolas" panose="020B0609020204030204" pitchFamily="49" charset="0"/>
              </a:rPr>
              <a:t>시 </a:t>
            </a:r>
            <a:r>
              <a:rPr lang="en-US" altLang="ko-KR" sz="2400" dirty="0">
                <a:latin typeface="Consolas" panose="020B0609020204030204" pitchFamily="49" charset="0"/>
              </a:rPr>
              <a:t>2</a:t>
            </a:r>
            <a:r>
              <a:rPr lang="ko-KR" altLang="en-US" sz="2400" dirty="0">
                <a:latin typeface="Consolas" panose="020B0609020204030204" pitchFamily="49" charset="0"/>
              </a:rPr>
              <a:t>분</a:t>
            </a:r>
            <a:r>
              <a:rPr lang="en-US" altLang="ko-KR" sz="2400" dirty="0">
                <a:latin typeface="Consolas" panose="020B0609020204030204" pitchFamily="49" charset="0"/>
              </a:rPr>
              <a:t>, 14</a:t>
            </a:r>
            <a:r>
              <a:rPr lang="ko-KR" altLang="en-US" sz="2400" dirty="0">
                <a:latin typeface="Consolas" panose="020B0609020204030204" pitchFamily="49" charset="0"/>
              </a:rPr>
              <a:t>시 </a:t>
            </a:r>
            <a:r>
              <a:rPr lang="en-US" altLang="ko-KR" sz="2400" dirty="0">
                <a:latin typeface="Consolas" panose="020B0609020204030204" pitchFamily="49" charset="0"/>
              </a:rPr>
              <a:t>2</a:t>
            </a:r>
            <a:r>
              <a:rPr lang="ko-KR" altLang="en-US" sz="2400" dirty="0">
                <a:latin typeface="Consolas" panose="020B0609020204030204" pitchFamily="49" charset="0"/>
              </a:rPr>
              <a:t>분</a:t>
            </a:r>
            <a:r>
              <a:rPr lang="en-US" altLang="ko-KR" sz="2400" dirty="0">
                <a:latin typeface="Consolas" panose="020B0609020204030204" pitchFamily="49" charset="0"/>
              </a:rPr>
              <a:t>, 17</a:t>
            </a:r>
            <a:r>
              <a:rPr lang="ko-KR" altLang="en-US" sz="2400" dirty="0">
                <a:latin typeface="Consolas" panose="020B0609020204030204" pitchFamily="49" charset="0"/>
              </a:rPr>
              <a:t>시 </a:t>
            </a:r>
            <a:r>
              <a:rPr lang="en-US" altLang="ko-KR" sz="2400" dirty="0">
                <a:latin typeface="Consolas" panose="020B0609020204030204" pitchFamily="49" charset="0"/>
              </a:rPr>
              <a:t>2</a:t>
            </a:r>
            <a:r>
              <a:rPr lang="ko-KR" altLang="en-US" sz="2400" dirty="0">
                <a:latin typeface="Consolas" panose="020B0609020204030204" pitchFamily="49" charset="0"/>
              </a:rPr>
              <a:t>분</a:t>
            </a:r>
            <a:r>
              <a:rPr lang="en-US" altLang="ko-KR" sz="2400" dirty="0">
                <a:latin typeface="Consolas" panose="020B0609020204030204" pitchFamily="49" charset="0"/>
              </a:rPr>
              <a:t>, 20</a:t>
            </a:r>
            <a:r>
              <a:rPr lang="ko-KR" altLang="en-US" sz="2400" dirty="0">
                <a:latin typeface="Consolas" panose="020B0609020204030204" pitchFamily="49" charset="0"/>
              </a:rPr>
              <a:t>시 </a:t>
            </a:r>
            <a:r>
              <a:rPr lang="en-US" altLang="ko-KR" sz="2400" dirty="0">
                <a:latin typeface="Consolas" panose="020B0609020204030204" pitchFamily="49" charset="0"/>
              </a:rPr>
              <a:t>2</a:t>
            </a:r>
            <a:r>
              <a:rPr lang="ko-KR" altLang="en-US" sz="2400" dirty="0">
                <a:latin typeface="Consolas" panose="020B0609020204030204" pitchFamily="49" charset="0"/>
              </a:rPr>
              <a:t>분에 실행</a:t>
            </a:r>
          </a:p>
          <a:p>
            <a:pPr marL="0" indent="0">
              <a:buNone/>
              <a:defRPr/>
            </a:pPr>
            <a:r>
              <a:rPr lang="en-US" altLang="ko-KR" sz="2400" dirty="0">
                <a:latin typeface="Consolas" panose="020B0609020204030204" pitchFamily="49" charset="0"/>
              </a:rPr>
              <a:t>30 5 1,15 * *		</a:t>
            </a:r>
            <a:r>
              <a:rPr lang="ko-KR" altLang="en-US" sz="2400" dirty="0">
                <a:latin typeface="Consolas" panose="020B0609020204030204" pitchFamily="49" charset="0"/>
              </a:rPr>
              <a:t>매달 </a:t>
            </a:r>
            <a:r>
              <a:rPr lang="en-US" altLang="ko-KR" sz="2400" dirty="0">
                <a:latin typeface="Consolas" panose="020B0609020204030204" pitchFamily="49" charset="0"/>
              </a:rPr>
              <a:t>1</a:t>
            </a:r>
            <a:r>
              <a:rPr lang="ko-KR" altLang="en-US" sz="2400" dirty="0">
                <a:latin typeface="Consolas" panose="020B0609020204030204" pitchFamily="49" charset="0"/>
              </a:rPr>
              <a:t>일과 </a:t>
            </a:r>
            <a:r>
              <a:rPr lang="en-US" altLang="ko-KR" sz="2400" dirty="0">
                <a:latin typeface="Consolas" panose="020B0609020204030204" pitchFamily="49" charset="0"/>
              </a:rPr>
              <a:t>15</a:t>
            </a:r>
            <a:r>
              <a:rPr lang="ko-KR" altLang="en-US" sz="2400" dirty="0">
                <a:latin typeface="Consolas" panose="020B0609020204030204" pitchFamily="49" charset="0"/>
              </a:rPr>
              <a:t>일 </a:t>
            </a:r>
            <a:r>
              <a:rPr lang="en-US" altLang="ko-KR" sz="2400" dirty="0">
                <a:latin typeface="Consolas" panose="020B0609020204030204" pitchFamily="49" charset="0"/>
              </a:rPr>
              <a:t>5</a:t>
            </a:r>
            <a:r>
              <a:rPr lang="ko-KR" altLang="en-US" sz="2400" dirty="0">
                <a:latin typeface="Consolas" panose="020B0609020204030204" pitchFamily="49" charset="0"/>
              </a:rPr>
              <a:t>시</a:t>
            </a:r>
            <a:r>
              <a:rPr lang="en-US" altLang="ko-KR" sz="2400" dirty="0">
                <a:latin typeface="Consolas" panose="020B0609020204030204" pitchFamily="49" charset="0"/>
              </a:rPr>
              <a:t>30</a:t>
            </a:r>
            <a:r>
              <a:rPr lang="ko-KR" altLang="en-US" sz="2400" dirty="0">
                <a:latin typeface="Consolas" panose="020B0609020204030204" pitchFamily="49" charset="0"/>
              </a:rPr>
              <a:t>분에 실행</a:t>
            </a:r>
            <a:endParaRPr lang="en-US" altLang="ko-KR" sz="2400" dirty="0">
              <a:latin typeface="Consolas" panose="020B0609020204030204" pitchFamily="49" charset="0"/>
            </a:endParaRPr>
          </a:p>
        </p:txBody>
      </p:sp>
      <p:pic>
        <p:nvPicPr>
          <p:cNvPr id="11" name="그림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56140" y="58071"/>
            <a:ext cx="3120624" cy="1929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228556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예약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323850" y="1196975"/>
            <a:ext cx="8820150" cy="5400675"/>
          </a:xfrm>
        </p:spPr>
        <p:txBody>
          <a:bodyPr/>
          <a:lstStyle/>
          <a:p>
            <a:pPr>
              <a:defRPr/>
            </a:pPr>
            <a:r>
              <a:rPr lang="en-US" altLang="ko-KR" sz="1800" dirty="0">
                <a:latin typeface="Consolas" panose="020B0609020204030204" pitchFamily="49" charset="0"/>
              </a:rPr>
              <a:t>CRON </a:t>
            </a:r>
            <a:r>
              <a:rPr lang="ko-KR" altLang="en-US" sz="1800" dirty="0">
                <a:latin typeface="Consolas" panose="020B0609020204030204" pitchFamily="49" charset="0"/>
              </a:rPr>
              <a:t>연습문제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marL="266700" lvl="1" indent="0">
              <a:buFont typeface="Wingdings" pitchFamily="2" charset="2"/>
              <a:buNone/>
              <a:defRPr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pPr marL="266700" lvl="1" indent="0">
              <a:buFont typeface="Wingdings" pitchFamily="2" charset="2"/>
              <a:buNone/>
              <a:defRPr/>
            </a:pPr>
            <a:r>
              <a:rPr lang="en-US" altLang="ko-KR" sz="1600" dirty="0">
                <a:latin typeface="Consolas" panose="020B0609020204030204" pitchFamily="49" charset="0"/>
              </a:rPr>
              <a:t>ex2) </a:t>
            </a:r>
            <a:r>
              <a:rPr lang="ko-KR" altLang="en-US" sz="1600" dirty="0">
                <a:latin typeface="Consolas" panose="020B0609020204030204" pitchFamily="49" charset="0"/>
              </a:rPr>
              <a:t>매주 토요일 오후 </a:t>
            </a:r>
            <a:r>
              <a:rPr lang="en-US" altLang="ko-KR" sz="1600" dirty="0">
                <a:latin typeface="Consolas" panose="020B0609020204030204" pitchFamily="49" charset="0"/>
              </a:rPr>
              <a:t>1</a:t>
            </a:r>
            <a:r>
              <a:rPr lang="ko-KR" altLang="en-US" sz="1600" dirty="0">
                <a:latin typeface="Consolas" panose="020B0609020204030204" pitchFamily="49" charset="0"/>
              </a:rPr>
              <a:t>시 </a:t>
            </a:r>
            <a:r>
              <a:rPr lang="en-US" altLang="ko-KR" sz="1600" dirty="0">
                <a:latin typeface="Consolas" panose="020B0609020204030204" pitchFamily="49" charset="0"/>
              </a:rPr>
              <a:t>1</a:t>
            </a:r>
            <a:r>
              <a:rPr lang="ko-KR" altLang="en-US" sz="1600" dirty="0">
                <a:latin typeface="Consolas" panose="020B0609020204030204" pitchFamily="49" charset="0"/>
              </a:rPr>
              <a:t>분마다 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etc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init.d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rsyslog</a:t>
            </a:r>
            <a:r>
              <a:rPr lang="en-US" altLang="ko-KR" sz="1600" dirty="0">
                <a:latin typeface="Consolas" panose="020B0609020204030204" pitchFamily="49" charset="0"/>
              </a:rPr>
              <a:t> restart </a:t>
            </a:r>
            <a:r>
              <a:rPr lang="ko-KR" altLang="en-US" sz="1600" dirty="0">
                <a:latin typeface="Consolas" panose="020B0609020204030204" pitchFamily="49" charset="0"/>
              </a:rPr>
              <a:t>하는 작업을 스케줄링 하시오</a:t>
            </a:r>
            <a:r>
              <a:rPr lang="en-US" altLang="ko-KR" sz="1600" dirty="0">
                <a:latin typeface="Consolas" panose="020B0609020204030204" pitchFamily="49" charset="0"/>
              </a:rPr>
              <a:t>.    </a:t>
            </a:r>
            <a:r>
              <a:rPr lang="en-US" altLang="ko-KR" sz="1400" dirty="0">
                <a:latin typeface="Consolas" panose="020B0609020204030204" pitchFamily="49" charset="0"/>
              </a:rPr>
              <a:t>(※ </a:t>
            </a:r>
            <a:r>
              <a:rPr lang="ko-KR" altLang="en-US" sz="1400" dirty="0">
                <a:latin typeface="Consolas" panose="020B0609020204030204" pitchFamily="49" charset="0"/>
              </a:rPr>
              <a:t>요일은 </a:t>
            </a:r>
            <a:r>
              <a:rPr lang="en-US" altLang="ko-KR" sz="1400" dirty="0">
                <a:latin typeface="Consolas" panose="020B0609020204030204" pitchFamily="49" charset="0"/>
              </a:rPr>
              <a:t>1~7 or 0~6 </a:t>
            </a:r>
            <a:r>
              <a:rPr lang="ko-KR" altLang="en-US" sz="1400" dirty="0">
                <a:latin typeface="Consolas" panose="020B0609020204030204" pitchFamily="49" charset="0"/>
              </a:rPr>
              <a:t>으로 설정 가능하며 일요일은 </a:t>
            </a:r>
            <a:r>
              <a:rPr lang="en-US" altLang="ko-KR" sz="1400" dirty="0">
                <a:latin typeface="Consolas" panose="020B0609020204030204" pitchFamily="49" charset="0"/>
              </a:rPr>
              <a:t>0, 7 </a:t>
            </a:r>
            <a:r>
              <a:rPr lang="ko-KR" altLang="en-US" sz="1400" dirty="0">
                <a:latin typeface="Consolas" panose="020B0609020204030204" pitchFamily="49" charset="0"/>
              </a:rPr>
              <a:t>사용</a:t>
            </a:r>
            <a:r>
              <a:rPr lang="en-US" altLang="ko-KR" sz="1400" dirty="0">
                <a:latin typeface="Consolas" panose="020B0609020204030204" pitchFamily="49" charset="0"/>
              </a:rPr>
              <a:t>)</a:t>
            </a:r>
          </a:p>
          <a:p>
            <a:pPr marL="266700" lvl="1" indent="0"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01  13   *   *   6   /etc/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init.d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/syslog restart </a:t>
            </a:r>
          </a:p>
          <a:p>
            <a:pPr marL="266700" lvl="1" indent="0">
              <a:buFont typeface="Wingdings" pitchFamily="2" charset="2"/>
              <a:buNone/>
              <a:defRPr/>
            </a:pPr>
            <a:r>
              <a:rPr lang="en-US" altLang="ko-KR" sz="1600" dirty="0">
                <a:latin typeface="Consolas" panose="020B0609020204030204" pitchFamily="49" charset="0"/>
              </a:rPr>
              <a:t>ex3) 1</a:t>
            </a:r>
            <a:r>
              <a:rPr lang="ko-KR" altLang="en-US" sz="1600" dirty="0">
                <a:latin typeface="Consolas" panose="020B0609020204030204" pitchFamily="49" charset="0"/>
              </a:rPr>
              <a:t>월</a:t>
            </a:r>
            <a:r>
              <a:rPr lang="en-US" altLang="ko-KR" sz="1600" dirty="0">
                <a:latin typeface="Consolas" panose="020B0609020204030204" pitchFamily="49" charset="0"/>
              </a:rPr>
              <a:t>~10</a:t>
            </a:r>
            <a:r>
              <a:rPr lang="ko-KR" altLang="en-US" sz="1600" dirty="0">
                <a:latin typeface="Consolas" panose="020B0609020204030204" pitchFamily="49" charset="0"/>
              </a:rPr>
              <a:t>월까지 </a:t>
            </a:r>
            <a:r>
              <a:rPr lang="en-US" altLang="ko-KR" sz="1600" dirty="0">
                <a:latin typeface="Consolas" panose="020B0609020204030204" pitchFamily="49" charset="0"/>
              </a:rPr>
              <a:t>2</a:t>
            </a:r>
            <a:r>
              <a:rPr lang="ko-KR" altLang="en-US" sz="1600" dirty="0">
                <a:latin typeface="Consolas" panose="020B0609020204030204" pitchFamily="49" charset="0"/>
              </a:rPr>
              <a:t>개월마다 </a:t>
            </a:r>
            <a:r>
              <a:rPr lang="en-US" altLang="ko-KR" sz="1600" dirty="0">
                <a:latin typeface="Consolas" panose="020B0609020204030204" pitchFamily="49" charset="0"/>
              </a:rPr>
              <a:t>1</a:t>
            </a:r>
            <a:r>
              <a:rPr lang="ko-KR" altLang="en-US" sz="1600" dirty="0">
                <a:latin typeface="Consolas" panose="020B0609020204030204" pitchFamily="49" charset="0"/>
              </a:rPr>
              <a:t>일 </a:t>
            </a:r>
            <a:r>
              <a:rPr lang="en-US" altLang="ko-KR" sz="1600" dirty="0">
                <a:latin typeface="Consolas" panose="020B0609020204030204" pitchFamily="49" charset="0"/>
              </a:rPr>
              <a:t>12</a:t>
            </a:r>
            <a:r>
              <a:rPr lang="ko-KR" altLang="en-US" sz="1600" dirty="0">
                <a:latin typeface="Consolas" panose="020B0609020204030204" pitchFamily="49" charset="0"/>
              </a:rPr>
              <a:t>시에 </a:t>
            </a:r>
            <a:r>
              <a:rPr lang="en-US" altLang="ko-KR" sz="1600" dirty="0">
                <a:latin typeface="Consolas" panose="020B0609020204030204" pitchFamily="49" charset="0"/>
              </a:rPr>
              <a:t>'It's system check time.' </a:t>
            </a:r>
            <a:r>
              <a:rPr lang="ko-KR" altLang="en-US" sz="1600" dirty="0">
                <a:latin typeface="Consolas" panose="020B0609020204030204" pitchFamily="49" charset="0"/>
              </a:rPr>
              <a:t>출력</a:t>
            </a:r>
            <a:r>
              <a:rPr lang="en-US" altLang="ko-KR" sz="1600" dirty="0">
                <a:latin typeface="Consolas" panose="020B0609020204030204" pitchFamily="49" charset="0"/>
              </a:rPr>
              <a:t>.</a:t>
            </a:r>
          </a:p>
          <a:p>
            <a:pPr marL="266700" lvl="1" indent="0">
              <a:buNone/>
              <a:defRPr/>
            </a:pP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0   12   1   1-10/2   *   /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usr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/bin/echo 'It’s system check time.’</a:t>
            </a:r>
          </a:p>
          <a:p>
            <a:pPr marL="266700" lvl="1" indent="0">
              <a:buFont typeface="Wingdings" pitchFamily="2" charset="2"/>
              <a:buNone/>
              <a:defRPr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pPr marL="266700" lvl="1" indent="0">
              <a:buFont typeface="Wingdings" pitchFamily="2" charset="2"/>
              <a:buNone/>
              <a:defRPr/>
            </a:pPr>
            <a:r>
              <a:rPr lang="en-US" altLang="ko-KR" sz="1600" dirty="0">
                <a:latin typeface="Consolas" panose="020B0609020204030204" pitchFamily="49" charset="0"/>
              </a:rPr>
              <a:t>ex4) </a:t>
            </a:r>
            <a:r>
              <a:rPr lang="ko-KR" altLang="en-US" sz="1600" dirty="0">
                <a:latin typeface="Consolas" panose="020B0609020204030204" pitchFamily="49" charset="0"/>
              </a:rPr>
              <a:t>매월 월</a:t>
            </a:r>
            <a:r>
              <a:rPr lang="en-US" altLang="ko-KR" sz="1600" dirty="0">
                <a:latin typeface="Consolas" panose="020B0609020204030204" pitchFamily="49" charset="0"/>
              </a:rPr>
              <a:t>,</a:t>
            </a:r>
            <a:r>
              <a:rPr lang="ko-KR" altLang="en-US" sz="1600" dirty="0">
                <a:latin typeface="Consolas" panose="020B0609020204030204" pitchFamily="49" charset="0"/>
              </a:rPr>
              <a:t>수</a:t>
            </a:r>
            <a:r>
              <a:rPr lang="en-US" altLang="ko-KR" sz="1600" dirty="0">
                <a:latin typeface="Consolas" panose="020B0609020204030204" pitchFamily="49" charset="0"/>
              </a:rPr>
              <a:t>,</a:t>
            </a:r>
            <a:r>
              <a:rPr lang="ko-KR" altLang="en-US" sz="1600" dirty="0">
                <a:latin typeface="Consolas" panose="020B0609020204030204" pitchFamily="49" charset="0"/>
              </a:rPr>
              <a:t>금 </a:t>
            </a:r>
            <a:r>
              <a:rPr lang="en-US" altLang="ko-KR" sz="1600" dirty="0">
                <a:latin typeface="Consolas" panose="020B0609020204030204" pitchFamily="49" charset="0"/>
              </a:rPr>
              <a:t>12</a:t>
            </a:r>
            <a:r>
              <a:rPr lang="ko-KR" altLang="en-US" sz="1600" dirty="0">
                <a:latin typeface="Consolas" panose="020B0609020204030204" pitchFamily="49" charset="0"/>
              </a:rPr>
              <a:t>시 마다 </a:t>
            </a:r>
            <a:r>
              <a:rPr lang="en-US" altLang="ko-KR" sz="1600" dirty="0"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latin typeface="Consolas" panose="020B0609020204030204" pitchFamily="49" charset="0"/>
              </a:rPr>
              <a:t>var</a:t>
            </a:r>
            <a:r>
              <a:rPr lang="en-US" altLang="ko-KR" sz="1600" dirty="0">
                <a:latin typeface="Consolas" panose="020B0609020204030204" pitchFamily="49" charset="0"/>
              </a:rPr>
              <a:t>/log/ </a:t>
            </a:r>
            <a:r>
              <a:rPr lang="ko-KR" altLang="en-US" sz="1600" dirty="0">
                <a:latin typeface="Consolas" panose="020B0609020204030204" pitchFamily="49" charset="0"/>
              </a:rPr>
              <a:t>모든 파일 지워라</a:t>
            </a:r>
            <a:r>
              <a:rPr lang="en-US" altLang="ko-KR" sz="1600" dirty="0">
                <a:latin typeface="Consolas" panose="020B0609020204030204" pitchFamily="49" charset="0"/>
              </a:rPr>
              <a:t>.</a:t>
            </a:r>
          </a:p>
          <a:p>
            <a:pPr marL="266700" lvl="1" indent="0">
              <a:buNone/>
              <a:defRPr/>
            </a:pP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0   12   *   *   1,3,5    /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usr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/bin/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rm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 -r  /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/log/*</a:t>
            </a:r>
          </a:p>
          <a:p>
            <a:pPr marL="266700" lvl="1" indent="0">
              <a:buFont typeface="Wingdings" pitchFamily="2" charset="2"/>
              <a:buNone/>
              <a:defRPr/>
            </a:pPr>
            <a:endParaRPr lang="en-US" altLang="ko-KR" sz="1600" dirty="0">
              <a:latin typeface="Consolas" panose="020B0609020204030204" pitchFamily="49" charset="0"/>
            </a:endParaRPr>
          </a:p>
          <a:p>
            <a:pPr marL="266700" lvl="1" indent="0">
              <a:buFont typeface="Wingdings" pitchFamily="2" charset="2"/>
              <a:buNone/>
              <a:defRPr/>
            </a:pPr>
            <a:r>
              <a:rPr lang="en-US" altLang="ko-KR" sz="1600" dirty="0">
                <a:latin typeface="Consolas" panose="020B0609020204030204" pitchFamily="49" charset="0"/>
              </a:rPr>
              <a:t>ex5) </a:t>
            </a:r>
            <a:r>
              <a:rPr lang="ko-KR" altLang="en-US" sz="1600" dirty="0">
                <a:latin typeface="Consolas" panose="020B0609020204030204" pitchFamily="49" charset="0"/>
              </a:rPr>
              <a:t>매일 오후 </a:t>
            </a:r>
            <a:r>
              <a:rPr lang="en-US" altLang="ko-KR" sz="1600" dirty="0">
                <a:latin typeface="Consolas" panose="020B0609020204030204" pitchFamily="49" charset="0"/>
              </a:rPr>
              <a:t>2</a:t>
            </a:r>
            <a:r>
              <a:rPr lang="ko-KR" altLang="en-US" sz="1600" dirty="0">
                <a:latin typeface="Consolas" panose="020B0609020204030204" pitchFamily="49" charset="0"/>
              </a:rPr>
              <a:t>시 </a:t>
            </a:r>
            <a:r>
              <a:rPr lang="en-US" altLang="ko-KR" sz="1600" dirty="0">
                <a:latin typeface="Consolas" panose="020B0609020204030204" pitchFamily="49" charset="0"/>
              </a:rPr>
              <a:t>20</a:t>
            </a:r>
            <a:r>
              <a:rPr lang="ko-KR" altLang="en-US" sz="1600" dirty="0">
                <a:latin typeface="Consolas" panose="020B0609020204030204" pitchFamily="49" charset="0"/>
              </a:rPr>
              <a:t>분에 시간 동기화를 수행한 후 곧바로 </a:t>
            </a:r>
            <a:r>
              <a:rPr lang="en-US" altLang="ko-KR" sz="1600" dirty="0">
                <a:latin typeface="Consolas" panose="020B0609020204030204" pitchFamily="49" charset="0"/>
              </a:rPr>
              <a:t>OS reboot </a:t>
            </a:r>
            <a:r>
              <a:rPr lang="ko-KR" altLang="en-US" sz="1600" dirty="0">
                <a:latin typeface="Consolas" panose="020B0609020204030204" pitchFamily="49" charset="0"/>
              </a:rPr>
              <a:t>해라</a:t>
            </a:r>
            <a:r>
              <a:rPr lang="en-US" altLang="ko-KR" sz="1600" dirty="0">
                <a:latin typeface="Consolas" panose="020B0609020204030204" pitchFamily="49" charset="0"/>
              </a:rPr>
              <a:t>!!</a:t>
            </a:r>
          </a:p>
          <a:p>
            <a:pPr marL="266700" lvl="1" indent="0">
              <a:buNone/>
              <a:defRPr/>
            </a:pP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20   14   *   *   *   /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usr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sbin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/clock -w</a:t>
            </a:r>
          </a:p>
          <a:p>
            <a:pPr marL="266700" lvl="1" indent="0"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20   14   *   *   *   /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usr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sbin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/shutdown -r now</a:t>
            </a:r>
          </a:p>
          <a:p>
            <a:pPr marL="266700" lvl="1" indent="0">
              <a:buFont typeface="Wingdings" pitchFamily="2" charset="2"/>
              <a:buNone/>
              <a:defRPr/>
            </a:pPr>
            <a:endParaRPr lang="en-US" altLang="ko-KR" sz="16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7368" y="2535760"/>
            <a:ext cx="5610816" cy="35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06424" y="5319613"/>
            <a:ext cx="5621760" cy="701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56140" y="58071"/>
            <a:ext cx="3120624" cy="1929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606424" y="4293096"/>
            <a:ext cx="5965839" cy="366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AE0E4C-3B92-4116-BE9E-A758B71695AF}"/>
              </a:ext>
            </a:extLst>
          </p:cNvPr>
          <p:cNvSpPr/>
          <p:nvPr/>
        </p:nvSpPr>
        <p:spPr>
          <a:xfrm>
            <a:off x="543491" y="3286249"/>
            <a:ext cx="7340877" cy="35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04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95BAD-283D-630C-FBAE-1EF73C4A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따라하며 배우는 </a:t>
            </a:r>
            <a:r>
              <a:rPr lang="en-US" altLang="ko-KR" dirty="0"/>
              <a:t>Linux </a:t>
            </a:r>
            <a:r>
              <a:rPr lang="ko-KR" altLang="en-US" dirty="0"/>
              <a:t>교육 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05ECC6-2A26-84F5-C532-744D5CA3BE1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41160" y="1412776"/>
            <a:ext cx="2592288" cy="4608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dirty="0"/>
              <a:t>1. Linux OS </a:t>
            </a:r>
            <a:r>
              <a:rPr lang="ko-KR" altLang="en-US" sz="1500" dirty="0"/>
              <a:t>개요 및 설치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500" b="0" dirty="0"/>
              <a:t> - Linux </a:t>
            </a:r>
            <a:r>
              <a:rPr lang="ko-KR" altLang="en-US" sz="1500" b="0" dirty="0"/>
              <a:t>개요</a:t>
            </a:r>
          </a:p>
          <a:p>
            <a:pPr marL="0" indent="0">
              <a:buNone/>
            </a:pPr>
            <a:r>
              <a:rPr lang="en-US" altLang="ko-KR" sz="1500" b="0" dirty="0"/>
              <a:t> - VirtualBox</a:t>
            </a:r>
            <a:r>
              <a:rPr lang="ko-KR" altLang="en-US" sz="1500" b="0" dirty="0"/>
              <a:t> 설치</a:t>
            </a:r>
            <a:endParaRPr lang="en-US" altLang="ko-KR" sz="1500" b="0" dirty="0"/>
          </a:p>
          <a:p>
            <a:pPr marL="0" indent="0">
              <a:buNone/>
            </a:pPr>
            <a:endParaRPr lang="en-US" altLang="ko-KR" sz="1500" b="0" dirty="0"/>
          </a:p>
          <a:p>
            <a:pPr marL="0" indent="0">
              <a:buNone/>
            </a:pPr>
            <a:r>
              <a:rPr lang="en-US" altLang="ko-KR" sz="1500" dirty="0"/>
              <a:t>2. Linux vi Shell </a:t>
            </a:r>
            <a:r>
              <a:rPr lang="ko-KR" altLang="en-US" sz="1500" dirty="0"/>
              <a:t>사용</a:t>
            </a:r>
          </a:p>
          <a:p>
            <a:pPr marL="0" indent="0">
              <a:buNone/>
            </a:pPr>
            <a:r>
              <a:rPr lang="en-US" altLang="ko-KR" sz="1500" b="0" dirty="0"/>
              <a:t> - vi </a:t>
            </a:r>
            <a:r>
              <a:rPr lang="ko-KR" altLang="en-US" sz="1500" b="0" dirty="0"/>
              <a:t>편집기</a:t>
            </a:r>
          </a:p>
          <a:p>
            <a:pPr marL="0" indent="0">
              <a:buNone/>
            </a:pPr>
            <a:r>
              <a:rPr lang="en-US" altLang="ko-KR" sz="1500" b="0" dirty="0"/>
              <a:t> - vi </a:t>
            </a:r>
            <a:r>
              <a:rPr lang="ko-KR" altLang="en-US" sz="1500" b="0" dirty="0"/>
              <a:t>환경설정</a:t>
            </a:r>
          </a:p>
          <a:p>
            <a:pPr marL="0" indent="0">
              <a:buNone/>
            </a:pPr>
            <a:r>
              <a:rPr lang="en-US" altLang="ko-KR" sz="1500" b="0" dirty="0"/>
              <a:t> - </a:t>
            </a:r>
            <a:r>
              <a:rPr lang="ko-KR" altLang="en-US" sz="1500" b="0" dirty="0"/>
              <a:t>셸 기능과 종류</a:t>
            </a:r>
          </a:p>
          <a:p>
            <a:pPr marL="0" indent="0">
              <a:buNone/>
            </a:pPr>
            <a:r>
              <a:rPr lang="en-US" altLang="ko-KR" sz="1500" b="0" dirty="0"/>
              <a:t> - </a:t>
            </a:r>
            <a:r>
              <a:rPr lang="ko-KR" altLang="en-US" sz="1500" b="0" dirty="0"/>
              <a:t>셸 사용법</a:t>
            </a:r>
          </a:p>
          <a:p>
            <a:pPr marL="0" indent="0">
              <a:buNone/>
            </a:pPr>
            <a:r>
              <a:rPr lang="en-US" altLang="ko-KR" sz="1500" b="0" dirty="0"/>
              <a:t> - Alias &amp; History</a:t>
            </a:r>
          </a:p>
          <a:p>
            <a:pPr marL="0" indent="0">
              <a:buNone/>
            </a:pPr>
            <a:r>
              <a:rPr lang="en-US" altLang="ko-KR" sz="1500" b="0" dirty="0"/>
              <a:t> - </a:t>
            </a:r>
            <a:r>
              <a:rPr lang="ko-KR" altLang="en-US" sz="1500" b="0" dirty="0"/>
              <a:t>프롬프트 설정</a:t>
            </a:r>
          </a:p>
          <a:p>
            <a:pPr marL="0" indent="0">
              <a:buNone/>
            </a:pPr>
            <a:r>
              <a:rPr lang="en-US" altLang="ko-KR" sz="1500" b="0" dirty="0"/>
              <a:t> - </a:t>
            </a:r>
            <a:r>
              <a:rPr lang="ko-KR" altLang="en-US" sz="1500" b="0" dirty="0"/>
              <a:t>환경 설정 파일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8A35C3E-82C9-64F9-A4C5-76034451FA6B}"/>
              </a:ext>
            </a:extLst>
          </p:cNvPr>
          <p:cNvSpPr txBox="1">
            <a:spLocks/>
          </p:cNvSpPr>
          <p:nvPr/>
        </p:nvSpPr>
        <p:spPr>
          <a:xfrm>
            <a:off x="4572000" y="1340768"/>
            <a:ext cx="3430840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altLang="ko-KR" sz="1500" dirty="0"/>
              <a:t>3. Linux </a:t>
            </a:r>
            <a:r>
              <a:rPr lang="ko-KR" altLang="en-US" sz="1500" dirty="0"/>
              <a:t>서버 운용에 필요한 명령어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altLang="ko-KR" sz="1500" b="0" dirty="0"/>
              <a:t> - Linux </a:t>
            </a:r>
            <a:r>
              <a:rPr lang="ko-KR" altLang="en-US" sz="1500" b="0" dirty="0"/>
              <a:t>파일 종류와 특징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altLang="ko-KR" sz="1500" b="0" dirty="0"/>
              <a:t> - </a:t>
            </a:r>
            <a:r>
              <a:rPr lang="ko-KR" altLang="en-US" sz="1500" b="0" dirty="0"/>
              <a:t>디렉터리 사용명령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altLang="ko-KR" sz="1500" b="0" dirty="0"/>
              <a:t> - </a:t>
            </a:r>
            <a:r>
              <a:rPr lang="ko-KR" altLang="en-US" sz="1500" b="0" dirty="0"/>
              <a:t>파일 다루기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altLang="ko-KR" sz="1500" b="0" dirty="0"/>
              <a:t> - </a:t>
            </a:r>
            <a:r>
              <a:rPr lang="ko-KR" altLang="en-US" sz="1500" b="0" dirty="0"/>
              <a:t>파일의 속성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altLang="ko-KR" sz="1500" b="0" dirty="0"/>
              <a:t> - </a:t>
            </a:r>
            <a:r>
              <a:rPr lang="ko-KR" altLang="en-US" sz="1500" b="0" dirty="0"/>
              <a:t>파일의 접근 권한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altLang="ko-KR" sz="1500" b="0" dirty="0"/>
              <a:t> - </a:t>
            </a:r>
            <a:r>
              <a:rPr lang="ko-KR" altLang="en-US" sz="1500" b="0" dirty="0"/>
              <a:t>숫자를 이용한 파일 접근 권한 변경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altLang="ko-KR" sz="1500" b="0" dirty="0"/>
              <a:t> - </a:t>
            </a:r>
            <a:r>
              <a:rPr lang="ko-KR" altLang="en-US" sz="1500" b="0" dirty="0"/>
              <a:t>기본 접근 권한 설정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altLang="ko-KR" sz="1500" b="0" dirty="0"/>
              <a:t> - </a:t>
            </a:r>
            <a:r>
              <a:rPr lang="ko-KR" altLang="en-US" sz="1500" b="0" dirty="0"/>
              <a:t>특수 접근 권한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ko-KR" sz="1500" b="0" dirty="0"/>
              <a:t> - </a:t>
            </a:r>
            <a:r>
              <a:rPr lang="ko-KR" altLang="en-US" sz="1500" b="0" dirty="0"/>
              <a:t>접근 제어</a:t>
            </a:r>
            <a:r>
              <a:rPr lang="en-US" altLang="ko-KR" sz="1500" b="0" dirty="0"/>
              <a:t>(AC)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altLang="ko-KR" sz="1500" b="0" dirty="0"/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altLang="ko-KR" sz="1500" dirty="0"/>
              <a:t>4. Process </a:t>
            </a:r>
            <a:r>
              <a:rPr lang="ko-KR" altLang="en-US" sz="1500" dirty="0"/>
              <a:t>이해 및 스케줄러</a:t>
            </a:r>
            <a:endParaRPr lang="en-US" altLang="ko-KR" sz="1500" dirty="0"/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altLang="ko-KR" sz="1500" b="0" dirty="0"/>
              <a:t> - Process</a:t>
            </a:r>
            <a:r>
              <a:rPr lang="ko-KR" altLang="en-US" sz="1500" b="0" dirty="0"/>
              <a:t>의 개념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altLang="ko-KR" sz="1500" b="0" dirty="0"/>
              <a:t> - </a:t>
            </a:r>
            <a:r>
              <a:rPr lang="ko-KR" altLang="en-US" sz="1500" b="0" dirty="0"/>
              <a:t>프로세스 관리 명령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altLang="ko-KR" sz="1500" b="0" dirty="0"/>
              <a:t> - </a:t>
            </a:r>
            <a:r>
              <a:rPr lang="ko-KR" altLang="en-US" sz="1500" b="0" dirty="0"/>
              <a:t>프로세스 모니터링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altLang="ko-KR" sz="1500" b="0" dirty="0"/>
              <a:t> - </a:t>
            </a:r>
            <a:r>
              <a:rPr lang="ko-KR" altLang="en-US" sz="1500" b="0" dirty="0"/>
              <a:t>스케줄링</a:t>
            </a:r>
          </a:p>
        </p:txBody>
      </p:sp>
    </p:spTree>
    <p:extLst>
      <p:ext uri="{BB962C8B-B14F-4D97-AF65-F5344CB8AC3E}">
        <p14:creationId xmlns:p14="http://schemas.microsoft.com/office/powerpoint/2010/main" val="3514681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실습 환경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altLang="ko-KR" dirty="0"/>
              <a:t>Oracle VirtualBox </a:t>
            </a:r>
            <a:r>
              <a:rPr lang="ko-KR" altLang="en-US" dirty="0"/>
              <a:t>를 활용한 </a:t>
            </a:r>
            <a:r>
              <a:rPr lang="en-US" altLang="ko-KR" dirty="0"/>
              <a:t>Linux Server </a:t>
            </a:r>
            <a:r>
              <a:rPr lang="ko-KR" altLang="en-US" dirty="0"/>
              <a:t>구성</a:t>
            </a:r>
            <a:endParaRPr lang="en-US" altLang="ko-KR" b="1" dirty="0"/>
          </a:p>
          <a:p>
            <a:pPr lvl="1"/>
            <a:r>
              <a:rPr lang="ko-KR" altLang="en-US" b="1" dirty="0"/>
              <a:t>원격 접속 허용</a:t>
            </a:r>
            <a:endParaRPr lang="en-US" altLang="ko-KR" b="1" dirty="0"/>
          </a:p>
          <a:p>
            <a:pPr lvl="2"/>
            <a:r>
              <a:rPr lang="en-US" altLang="ko-KR" b="1" dirty="0"/>
              <a:t>CMD </a:t>
            </a:r>
            <a:r>
              <a:rPr lang="ko-KR" altLang="en-US" b="1" dirty="0"/>
              <a:t>창에서 </a:t>
            </a:r>
            <a:r>
              <a:rPr lang="en-US" altLang="ko-KR" b="1" dirty="0"/>
              <a:t>ipconfig </a:t>
            </a:r>
            <a:r>
              <a:rPr lang="ko-KR" altLang="en-US" b="1" dirty="0"/>
              <a:t>명령어를 사용하면 찾을 수 있는데 위와 같이 해당 네트워크에 설명이 누락되는 경우가 있을 수 있는데 이런 경우에는 </a:t>
            </a:r>
            <a:r>
              <a:rPr lang="en-US" altLang="ko-KR" b="1" dirty="0"/>
              <a:t>ipconfig /all </a:t>
            </a:r>
            <a:r>
              <a:rPr lang="ko-KR" altLang="en-US" b="1" dirty="0"/>
              <a:t>로 상세하게 볼 수 있는 옵션을 사용해서 찾음</a:t>
            </a:r>
            <a:r>
              <a:rPr lang="en-US" altLang="ko-KR" b="1" dirty="0"/>
              <a:t> </a:t>
            </a:r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endParaRPr lang="en-US" altLang="ko-KR" b="1" dirty="0"/>
          </a:p>
          <a:p>
            <a:pPr lvl="2"/>
            <a:r>
              <a:rPr lang="ko-KR" altLang="en-US" b="1" dirty="0" err="1"/>
              <a:t>이더넷</a:t>
            </a:r>
            <a:r>
              <a:rPr lang="ko-KR" altLang="en-US" b="1" dirty="0"/>
              <a:t> 어댑터 </a:t>
            </a:r>
            <a:r>
              <a:rPr lang="ko-KR" altLang="en-US" b="1" dirty="0" err="1"/>
              <a:t>이더넷</a:t>
            </a:r>
            <a:r>
              <a:rPr lang="ko-KR" altLang="en-US" b="1" dirty="0"/>
              <a:t> </a:t>
            </a:r>
            <a:r>
              <a:rPr lang="en-US" altLang="ko-KR" b="1" dirty="0"/>
              <a:t>2 </a:t>
            </a:r>
            <a:r>
              <a:rPr lang="ko-KR" altLang="en-US" b="1" dirty="0"/>
              <a:t>라는 인터페이스에 설명으로 </a:t>
            </a:r>
            <a:r>
              <a:rPr lang="en-US" altLang="ko-KR" b="1" dirty="0"/>
              <a:t>VirtualBox Host-Only Ethernet Adapter </a:t>
            </a:r>
            <a:r>
              <a:rPr lang="ko-KR" altLang="en-US" b="1" dirty="0"/>
              <a:t>가 붙어있는 것을 확인할 수 있는데 위의 </a:t>
            </a:r>
            <a:r>
              <a:rPr lang="en-US" altLang="ko-KR" b="1" dirty="0"/>
              <a:t>IP</a:t>
            </a:r>
            <a:r>
              <a:rPr lang="ko-KR" altLang="en-US" b="1" dirty="0"/>
              <a:t>주소를 기억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35A692-0064-9981-E92C-47D5F8527F07}"/>
              </a:ext>
            </a:extLst>
          </p:cNvPr>
          <p:cNvSpPr/>
          <p:nvPr/>
        </p:nvSpPr>
        <p:spPr>
          <a:xfrm>
            <a:off x="-3204864" y="1772816"/>
            <a:ext cx="3096344" cy="13681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실습</a:t>
            </a:r>
            <a:r>
              <a:rPr lang="en-US" altLang="ko-KR" sz="3200" dirty="0"/>
              <a:t>1~7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3C339F-A677-B948-BC61-24F1B013A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324100"/>
            <a:ext cx="74295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4960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예약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323850" y="1196975"/>
            <a:ext cx="8820150" cy="5400675"/>
          </a:xfrm>
        </p:spPr>
        <p:txBody>
          <a:bodyPr/>
          <a:lstStyle/>
          <a:p>
            <a:pPr>
              <a:defRPr/>
            </a:pPr>
            <a:r>
              <a:rPr lang="en-US" altLang="ko-KR" sz="1800" dirty="0"/>
              <a:t>CRON </a:t>
            </a:r>
            <a:r>
              <a:rPr lang="ko-KR" altLang="en-US" sz="1800" dirty="0"/>
              <a:t>연습문제</a:t>
            </a:r>
            <a:endParaRPr lang="en-US" altLang="ko-KR" sz="1800" dirty="0"/>
          </a:p>
          <a:p>
            <a:pPr marL="266700" lvl="1" indent="0">
              <a:buFont typeface="Wingdings" pitchFamily="2" charset="2"/>
              <a:buNone/>
              <a:defRPr/>
            </a:pPr>
            <a:endParaRPr lang="en-US" altLang="ko-KR" sz="1600" dirty="0"/>
          </a:p>
          <a:p>
            <a:pPr marL="266700" lvl="1" indent="0">
              <a:buFont typeface="Wingdings" pitchFamily="2" charset="2"/>
              <a:buNone/>
              <a:defRPr/>
            </a:pPr>
            <a:r>
              <a:rPr lang="en-US" altLang="ko-KR" sz="1600" dirty="0"/>
              <a:t>ex2) </a:t>
            </a:r>
            <a:r>
              <a:rPr lang="ko-KR" altLang="en-US" sz="1600" dirty="0"/>
              <a:t>매주 토요일 오후 </a:t>
            </a:r>
            <a:r>
              <a:rPr lang="en-US" altLang="ko-KR" sz="1600" dirty="0"/>
              <a:t>1</a:t>
            </a:r>
            <a:r>
              <a:rPr lang="ko-KR" altLang="en-US" sz="1600" dirty="0"/>
              <a:t>시 </a:t>
            </a:r>
            <a:r>
              <a:rPr lang="en-US" altLang="ko-KR" sz="1600" dirty="0"/>
              <a:t>1</a:t>
            </a:r>
            <a:r>
              <a:rPr lang="ko-KR" altLang="en-US" sz="1600" dirty="0"/>
              <a:t>분마다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</a:t>
            </a:r>
            <a:r>
              <a:rPr lang="en-US" altLang="ko-KR" sz="1600" dirty="0" err="1"/>
              <a:t>init.d</a:t>
            </a:r>
            <a:r>
              <a:rPr lang="en-US" altLang="ko-KR" sz="1600" dirty="0"/>
              <a:t>/</a:t>
            </a:r>
            <a:r>
              <a:rPr lang="en-US" altLang="ko-KR" sz="1600" dirty="0" err="1"/>
              <a:t>rsyslog</a:t>
            </a:r>
            <a:r>
              <a:rPr lang="en-US" altLang="ko-KR" sz="1600" dirty="0"/>
              <a:t> restart </a:t>
            </a:r>
            <a:r>
              <a:rPr lang="ko-KR" altLang="en-US" sz="1600" dirty="0"/>
              <a:t>하는 작업을 스케줄링 하시오</a:t>
            </a:r>
            <a:r>
              <a:rPr lang="en-US" altLang="ko-KR" sz="1600" dirty="0"/>
              <a:t>.    </a:t>
            </a:r>
            <a:r>
              <a:rPr lang="en-US" altLang="ko-KR" sz="1400" dirty="0"/>
              <a:t>(※ </a:t>
            </a:r>
            <a:r>
              <a:rPr lang="ko-KR" altLang="en-US" sz="1400" dirty="0"/>
              <a:t>요일은 </a:t>
            </a:r>
            <a:r>
              <a:rPr lang="en-US" altLang="ko-KR" sz="1400" dirty="0"/>
              <a:t>0~7</a:t>
            </a:r>
            <a:r>
              <a:rPr lang="ko-KR" altLang="en-US" sz="1400" dirty="0"/>
              <a:t>로 설정가능하며 일요일이 </a:t>
            </a:r>
            <a:r>
              <a:rPr lang="en-US" altLang="ko-KR" sz="1400" dirty="0"/>
              <a:t>0, 7 </a:t>
            </a:r>
            <a:r>
              <a:rPr lang="ko-KR" altLang="en-US" sz="1400" dirty="0"/>
              <a:t>사용</a:t>
            </a:r>
            <a:r>
              <a:rPr lang="en-US" altLang="ko-KR" sz="1400" dirty="0"/>
              <a:t>)</a:t>
            </a:r>
          </a:p>
          <a:p>
            <a:pPr marL="266700" lvl="1" indent="0"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rgbClr val="FF0000"/>
                </a:solidFill>
              </a:rPr>
              <a:t>01  13   *   *   6   /</a:t>
            </a:r>
            <a:r>
              <a:rPr lang="en-US" altLang="ko-KR" sz="1600" dirty="0" err="1">
                <a:solidFill>
                  <a:srgbClr val="FF0000"/>
                </a:solidFill>
              </a:rPr>
              <a:t>usr</a:t>
            </a:r>
            <a:r>
              <a:rPr lang="en-US" altLang="ko-KR" sz="1600" dirty="0">
                <a:solidFill>
                  <a:srgbClr val="FF0000"/>
                </a:solidFill>
              </a:rPr>
              <a:t>/bin/</a:t>
            </a:r>
            <a:r>
              <a:rPr lang="en-US" altLang="ko-KR" sz="1600" dirty="0" err="1">
                <a:solidFill>
                  <a:srgbClr val="FF0000"/>
                </a:solidFill>
              </a:rPr>
              <a:t>systemctl</a:t>
            </a:r>
            <a:r>
              <a:rPr lang="en-US" altLang="ko-KR" sz="1600" dirty="0">
                <a:solidFill>
                  <a:srgbClr val="FF0000"/>
                </a:solidFill>
              </a:rPr>
              <a:t> restart </a:t>
            </a:r>
            <a:r>
              <a:rPr lang="en-US" altLang="ko-KR" sz="1600" dirty="0" err="1">
                <a:solidFill>
                  <a:srgbClr val="FF0000"/>
                </a:solidFill>
              </a:rPr>
              <a:t>rsyslog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266700" lvl="1" indent="0">
              <a:buFont typeface="Wingdings" pitchFamily="2" charset="2"/>
              <a:buNone/>
              <a:defRPr/>
            </a:pPr>
            <a:r>
              <a:rPr lang="en-US" altLang="ko-KR" sz="1600" dirty="0"/>
              <a:t>ex3) 1</a:t>
            </a:r>
            <a:r>
              <a:rPr lang="ko-KR" altLang="en-US" sz="1600" dirty="0"/>
              <a:t>월</a:t>
            </a:r>
            <a:r>
              <a:rPr lang="en-US" altLang="ko-KR" sz="1600" dirty="0"/>
              <a:t>~10</a:t>
            </a:r>
            <a:r>
              <a:rPr lang="ko-KR" altLang="en-US" sz="1600" dirty="0"/>
              <a:t>월까지 </a:t>
            </a:r>
            <a:r>
              <a:rPr lang="en-US" altLang="ko-KR" sz="1600" dirty="0"/>
              <a:t>2</a:t>
            </a:r>
            <a:r>
              <a:rPr lang="ko-KR" altLang="en-US" sz="1600" dirty="0"/>
              <a:t>개월마다 </a:t>
            </a:r>
            <a:r>
              <a:rPr lang="en-US" altLang="ko-KR" sz="1600" dirty="0"/>
              <a:t>1</a:t>
            </a:r>
            <a:r>
              <a:rPr lang="ko-KR" altLang="en-US" sz="1600" dirty="0"/>
              <a:t>일 </a:t>
            </a:r>
            <a:r>
              <a:rPr lang="en-US" altLang="ko-KR" sz="1600" dirty="0"/>
              <a:t>12</a:t>
            </a:r>
            <a:r>
              <a:rPr lang="ko-KR" altLang="en-US" sz="1600" dirty="0"/>
              <a:t>시에 </a:t>
            </a:r>
            <a:r>
              <a:rPr lang="en-US" altLang="ko-KR" sz="1600" dirty="0"/>
              <a:t>'It's system check time.' </a:t>
            </a:r>
            <a:r>
              <a:rPr lang="ko-KR" altLang="en-US" sz="1600" dirty="0"/>
              <a:t>출력</a:t>
            </a:r>
            <a:r>
              <a:rPr lang="en-US" altLang="ko-KR" sz="1600" dirty="0"/>
              <a:t>.</a:t>
            </a:r>
          </a:p>
          <a:p>
            <a:pPr marL="266700" lvl="1" indent="0">
              <a:buNone/>
              <a:defRPr/>
            </a:pPr>
            <a:r>
              <a:rPr lang="en-US" altLang="ko-KR" sz="1600" dirty="0">
                <a:solidFill>
                  <a:srgbClr val="FF0000"/>
                </a:solidFill>
              </a:rPr>
              <a:t>0   12   1   1-10/2   *   /</a:t>
            </a:r>
            <a:r>
              <a:rPr lang="en-US" altLang="ko-KR" sz="1600" dirty="0" err="1">
                <a:solidFill>
                  <a:srgbClr val="FF0000"/>
                </a:solidFill>
              </a:rPr>
              <a:t>usr</a:t>
            </a:r>
            <a:r>
              <a:rPr lang="en-US" altLang="ko-KR" sz="1600" dirty="0">
                <a:solidFill>
                  <a:srgbClr val="FF0000"/>
                </a:solidFill>
              </a:rPr>
              <a:t>/bin/echo 'It’s system check time.’</a:t>
            </a:r>
          </a:p>
          <a:p>
            <a:pPr marL="266700" lvl="1" indent="0">
              <a:buFont typeface="Wingdings" pitchFamily="2" charset="2"/>
              <a:buNone/>
              <a:defRPr/>
            </a:pPr>
            <a:endParaRPr lang="en-US" altLang="ko-KR" sz="1600" dirty="0"/>
          </a:p>
          <a:p>
            <a:pPr marL="266700" lvl="1" indent="0">
              <a:buFont typeface="Wingdings" pitchFamily="2" charset="2"/>
              <a:buNone/>
              <a:defRPr/>
            </a:pPr>
            <a:r>
              <a:rPr lang="en-US" altLang="ko-KR" sz="1600" dirty="0"/>
              <a:t>ex4) </a:t>
            </a:r>
            <a:r>
              <a:rPr lang="ko-KR" altLang="en-US" sz="1600" dirty="0"/>
              <a:t>매월 월</a:t>
            </a:r>
            <a:r>
              <a:rPr lang="en-US" altLang="ko-KR" sz="1600" dirty="0"/>
              <a:t>,</a:t>
            </a:r>
            <a:r>
              <a:rPr lang="ko-KR" altLang="en-US" sz="1600" dirty="0"/>
              <a:t>수</a:t>
            </a:r>
            <a:r>
              <a:rPr lang="en-US" altLang="ko-KR" sz="1600" dirty="0"/>
              <a:t>,</a:t>
            </a:r>
            <a:r>
              <a:rPr lang="ko-KR" altLang="en-US" sz="1600" dirty="0"/>
              <a:t>금 </a:t>
            </a:r>
            <a:r>
              <a:rPr lang="en-US" altLang="ko-KR" sz="1600" dirty="0"/>
              <a:t>12</a:t>
            </a:r>
            <a:r>
              <a:rPr lang="ko-KR" altLang="en-US" sz="1600" dirty="0"/>
              <a:t>시 마다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/log/ </a:t>
            </a:r>
            <a:r>
              <a:rPr lang="ko-KR" altLang="en-US" sz="1600" dirty="0"/>
              <a:t>모든 파일 지워라</a:t>
            </a:r>
            <a:r>
              <a:rPr lang="en-US" altLang="ko-KR" sz="1600" dirty="0"/>
              <a:t>.</a:t>
            </a:r>
          </a:p>
          <a:p>
            <a:pPr marL="266700" lvl="1" indent="0">
              <a:buNone/>
              <a:defRPr/>
            </a:pPr>
            <a:r>
              <a:rPr lang="en-US" altLang="ko-KR" sz="1600" dirty="0">
                <a:solidFill>
                  <a:srgbClr val="FF0000"/>
                </a:solidFill>
              </a:rPr>
              <a:t>0   12   *   *   1,3,5    /</a:t>
            </a:r>
            <a:r>
              <a:rPr lang="en-US" altLang="ko-KR" sz="1600" dirty="0" err="1">
                <a:solidFill>
                  <a:srgbClr val="FF0000"/>
                </a:solidFill>
              </a:rPr>
              <a:t>usr</a:t>
            </a:r>
            <a:r>
              <a:rPr lang="en-US" altLang="ko-KR" sz="1600" dirty="0">
                <a:solidFill>
                  <a:srgbClr val="FF0000"/>
                </a:solidFill>
              </a:rPr>
              <a:t>/bin/</a:t>
            </a:r>
            <a:r>
              <a:rPr lang="en-US" altLang="ko-KR" sz="1600" dirty="0" err="1">
                <a:solidFill>
                  <a:srgbClr val="FF0000"/>
                </a:solidFill>
              </a:rPr>
              <a:t>rm</a:t>
            </a:r>
            <a:r>
              <a:rPr lang="en-US" altLang="ko-KR" sz="1600" dirty="0">
                <a:solidFill>
                  <a:srgbClr val="FF0000"/>
                </a:solidFill>
              </a:rPr>
              <a:t> -r  /</a:t>
            </a:r>
            <a:r>
              <a:rPr lang="en-US" altLang="ko-KR" sz="1600" dirty="0" err="1">
                <a:solidFill>
                  <a:srgbClr val="FF0000"/>
                </a:solidFill>
              </a:rPr>
              <a:t>var</a:t>
            </a:r>
            <a:r>
              <a:rPr lang="en-US" altLang="ko-KR" sz="1600" dirty="0">
                <a:solidFill>
                  <a:srgbClr val="FF0000"/>
                </a:solidFill>
              </a:rPr>
              <a:t>/log/*</a:t>
            </a:r>
          </a:p>
          <a:p>
            <a:pPr marL="266700" lvl="1" indent="0">
              <a:buFont typeface="Wingdings" pitchFamily="2" charset="2"/>
              <a:buNone/>
              <a:defRPr/>
            </a:pPr>
            <a:endParaRPr lang="en-US" altLang="ko-KR" sz="1600" dirty="0"/>
          </a:p>
          <a:p>
            <a:pPr marL="266700" lvl="1" indent="0">
              <a:buFont typeface="Wingdings" pitchFamily="2" charset="2"/>
              <a:buNone/>
              <a:defRPr/>
            </a:pPr>
            <a:r>
              <a:rPr lang="en-US" altLang="ko-KR" sz="1600" dirty="0"/>
              <a:t>ex5) </a:t>
            </a:r>
            <a:r>
              <a:rPr lang="ko-KR" altLang="en-US" sz="1600" dirty="0"/>
              <a:t>매일 오후 </a:t>
            </a:r>
            <a:r>
              <a:rPr lang="en-US" altLang="ko-KR" sz="1600" dirty="0"/>
              <a:t>2</a:t>
            </a:r>
            <a:r>
              <a:rPr lang="ko-KR" altLang="en-US" sz="1600" dirty="0"/>
              <a:t>시 </a:t>
            </a:r>
            <a:r>
              <a:rPr lang="en-US" altLang="ko-KR" sz="1600" dirty="0"/>
              <a:t>20</a:t>
            </a:r>
            <a:r>
              <a:rPr lang="ko-KR" altLang="en-US" sz="1600" dirty="0"/>
              <a:t>분에 시간 동기화를 수행한 후 곧바로 </a:t>
            </a:r>
            <a:r>
              <a:rPr lang="en-US" altLang="ko-KR" sz="1600" dirty="0"/>
              <a:t>OS reboot </a:t>
            </a:r>
            <a:r>
              <a:rPr lang="ko-KR" altLang="en-US" sz="1600" dirty="0"/>
              <a:t>해라</a:t>
            </a:r>
            <a:r>
              <a:rPr lang="en-US" altLang="ko-KR" sz="1600" dirty="0"/>
              <a:t>!!</a:t>
            </a:r>
          </a:p>
          <a:p>
            <a:pPr marL="266700" lvl="1" indent="0">
              <a:buNone/>
              <a:defRPr/>
            </a:pPr>
            <a:r>
              <a:rPr lang="en-US" altLang="ko-KR" sz="1600" dirty="0">
                <a:solidFill>
                  <a:srgbClr val="FF0000"/>
                </a:solidFill>
              </a:rPr>
              <a:t>20   14   *   *   *   /</a:t>
            </a:r>
            <a:r>
              <a:rPr lang="en-US" altLang="ko-KR" sz="1600" dirty="0" err="1">
                <a:solidFill>
                  <a:srgbClr val="FF0000"/>
                </a:solidFill>
              </a:rPr>
              <a:t>usr</a:t>
            </a:r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</a:rPr>
              <a:t>sbin</a:t>
            </a:r>
            <a:r>
              <a:rPr lang="en-US" altLang="ko-KR" sz="1600" dirty="0">
                <a:solidFill>
                  <a:srgbClr val="FF0000"/>
                </a:solidFill>
              </a:rPr>
              <a:t>/clock -w</a:t>
            </a:r>
          </a:p>
          <a:p>
            <a:pPr marL="266700" lvl="1" indent="0">
              <a:buFont typeface="Wingdings" pitchFamily="2" charset="2"/>
              <a:buNone/>
              <a:defRPr/>
            </a:pPr>
            <a:r>
              <a:rPr lang="en-US" altLang="ko-KR" sz="1600" dirty="0">
                <a:solidFill>
                  <a:srgbClr val="FF0000"/>
                </a:solidFill>
              </a:rPr>
              <a:t>20   14   *   *   *   /</a:t>
            </a:r>
            <a:r>
              <a:rPr lang="en-US" altLang="ko-KR" sz="1600" dirty="0" err="1">
                <a:solidFill>
                  <a:srgbClr val="FF0000"/>
                </a:solidFill>
              </a:rPr>
              <a:t>usr</a:t>
            </a:r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</a:rPr>
              <a:t>sbin</a:t>
            </a:r>
            <a:r>
              <a:rPr lang="en-US" altLang="ko-KR" sz="1600" dirty="0">
                <a:solidFill>
                  <a:srgbClr val="FF0000"/>
                </a:solidFill>
              </a:rPr>
              <a:t>/shutdown -r now</a:t>
            </a:r>
          </a:p>
          <a:p>
            <a:pPr marL="266700" lvl="1" indent="0">
              <a:buNone/>
              <a:defRPr/>
            </a:pPr>
            <a:r>
              <a:rPr lang="en-US" altLang="ko-KR" sz="1600" dirty="0">
                <a:solidFill>
                  <a:srgbClr val="FF0000"/>
                </a:solidFill>
              </a:rPr>
              <a:t>20   14   *   *   *   /</a:t>
            </a:r>
            <a:r>
              <a:rPr lang="en-US" altLang="ko-KR" sz="1600" dirty="0" err="1">
                <a:solidFill>
                  <a:srgbClr val="FF0000"/>
                </a:solidFill>
              </a:rPr>
              <a:t>usr</a:t>
            </a:r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</a:rPr>
              <a:t>sbin</a:t>
            </a:r>
            <a:r>
              <a:rPr lang="en-US" altLang="ko-KR" sz="1600" dirty="0">
                <a:solidFill>
                  <a:srgbClr val="FF0000"/>
                </a:solidFill>
              </a:rPr>
              <a:t>/clock –w &amp;&amp; /</a:t>
            </a:r>
            <a:r>
              <a:rPr lang="en-US" altLang="ko-KR" sz="1600" dirty="0" err="1">
                <a:solidFill>
                  <a:srgbClr val="FF0000"/>
                </a:solidFill>
              </a:rPr>
              <a:t>usr</a:t>
            </a:r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</a:rPr>
              <a:t>sbin</a:t>
            </a:r>
            <a:r>
              <a:rPr lang="en-US" altLang="ko-KR" sz="1600" dirty="0">
                <a:solidFill>
                  <a:srgbClr val="FF0000"/>
                </a:solidFill>
              </a:rPr>
              <a:t>/shutdown -r now</a:t>
            </a:r>
          </a:p>
          <a:p>
            <a:pPr marL="266700" lvl="1" indent="0">
              <a:buFont typeface="Wingdings" pitchFamily="2" charset="2"/>
              <a:buNone/>
              <a:defRPr/>
            </a:pPr>
            <a:endParaRPr lang="en-US" altLang="ko-KR" sz="1600" dirty="0">
              <a:solidFill>
                <a:srgbClr val="FF0000"/>
              </a:solidFill>
            </a:endParaRPr>
          </a:p>
        </p:txBody>
      </p:sp>
      <p:pic>
        <p:nvPicPr>
          <p:cNvPr id="11" name="그림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56140" y="58071"/>
            <a:ext cx="3120624" cy="1929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317740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예약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323850" y="1196975"/>
            <a:ext cx="8820150" cy="5400675"/>
          </a:xfrm>
        </p:spPr>
        <p:txBody>
          <a:bodyPr/>
          <a:lstStyle/>
          <a:p>
            <a:pPr>
              <a:defRPr/>
            </a:pPr>
            <a:r>
              <a:rPr lang="en-US" altLang="ko-KR" sz="1800" dirty="0"/>
              <a:t>CRON </a:t>
            </a:r>
            <a:r>
              <a:rPr lang="ko-KR" altLang="en-US" sz="1800" dirty="0"/>
              <a:t>연습문제</a:t>
            </a:r>
            <a:endParaRPr lang="en-US" altLang="ko-KR" sz="1800" dirty="0"/>
          </a:p>
          <a:p>
            <a:pPr marL="266700" lvl="1" indent="0">
              <a:buFont typeface="Wingdings" pitchFamily="2" charset="2"/>
              <a:buNone/>
              <a:defRPr/>
            </a:pPr>
            <a:endParaRPr lang="en-US" altLang="ko-KR" sz="1600" dirty="0"/>
          </a:p>
          <a:p>
            <a:pPr marL="266700" lvl="1" indent="0">
              <a:buFont typeface="Wingdings" pitchFamily="2" charset="2"/>
              <a:buNone/>
              <a:defRPr/>
            </a:pPr>
            <a:r>
              <a:rPr lang="en-US" altLang="ko-KR" sz="1600" dirty="0"/>
              <a:t>ex6) 3</a:t>
            </a:r>
            <a:r>
              <a:rPr lang="ko-KR" altLang="en-US" sz="1600" dirty="0"/>
              <a:t>일에서 </a:t>
            </a:r>
            <a:r>
              <a:rPr lang="en-US" altLang="ko-KR" sz="1600" dirty="0"/>
              <a:t>5</a:t>
            </a:r>
            <a:r>
              <a:rPr lang="ko-KR" altLang="en-US" sz="1600" dirty="0"/>
              <a:t>일까지 </a:t>
            </a:r>
            <a:r>
              <a:rPr lang="en-US" altLang="ko-KR" sz="1600" dirty="0"/>
              <a:t>5</a:t>
            </a:r>
            <a:r>
              <a:rPr lang="ko-KR" altLang="en-US" sz="1600" dirty="0"/>
              <a:t>시</a:t>
            </a:r>
            <a:r>
              <a:rPr lang="en-US" altLang="ko-KR" sz="1600" dirty="0"/>
              <a:t>,6</a:t>
            </a:r>
            <a:r>
              <a:rPr lang="ko-KR" altLang="en-US" sz="1600" dirty="0"/>
              <a:t>시</a:t>
            </a:r>
            <a:r>
              <a:rPr lang="en-US" altLang="ko-KR" sz="1600" dirty="0"/>
              <a:t>,7</a:t>
            </a:r>
            <a:r>
              <a:rPr lang="ko-KR" altLang="en-US" sz="1600" dirty="0"/>
              <a:t>시에 매 </a:t>
            </a:r>
            <a:r>
              <a:rPr lang="en-US" altLang="ko-KR" sz="1600" dirty="0"/>
              <a:t>5</a:t>
            </a:r>
            <a:r>
              <a:rPr lang="ko-KR" altLang="en-US" sz="1600" dirty="0"/>
              <a:t>분마다 </a:t>
            </a:r>
            <a:r>
              <a:rPr lang="en-US" altLang="ko-KR" sz="1600" dirty="0"/>
              <a:t>time.sh </a:t>
            </a:r>
            <a:r>
              <a:rPr lang="ko-KR" altLang="en-US" sz="1600" dirty="0"/>
              <a:t>를 실행</a:t>
            </a:r>
            <a:endParaRPr lang="en-US" altLang="ko-KR" sz="1600" dirty="0"/>
          </a:p>
          <a:p>
            <a:pPr marL="266700" lvl="1" indent="0">
              <a:buFont typeface="Wingdings" pitchFamily="2" charset="2"/>
              <a:buNone/>
              <a:defRPr/>
            </a:pPr>
            <a:r>
              <a:rPr lang="en-US" altLang="ko-KR" sz="1600" dirty="0">
                <a:highlight>
                  <a:srgbClr val="FFFF00"/>
                </a:highlight>
              </a:rPr>
              <a:t>*/05 5,6,7 3-5 * * /bin/bash</a:t>
            </a:r>
            <a:r>
              <a:rPr lang="ko-KR" altLang="en-US" sz="1600" dirty="0">
                <a:highlight>
                  <a:srgbClr val="FFFF00"/>
                </a:highlight>
              </a:rPr>
              <a:t> </a:t>
            </a:r>
            <a:r>
              <a:rPr lang="en-US" altLang="ko-KR" sz="1600" dirty="0">
                <a:highlight>
                  <a:srgbClr val="FFFF00"/>
                </a:highlight>
              </a:rPr>
              <a:t>/root/LABs/time.sh</a:t>
            </a:r>
          </a:p>
          <a:p>
            <a:pPr marL="266700" lvl="1" indent="0">
              <a:buFont typeface="Wingdings" pitchFamily="2" charset="2"/>
              <a:buNone/>
              <a:defRPr/>
            </a:pPr>
            <a:r>
              <a:rPr lang="en-US" altLang="ko-KR" sz="1600" dirty="0"/>
              <a:t>       </a:t>
            </a:r>
          </a:p>
          <a:p>
            <a:pPr marL="266700" lvl="1" indent="0">
              <a:buFont typeface="Wingdings" pitchFamily="2" charset="2"/>
              <a:buNone/>
              <a:defRPr/>
            </a:pPr>
            <a:endParaRPr lang="en-US" altLang="ko-KR" sz="1600" dirty="0"/>
          </a:p>
          <a:p>
            <a:pPr marL="266700" lvl="1" indent="0">
              <a:buFont typeface="Wingdings" pitchFamily="2" charset="2"/>
              <a:buNone/>
              <a:defRPr/>
            </a:pPr>
            <a:r>
              <a:rPr lang="en-US" altLang="ko-KR" sz="1600" dirty="0"/>
              <a:t>ex7)</a:t>
            </a:r>
            <a:r>
              <a:rPr lang="ko-KR" altLang="en-US" sz="1600" dirty="0"/>
              <a:t> 매주 금요일 오전 </a:t>
            </a:r>
            <a:r>
              <a:rPr lang="en-US" altLang="ko-KR" sz="1600" dirty="0"/>
              <a:t>7</a:t>
            </a:r>
            <a:r>
              <a:rPr lang="ko-KR" altLang="en-US" sz="1600" dirty="0"/>
              <a:t>시 </a:t>
            </a:r>
            <a:r>
              <a:rPr lang="en-US" altLang="ko-KR" sz="1600" dirty="0"/>
              <a:t>15</a:t>
            </a:r>
            <a:r>
              <a:rPr lang="ko-KR" altLang="en-US" sz="1600" dirty="0"/>
              <a:t>분에 </a:t>
            </a:r>
            <a:r>
              <a:rPr lang="en-US" altLang="ko-KR" sz="1600" dirty="0"/>
              <a:t>time.sh </a:t>
            </a:r>
            <a:r>
              <a:rPr lang="ko-KR" altLang="en-US" sz="1600" dirty="0"/>
              <a:t>를 실행</a:t>
            </a:r>
            <a:endParaRPr lang="en-US" altLang="ko-KR" sz="1600" dirty="0"/>
          </a:p>
          <a:p>
            <a:pPr marL="266700" lvl="1" indent="0">
              <a:buFont typeface="Wingdings" pitchFamily="2" charset="2"/>
              <a:buNone/>
              <a:defRPr/>
            </a:pPr>
            <a:r>
              <a:rPr lang="en-US" altLang="ko-KR" sz="1600" dirty="0">
                <a:highlight>
                  <a:srgbClr val="FFFF00"/>
                </a:highlight>
              </a:rPr>
              <a:t>15 7 * * 5 /bin/bash /root/LABs/time.sh</a:t>
            </a:r>
          </a:p>
        </p:txBody>
      </p:sp>
      <p:pic>
        <p:nvPicPr>
          <p:cNvPr id="11" name="그림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36" y="214290"/>
            <a:ext cx="2773124" cy="17144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6ED36D-AEF9-4E8C-9811-B00E56679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205" y="4608770"/>
            <a:ext cx="6452988" cy="21045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281BF9-3D35-411B-A663-68BF02ED2B10}"/>
              </a:ext>
            </a:extLst>
          </p:cNvPr>
          <p:cNvSpPr/>
          <p:nvPr/>
        </p:nvSpPr>
        <p:spPr>
          <a:xfrm>
            <a:off x="683568" y="2306797"/>
            <a:ext cx="4613647" cy="701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2C7A36-1C0D-474F-858D-C40C3FFE3389}"/>
              </a:ext>
            </a:extLst>
          </p:cNvPr>
          <p:cNvSpPr/>
          <p:nvPr/>
        </p:nvSpPr>
        <p:spPr>
          <a:xfrm>
            <a:off x="678433" y="3727053"/>
            <a:ext cx="4613647" cy="701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6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예약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323850" y="1196975"/>
            <a:ext cx="8820150" cy="5400675"/>
          </a:xfrm>
        </p:spPr>
        <p:txBody>
          <a:bodyPr/>
          <a:lstStyle/>
          <a:p>
            <a:pPr>
              <a:defRPr/>
            </a:pPr>
            <a:r>
              <a:rPr lang="en-US" altLang="ko-KR" sz="1800" dirty="0"/>
              <a:t>CRON </a:t>
            </a:r>
            <a:r>
              <a:rPr lang="ko-KR" altLang="en-US" sz="1800" dirty="0"/>
              <a:t>연습문제</a:t>
            </a:r>
            <a:endParaRPr lang="en-US" altLang="ko-KR" sz="1800" dirty="0"/>
          </a:p>
          <a:p>
            <a:pPr marL="266700" lvl="1" indent="0">
              <a:buFont typeface="Wingdings" pitchFamily="2" charset="2"/>
              <a:buNone/>
              <a:defRPr/>
            </a:pPr>
            <a:endParaRPr lang="en-US" altLang="ko-KR" sz="1600" dirty="0"/>
          </a:p>
          <a:p>
            <a:pPr marL="266700" lvl="1" indent="0">
              <a:buFont typeface="Wingdings" pitchFamily="2" charset="2"/>
              <a:buNone/>
              <a:defRPr/>
            </a:pPr>
            <a:r>
              <a:rPr lang="en-US" altLang="ko-KR" sz="1600" dirty="0"/>
              <a:t>ex5) 3</a:t>
            </a:r>
            <a:r>
              <a:rPr lang="ko-KR" altLang="en-US" sz="1600" dirty="0"/>
              <a:t>일에서 </a:t>
            </a:r>
            <a:r>
              <a:rPr lang="en-US" altLang="ko-KR" sz="1600" dirty="0"/>
              <a:t>5</a:t>
            </a:r>
            <a:r>
              <a:rPr lang="ko-KR" altLang="en-US" sz="1600" dirty="0"/>
              <a:t>일까지 </a:t>
            </a:r>
            <a:r>
              <a:rPr lang="en-US" altLang="ko-KR" sz="1600" dirty="0"/>
              <a:t>5</a:t>
            </a:r>
            <a:r>
              <a:rPr lang="ko-KR" altLang="en-US" sz="1600" dirty="0"/>
              <a:t>시</a:t>
            </a:r>
            <a:r>
              <a:rPr lang="en-US" altLang="ko-KR" sz="1600" dirty="0"/>
              <a:t>,6</a:t>
            </a:r>
            <a:r>
              <a:rPr lang="ko-KR" altLang="en-US" sz="1600" dirty="0"/>
              <a:t>시</a:t>
            </a:r>
            <a:r>
              <a:rPr lang="en-US" altLang="ko-KR" sz="1600" dirty="0"/>
              <a:t>,7</a:t>
            </a:r>
            <a:r>
              <a:rPr lang="ko-KR" altLang="en-US" sz="1600" dirty="0"/>
              <a:t>시에 매 </a:t>
            </a:r>
            <a:r>
              <a:rPr lang="en-US" altLang="ko-KR" sz="1600" dirty="0"/>
              <a:t>5</a:t>
            </a:r>
            <a:r>
              <a:rPr lang="ko-KR" altLang="en-US" sz="1600" dirty="0"/>
              <a:t>분마다 </a:t>
            </a:r>
            <a:r>
              <a:rPr lang="en-US" altLang="ko-KR" sz="1600" dirty="0"/>
              <a:t>time.sh </a:t>
            </a:r>
            <a:r>
              <a:rPr lang="ko-KR" altLang="en-US" sz="1600" dirty="0"/>
              <a:t>를 실행</a:t>
            </a:r>
            <a:endParaRPr lang="en-US" altLang="ko-KR" sz="1600" dirty="0"/>
          </a:p>
          <a:p>
            <a:pPr marL="266700" lvl="1" indent="0">
              <a:buFont typeface="Wingdings" pitchFamily="2" charset="2"/>
              <a:buNone/>
              <a:defRPr/>
            </a:pPr>
            <a:r>
              <a:rPr lang="en-US" altLang="ko-KR" sz="1600" dirty="0">
                <a:highlight>
                  <a:srgbClr val="FFFF00"/>
                </a:highlight>
              </a:rPr>
              <a:t>*/05 5,6,7 3-5 * * /bin/bash</a:t>
            </a:r>
            <a:r>
              <a:rPr lang="ko-KR" altLang="en-US" sz="1600" dirty="0">
                <a:highlight>
                  <a:srgbClr val="FFFF00"/>
                </a:highlight>
              </a:rPr>
              <a:t> </a:t>
            </a:r>
            <a:r>
              <a:rPr lang="en-US" altLang="ko-KR" sz="1600" dirty="0">
                <a:highlight>
                  <a:srgbClr val="FFFF00"/>
                </a:highlight>
              </a:rPr>
              <a:t>/root/LABs/time.sh</a:t>
            </a:r>
          </a:p>
          <a:p>
            <a:pPr marL="266700" lvl="1" indent="0">
              <a:buFont typeface="Wingdings" pitchFamily="2" charset="2"/>
              <a:buNone/>
              <a:defRPr/>
            </a:pPr>
            <a:r>
              <a:rPr lang="en-US" altLang="ko-KR" sz="1600" dirty="0"/>
              <a:t>       </a:t>
            </a:r>
          </a:p>
          <a:p>
            <a:pPr marL="266700" lvl="1" indent="0">
              <a:buFont typeface="Wingdings" pitchFamily="2" charset="2"/>
              <a:buNone/>
              <a:defRPr/>
            </a:pPr>
            <a:endParaRPr lang="en-US" altLang="ko-KR" sz="1600" dirty="0"/>
          </a:p>
          <a:p>
            <a:pPr marL="266700" lvl="1" indent="0">
              <a:buFont typeface="Wingdings" pitchFamily="2" charset="2"/>
              <a:buNone/>
              <a:defRPr/>
            </a:pPr>
            <a:r>
              <a:rPr lang="en-US" altLang="ko-KR" sz="1600" dirty="0"/>
              <a:t>ex6)</a:t>
            </a:r>
            <a:r>
              <a:rPr lang="ko-KR" altLang="en-US" sz="1600" dirty="0"/>
              <a:t> 매주 금요일 오전 </a:t>
            </a:r>
            <a:r>
              <a:rPr lang="en-US" altLang="ko-KR" sz="1600" dirty="0"/>
              <a:t>7</a:t>
            </a:r>
            <a:r>
              <a:rPr lang="ko-KR" altLang="en-US" sz="1600" dirty="0"/>
              <a:t>시 </a:t>
            </a:r>
            <a:r>
              <a:rPr lang="en-US" altLang="ko-KR" sz="1600" dirty="0"/>
              <a:t>15</a:t>
            </a:r>
            <a:r>
              <a:rPr lang="ko-KR" altLang="en-US" sz="1600" dirty="0"/>
              <a:t>분에 </a:t>
            </a:r>
            <a:r>
              <a:rPr lang="en-US" altLang="ko-KR" sz="1600" dirty="0"/>
              <a:t>time.sh </a:t>
            </a:r>
            <a:r>
              <a:rPr lang="ko-KR" altLang="en-US" sz="1600" dirty="0"/>
              <a:t>를 실행</a:t>
            </a:r>
            <a:endParaRPr lang="en-US" altLang="ko-KR" sz="1600" dirty="0"/>
          </a:p>
          <a:p>
            <a:pPr marL="266700" lvl="1" indent="0">
              <a:buFont typeface="Wingdings" pitchFamily="2" charset="2"/>
              <a:buNone/>
              <a:defRPr/>
            </a:pPr>
            <a:r>
              <a:rPr lang="en-US" altLang="ko-KR" sz="1600" dirty="0">
                <a:highlight>
                  <a:srgbClr val="FFFF00"/>
                </a:highlight>
              </a:rPr>
              <a:t>15 7 * * 5 /bin/bash /root/LABs/time.sh</a:t>
            </a:r>
          </a:p>
        </p:txBody>
      </p:sp>
      <p:pic>
        <p:nvPicPr>
          <p:cNvPr id="11" name="그림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36" y="214290"/>
            <a:ext cx="2773124" cy="17144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6ED36D-AEF9-4E8C-9811-B00E56679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205" y="4608770"/>
            <a:ext cx="6452988" cy="210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6484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예약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323850" y="1196975"/>
            <a:ext cx="8820150" cy="5400675"/>
          </a:xfrm>
        </p:spPr>
        <p:txBody>
          <a:bodyPr/>
          <a:lstStyle/>
          <a:p>
            <a:pPr>
              <a:defRPr/>
            </a:pPr>
            <a:r>
              <a:rPr lang="en-US" altLang="ko-KR" sz="1800" dirty="0"/>
              <a:t>CRON </a:t>
            </a:r>
            <a:r>
              <a:rPr lang="ko-KR" altLang="en-US" sz="1800" dirty="0"/>
              <a:t>실무 예제</a:t>
            </a:r>
            <a:r>
              <a:rPr lang="en-US" altLang="ko-KR" sz="1800" dirty="0"/>
              <a:t>: </a:t>
            </a:r>
            <a:r>
              <a:rPr lang="ko-KR" altLang="en-US" sz="1800" dirty="0"/>
              <a:t>로그 영역</a:t>
            </a:r>
            <a:r>
              <a:rPr lang="en-US" altLang="ko-KR" sz="1800" dirty="0"/>
              <a:t>(/var/log)</a:t>
            </a:r>
            <a:r>
              <a:rPr lang="ko-KR" altLang="en-US" sz="1800" dirty="0"/>
              <a:t> 자동 백업</a:t>
            </a:r>
            <a:endParaRPr lang="en-US" altLang="ko-KR" sz="1800" dirty="0"/>
          </a:p>
          <a:p>
            <a:pPr lvl="1">
              <a:defRPr/>
            </a:pPr>
            <a:r>
              <a:rPr lang="ko-KR" altLang="en-US" sz="1300" b="1" dirty="0">
                <a:highlight>
                  <a:srgbClr val="FFFF00"/>
                </a:highlight>
              </a:rPr>
              <a:t>매일 </a:t>
            </a:r>
            <a:r>
              <a:rPr lang="en-US" altLang="ko-KR" sz="1300" b="1" dirty="0">
                <a:highlight>
                  <a:srgbClr val="FFFF00"/>
                </a:highlight>
              </a:rPr>
              <a:t>12</a:t>
            </a:r>
            <a:r>
              <a:rPr lang="ko-KR" altLang="en-US" sz="1300" b="1" dirty="0">
                <a:highlight>
                  <a:srgbClr val="FFFF00"/>
                </a:highlight>
              </a:rPr>
              <a:t>시 정각에 </a:t>
            </a:r>
            <a:r>
              <a:rPr lang="en-US" altLang="ko-KR" sz="1300" b="1" dirty="0">
                <a:highlight>
                  <a:srgbClr val="FFFF00"/>
                </a:highlight>
              </a:rPr>
              <a:t>/root/bin/</a:t>
            </a:r>
            <a:r>
              <a:rPr lang="en-US" altLang="ko-KR" sz="1300" b="1" dirty="0">
                <a:solidFill>
                  <a:srgbClr val="00B050"/>
                </a:solidFill>
                <a:highlight>
                  <a:srgbClr val="FFFF00"/>
                </a:highlight>
              </a:rPr>
              <a:t>log_backup.sh </a:t>
            </a:r>
            <a:r>
              <a:rPr lang="ko-KR" altLang="en-US" sz="1300" b="1" dirty="0">
                <a:highlight>
                  <a:srgbClr val="FFFF00"/>
                </a:highlight>
              </a:rPr>
              <a:t>실행하여 </a:t>
            </a:r>
            <a:r>
              <a:rPr lang="en-US" altLang="ko-KR" sz="1300" b="1" dirty="0">
                <a:highlight>
                  <a:srgbClr val="FFFF00"/>
                </a:highlight>
              </a:rPr>
              <a:t>“</a:t>
            </a:r>
            <a:r>
              <a:rPr lang="ko-KR" altLang="en-US" sz="1300" b="1" dirty="0">
                <a:highlight>
                  <a:srgbClr val="FFFF00"/>
                </a:highlight>
              </a:rPr>
              <a:t>년</a:t>
            </a:r>
            <a:r>
              <a:rPr lang="en-US" altLang="ko-KR" sz="1300" b="1" dirty="0">
                <a:highlight>
                  <a:srgbClr val="FFFF00"/>
                </a:highlight>
              </a:rPr>
              <a:t>-</a:t>
            </a:r>
            <a:r>
              <a:rPr lang="ko-KR" altLang="en-US" sz="1300" b="1" dirty="0">
                <a:highlight>
                  <a:srgbClr val="FFFF00"/>
                </a:highlight>
              </a:rPr>
              <a:t>월</a:t>
            </a:r>
            <a:r>
              <a:rPr lang="en-US" altLang="ko-KR" sz="1300" b="1" dirty="0">
                <a:highlight>
                  <a:srgbClr val="FFFF00"/>
                </a:highlight>
              </a:rPr>
              <a:t>-</a:t>
            </a:r>
            <a:r>
              <a:rPr lang="ko-KR" altLang="en-US" sz="1300" b="1" dirty="0">
                <a:highlight>
                  <a:srgbClr val="FFFF00"/>
                </a:highlight>
              </a:rPr>
              <a:t>일</a:t>
            </a:r>
            <a:r>
              <a:rPr lang="en-US" altLang="ko-KR" sz="1300" b="1" dirty="0">
                <a:highlight>
                  <a:srgbClr val="FFFF00"/>
                </a:highlight>
              </a:rPr>
              <a:t>-backup”</a:t>
            </a:r>
            <a:r>
              <a:rPr lang="ko-KR" altLang="en-US" sz="1300" b="1" dirty="0">
                <a:highlight>
                  <a:srgbClr val="FFFF00"/>
                </a:highlight>
              </a:rPr>
              <a:t>으로 압축하여 </a:t>
            </a:r>
            <a:r>
              <a:rPr lang="en-US" altLang="ko-KR" sz="1300" b="1" dirty="0">
                <a:highlight>
                  <a:srgbClr val="FFFF00"/>
                </a:highlight>
              </a:rPr>
              <a:t>/BACKUP</a:t>
            </a:r>
            <a:r>
              <a:rPr lang="ko-KR" altLang="en-US" sz="1300" b="1" dirty="0">
                <a:highlight>
                  <a:srgbClr val="FFFF00"/>
                </a:highlight>
              </a:rPr>
              <a:t>에 저장</a:t>
            </a:r>
            <a:r>
              <a:rPr lang="en-US" altLang="ko-KR" sz="1400" dirty="0">
                <a:highlight>
                  <a:srgbClr val="FFFF00"/>
                </a:highlight>
              </a:rPr>
              <a:t> </a:t>
            </a:r>
            <a:endParaRPr lang="en-US" altLang="ko-KR" dirty="0">
              <a:highlight>
                <a:srgbClr val="FFFF00"/>
              </a:highligh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24E73A-D541-428A-BA00-CA37C2D94FBF}"/>
              </a:ext>
            </a:extLst>
          </p:cNvPr>
          <p:cNvSpPr/>
          <p:nvPr/>
        </p:nvSpPr>
        <p:spPr>
          <a:xfrm>
            <a:off x="617982" y="1988840"/>
            <a:ext cx="8274498" cy="4734218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sv-SE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 bin]# </a:t>
            </a:r>
            <a:r>
              <a:rPr lang="sv-SE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vi log_backup.sh</a:t>
            </a:r>
          </a:p>
          <a:p>
            <a:pPr algn="l">
              <a:defRPr/>
            </a:pPr>
            <a:r>
              <a:rPr lang="de-DE" altLang="ko-KR" sz="1300" dirty="0">
                <a:solidFill>
                  <a:srgbClr val="0070C0"/>
                </a:solidFill>
                <a:latin typeface="Consolas" panose="020B0609020204030204" pitchFamily="49" charset="0"/>
              </a:rPr>
              <a:t>#!/bin/bash</a:t>
            </a:r>
          </a:p>
          <a:p>
            <a:pPr algn="l">
              <a:defRPr/>
            </a:pPr>
            <a:r>
              <a:rPr lang="de-DE" altLang="ko-KR" sz="1300" dirty="0">
                <a:solidFill>
                  <a:srgbClr val="0070C0"/>
                </a:solidFill>
                <a:latin typeface="Consolas" panose="020B0609020204030204" pitchFamily="49" charset="0"/>
              </a:rPr>
              <a:t>set $(date)</a:t>
            </a:r>
          </a:p>
          <a:p>
            <a:pPr algn="l">
              <a:defRPr/>
            </a:pPr>
            <a:r>
              <a:rPr lang="de-DE" altLang="ko-KR" sz="1300" dirty="0">
                <a:solidFill>
                  <a:srgbClr val="0070C0"/>
                </a:solidFill>
                <a:latin typeface="Consolas" panose="020B0609020204030204" pitchFamily="49" charset="0"/>
              </a:rPr>
              <a:t>fname="$6-$2-$3-backup"</a:t>
            </a:r>
          </a:p>
          <a:p>
            <a:pPr algn="l">
              <a:defRPr/>
            </a:pPr>
            <a:r>
              <a:rPr lang="de-DE" altLang="ko-KR" sz="1300" dirty="0">
                <a:solidFill>
                  <a:srgbClr val="0070C0"/>
                </a:solidFill>
                <a:latin typeface="Consolas" panose="020B0609020204030204" pitchFamily="49" charset="0"/>
              </a:rPr>
              <a:t>tar -cvzf /BACKUP/$fname.tar.gz /var/log</a:t>
            </a:r>
          </a:p>
          <a:p>
            <a:pPr algn="l">
              <a:defRPr/>
            </a:pPr>
            <a:endParaRPr lang="de-DE" altLang="ko-KR" sz="13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ko-KR" altLang="en-US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참고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pPr algn="l">
              <a:defRPr/>
            </a:pPr>
            <a:r>
              <a:rPr lang="fr-FR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</a:t>
            </a:r>
            <a:r>
              <a:rPr lang="fr-FR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date</a:t>
            </a:r>
          </a:p>
          <a:p>
            <a:pPr algn="l">
              <a:defRPr/>
            </a:pPr>
            <a:r>
              <a:rPr lang="fr-FR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Mon Sep 05 09:33:46 KST 2022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rgbClr val="00B050"/>
                </a:solidFill>
                <a:latin typeface="Consolas" panose="020B0609020204030204" pitchFamily="49" charset="0"/>
              </a:rPr>
              <a:t> $1 $2  $3   $4     $5  $6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       </a:t>
            </a:r>
            <a:r>
              <a:rPr lang="en-US" altLang="ko-KR" sz="1000" b="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000" b="0" dirty="0">
                <a:solidFill>
                  <a:schemeClr val="tx1"/>
                </a:solidFill>
                <a:latin typeface="Consolas" panose="020B0609020204030204" pitchFamily="49" charset="0"/>
              </a:rPr>
              <a:t>한국표준시</a:t>
            </a:r>
            <a:r>
              <a:rPr lang="en-US" altLang="ko-KR" sz="1000" b="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 bin]# </a:t>
            </a:r>
            <a:r>
              <a:rPr lang="en-US" altLang="ko-KR" sz="1300" dirty="0" err="1">
                <a:solidFill>
                  <a:schemeClr val="tx1"/>
                </a:solidFill>
                <a:latin typeface="Consolas" panose="020B0609020204030204" pitchFamily="49" charset="0"/>
              </a:rPr>
              <a:t>chmod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</a:rPr>
              <a:t> 700 log_backup.sh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</a:t>
            </a:r>
            <a:r>
              <a:rPr lang="en-US" altLang="ko-KR" sz="1300" dirty="0">
                <a:solidFill>
                  <a:srgbClr val="FF0000"/>
                </a:solidFill>
                <a:latin typeface="Consolas" panose="020B0609020204030204" pitchFamily="49" charset="0"/>
              </a:rPr>
              <a:t>log_backup.sh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…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/var/log/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wtmp</a:t>
            </a:r>
            <a:endParaRPr lang="en-US" altLang="ko-KR" sz="1300" b="0" dirty="0">
              <a:solidFill>
                <a:schemeClr val="tx1"/>
              </a:solidFill>
              <a:latin typeface="Consolas" panose="020B0609020204030204" pitchFamily="49" charset="0"/>
              <a:ea typeface="돋움체" pitchFamily="49" charset="-127"/>
            </a:endParaRP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/var/log/cron-20220905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…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[root@hana1 bin]# 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cd /BACKUP/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[root@hana1 BACKUP]# 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ls -l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rgbClr val="FF0000"/>
                </a:solidFill>
                <a:latin typeface="Consolas" panose="020B0609020204030204" pitchFamily="49" charset="0"/>
                <a:ea typeface="돋움체" pitchFamily="49" charset="-127"/>
              </a:rPr>
              <a:t>2023-May-05-backup.tar.gz</a:t>
            </a:r>
          </a:p>
          <a:p>
            <a:pPr algn="l">
              <a:defRPr/>
            </a:pPr>
            <a:endParaRPr lang="en-US" altLang="ko-KR" sz="1300" b="0" dirty="0">
              <a:solidFill>
                <a:srgbClr val="FF0000"/>
              </a:solidFill>
              <a:latin typeface="Consolas" panose="020B0609020204030204" pitchFamily="49" charset="0"/>
              <a:ea typeface="돋움체" pitchFamily="49" charset="-127"/>
            </a:endParaRP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[root@hana1 bin]# </a:t>
            </a:r>
            <a:r>
              <a:rPr lang="en-US" altLang="ko-KR" sz="13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itchFamily="49" charset="-127"/>
              </a:rPr>
              <a:t>crontab –e   	</a:t>
            </a:r>
            <a:r>
              <a:rPr lang="en-US" altLang="ko-KR" sz="1200" i="1" dirty="0">
                <a:solidFill>
                  <a:srgbClr val="00B05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# </a:t>
            </a:r>
            <a:r>
              <a:rPr lang="ko-KR" altLang="en-US" sz="1200" i="1" dirty="0">
                <a:solidFill>
                  <a:srgbClr val="00B05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현재 시간에서 테스트 후 매일 </a:t>
            </a:r>
            <a:r>
              <a:rPr lang="en-US" altLang="ko-KR" sz="1200" i="1" dirty="0">
                <a:solidFill>
                  <a:srgbClr val="00B05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14</a:t>
            </a:r>
            <a:r>
              <a:rPr lang="ko-KR" altLang="en-US" sz="1200" i="1" dirty="0">
                <a:solidFill>
                  <a:srgbClr val="00B05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시로 변경</a:t>
            </a:r>
            <a:endParaRPr lang="en-US" altLang="ko-KR" sz="1200" i="1" dirty="0">
              <a:solidFill>
                <a:srgbClr val="00B05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itchFamily="49" charset="-127"/>
              </a:rPr>
              <a:t>00 12 */1 * * /root/LABs/log_backup.sh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215F867D-2680-A57E-3AD4-0D3C1E1927EF}"/>
              </a:ext>
            </a:extLst>
          </p:cNvPr>
          <p:cNvSpPr/>
          <p:nvPr/>
        </p:nvSpPr>
        <p:spPr>
          <a:xfrm>
            <a:off x="5520256" y="3429000"/>
            <a:ext cx="3161930" cy="1440160"/>
          </a:xfrm>
          <a:prstGeom prst="wedgeRoundRectCallout">
            <a:avLst>
              <a:gd name="adj1" fmla="val -34826"/>
              <a:gd name="adj2" fmla="val 57380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dirty="0"/>
              <a:t>우리 회사는 백업서버가 있다</a:t>
            </a:r>
            <a:r>
              <a:rPr lang="en-US" altLang="ko-KR" sz="1600" dirty="0"/>
              <a:t>.</a:t>
            </a:r>
          </a:p>
          <a:p>
            <a:pPr algn="just"/>
            <a:r>
              <a:rPr lang="ko-KR" altLang="en-US" sz="1600" dirty="0"/>
              <a:t>로그백업 데이터를 백업서버로 자동 전송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scp</a:t>
            </a:r>
            <a:r>
              <a:rPr lang="en-US" altLang="ko-KR" sz="1600" dirty="0"/>
              <a:t>)</a:t>
            </a:r>
            <a:r>
              <a:rPr lang="ko-KR" altLang="en-US" sz="1600" dirty="0"/>
              <a:t>하고 로컬에 남은 백업은 삭제해야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1133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예약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323850" y="1196975"/>
            <a:ext cx="8712646" cy="4464273"/>
          </a:xfrm>
        </p:spPr>
        <p:txBody>
          <a:bodyPr/>
          <a:lstStyle/>
          <a:p>
            <a:pPr>
              <a:defRPr/>
            </a:pPr>
            <a:r>
              <a:rPr lang="en-US" altLang="ko-KR" sz="1800" dirty="0"/>
              <a:t>CRON </a:t>
            </a:r>
            <a:r>
              <a:rPr lang="ko-KR" altLang="en-US" sz="1800" dirty="0"/>
              <a:t>실무 예제</a:t>
            </a:r>
            <a:endParaRPr lang="en-US" altLang="ko-KR" sz="1800" dirty="0"/>
          </a:p>
          <a:p>
            <a:pPr lvl="1">
              <a:defRPr/>
            </a:pPr>
            <a:r>
              <a:rPr lang="ko-KR" altLang="en-US" sz="1300" b="1" dirty="0">
                <a:highlight>
                  <a:srgbClr val="FFFF00"/>
                </a:highlight>
              </a:rPr>
              <a:t>매일 </a:t>
            </a:r>
            <a:r>
              <a:rPr lang="en-US" altLang="ko-KR" sz="1300" b="1" dirty="0">
                <a:highlight>
                  <a:srgbClr val="FFFF00"/>
                </a:highlight>
              </a:rPr>
              <a:t>12</a:t>
            </a:r>
            <a:r>
              <a:rPr lang="ko-KR" altLang="en-US" sz="1300" b="1" dirty="0">
                <a:highlight>
                  <a:srgbClr val="FFFF00"/>
                </a:highlight>
              </a:rPr>
              <a:t>시 정각마다 </a:t>
            </a:r>
            <a:r>
              <a:rPr lang="en-US" altLang="ko-KR" sz="1300" b="1" dirty="0"/>
              <a:t>/root/LABs/backup.sh </a:t>
            </a:r>
            <a:r>
              <a:rPr lang="ko-KR" altLang="en-US" sz="1300" b="1" dirty="0"/>
              <a:t>실행하여 </a:t>
            </a:r>
            <a:r>
              <a:rPr lang="en-US" altLang="ko-KR" sz="1300" b="1" dirty="0"/>
              <a:t>“</a:t>
            </a:r>
            <a:r>
              <a:rPr lang="ko-KR" altLang="en-US" sz="1300" b="1" dirty="0"/>
              <a:t>연도</a:t>
            </a:r>
            <a:r>
              <a:rPr lang="en-US" altLang="ko-KR" sz="1300" b="1" dirty="0"/>
              <a:t>-</a:t>
            </a:r>
            <a:r>
              <a:rPr lang="ko-KR" altLang="en-US" sz="1300" b="1" dirty="0"/>
              <a:t>월</a:t>
            </a:r>
            <a:r>
              <a:rPr lang="en-US" altLang="ko-KR" sz="1300" b="1" dirty="0"/>
              <a:t>-</a:t>
            </a:r>
            <a:r>
              <a:rPr lang="ko-KR" altLang="en-US" sz="1300" b="1" dirty="0"/>
              <a:t>일</a:t>
            </a:r>
            <a:r>
              <a:rPr lang="en-US" altLang="ko-KR" sz="1300" b="1" dirty="0"/>
              <a:t>-backup”</a:t>
            </a:r>
            <a:r>
              <a:rPr lang="ko-KR" altLang="en-US" sz="1300" b="1" dirty="0"/>
              <a:t>으로 압축하여 </a:t>
            </a:r>
            <a:r>
              <a:rPr lang="en-US" altLang="ko-KR" sz="1300" b="1" dirty="0"/>
              <a:t>/BACKUP</a:t>
            </a:r>
            <a:r>
              <a:rPr lang="ko-KR" altLang="en-US" sz="1300" b="1" dirty="0"/>
              <a:t>에 저장</a:t>
            </a:r>
            <a:r>
              <a:rPr lang="en-US" altLang="ko-KR" sz="1400" dirty="0"/>
              <a:t> </a:t>
            </a:r>
            <a:endParaRPr lang="en-US" altLang="ko-KR" dirty="0">
              <a:highlight>
                <a:srgbClr val="FFFF00"/>
              </a:highligh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24E73A-D541-428A-BA00-CA37C2D94FBF}"/>
              </a:ext>
            </a:extLst>
          </p:cNvPr>
          <p:cNvSpPr/>
          <p:nvPr/>
        </p:nvSpPr>
        <p:spPr>
          <a:xfrm>
            <a:off x="617982" y="1988840"/>
            <a:ext cx="8274498" cy="3528392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sv-SE" altLang="ko-KR" sz="1300" i="1" dirty="0">
                <a:solidFill>
                  <a:srgbClr val="00B05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# SSH </a:t>
            </a:r>
            <a:r>
              <a:rPr lang="ko-KR" altLang="en-US" sz="1300" i="1" dirty="0">
                <a:solidFill>
                  <a:srgbClr val="00B05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無인증 처리 수행 </a:t>
            </a:r>
            <a:r>
              <a:rPr lang="ko-KR" altLang="en-US" sz="1300" i="1" dirty="0">
                <a:solidFill>
                  <a:srgbClr val="00B05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300" i="1" dirty="0" err="1">
                <a:solidFill>
                  <a:srgbClr val="00B05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ssh</a:t>
            </a:r>
            <a:r>
              <a:rPr lang="ko-KR" altLang="en-US" sz="1300" i="1" dirty="0">
                <a:solidFill>
                  <a:srgbClr val="00B05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의 암호화 키 공유</a:t>
            </a:r>
            <a:endParaRPr lang="en-US" altLang="ko-KR" sz="1300" i="1" dirty="0">
              <a:solidFill>
                <a:srgbClr val="00B05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[root@</a:t>
            </a:r>
            <a:r>
              <a:rPr lang="en-US" altLang="ko-KR" sz="1300" b="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hana1 LABS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]# ssh server2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Last login: Mon Sep 05 09:52:31 2022 from hana1</a:t>
            </a: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[root@</a:t>
            </a:r>
            <a:r>
              <a:rPr lang="en-US" altLang="ko-KR" sz="1300" b="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server2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~]#</a:t>
            </a:r>
          </a:p>
          <a:p>
            <a:pPr algn="l">
              <a:defRPr/>
            </a:pPr>
            <a:endParaRPr lang="en-US" altLang="ko-KR" sz="13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300" i="1" dirty="0">
                <a:solidFill>
                  <a:srgbClr val="00B050"/>
                </a:solidFill>
                <a:latin typeface="Consolas" panose="020B0609020204030204" pitchFamily="49" charset="0"/>
              </a:rPr>
              <a:t># backup </a:t>
            </a:r>
            <a:r>
              <a:rPr lang="ko-KR" altLang="en-US" sz="1300" i="1" dirty="0">
                <a:solidFill>
                  <a:srgbClr val="00B050"/>
                </a:solidFill>
                <a:latin typeface="Consolas" panose="020B0609020204030204" pitchFamily="49" charset="0"/>
              </a:rPr>
              <a:t>파일을 </a:t>
            </a:r>
            <a:r>
              <a:rPr lang="en-US" altLang="ko-KR" sz="1300" i="1" dirty="0">
                <a:solidFill>
                  <a:srgbClr val="00B050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300" i="1" dirty="0">
                <a:solidFill>
                  <a:srgbClr val="00B050"/>
                </a:solidFill>
                <a:latin typeface="Consolas" panose="020B0609020204030204" pitchFamily="49" charset="0"/>
              </a:rPr>
              <a:t>번 서버에 전송하는 스케줄 예약</a:t>
            </a:r>
            <a:endParaRPr lang="en-US" altLang="ko-KR" sz="1300" i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l"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[root@hana1 LABS]# </a:t>
            </a:r>
            <a:r>
              <a:rPr lang="en-US" altLang="ko-KR" sz="130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crontab –e</a:t>
            </a:r>
          </a:p>
          <a:p>
            <a:pPr algn="l">
              <a:defRPr/>
            </a:pPr>
            <a:r>
              <a:rPr lang="en-US" altLang="ko-KR" sz="1600" b="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28 14 */1 * * /root/LABs/log_backup.sh</a:t>
            </a:r>
          </a:p>
          <a:p>
            <a:pPr algn="l">
              <a:defRPr/>
            </a:pPr>
            <a:r>
              <a:rPr lang="en-US" altLang="ko-KR" sz="1600" b="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29 14 */1 * * /</a:t>
            </a:r>
            <a:r>
              <a:rPr lang="en-US" altLang="ko-KR" sz="16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usr</a:t>
            </a:r>
            <a:r>
              <a:rPr lang="en-US" altLang="ko-KR" sz="1600" b="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/bin/</a:t>
            </a:r>
            <a:r>
              <a:rPr lang="en-US" altLang="ko-KR" sz="16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scp</a:t>
            </a:r>
            <a:r>
              <a:rPr lang="en-US" altLang="ko-KR" sz="1600" b="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 /BACKUP/*backup.tar.gz server2:/BACKUP/LOG </a:t>
            </a:r>
          </a:p>
          <a:p>
            <a:pPr algn="l">
              <a:defRPr/>
            </a:pPr>
            <a:r>
              <a:rPr lang="en-US" altLang="ko-KR" sz="1600" b="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30 14 */1 * * /</a:t>
            </a:r>
            <a:r>
              <a:rPr lang="en-US" altLang="ko-KR" sz="16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usr</a:t>
            </a:r>
            <a:r>
              <a:rPr lang="en-US" altLang="ko-KR" sz="1600" b="0" dirty="0">
                <a:solidFill>
                  <a:schemeClr val="tx1"/>
                </a:solidFill>
                <a:latin typeface="Consolas" panose="020B0609020204030204" pitchFamily="49" charset="0"/>
                <a:ea typeface="돋움체" pitchFamily="49" charset="-127"/>
              </a:rPr>
              <a:t>/bin/rm -rf /BACKUP/*backup.tar.gz</a:t>
            </a:r>
            <a:endParaRPr lang="en-US" altLang="ko-KR" sz="1600" b="0" dirty="0">
              <a:solidFill>
                <a:srgbClr val="FF0000"/>
              </a:solidFill>
              <a:latin typeface="Consolas" panose="020B0609020204030204" pitchFamily="49" charset="0"/>
              <a:ea typeface="돋움체" pitchFamily="49" charset="-127"/>
            </a:endParaRPr>
          </a:p>
          <a:p>
            <a:pPr algn="l">
              <a:defRPr/>
            </a:pPr>
            <a:endParaRPr lang="en-US" altLang="ko-KR" sz="1300" b="0" dirty="0">
              <a:solidFill>
                <a:schemeClr val="tx1"/>
              </a:solidFill>
              <a:highlight>
                <a:srgbClr val="FFFF00"/>
              </a:highlight>
              <a:latin typeface="Consolas" panose="020B0609020204030204" pitchFamily="49" charset="0"/>
              <a:ea typeface="돋움체" pitchFamily="49" charset="-127"/>
            </a:endParaRPr>
          </a:p>
          <a:p>
            <a:pPr algn="l">
              <a:defRPr/>
            </a:pPr>
            <a:r>
              <a:rPr lang="en-US" altLang="ko-KR" sz="13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300" b="0" i="1" dirty="0">
                <a:solidFill>
                  <a:srgbClr val="00B050"/>
                </a:solidFill>
                <a:latin typeface="Consolas" panose="020B0609020204030204" pitchFamily="49" charset="0"/>
              </a:rPr>
              <a:t>확인</a:t>
            </a:r>
            <a:endParaRPr lang="en-US" altLang="ko-KR" sz="1300" b="0" i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Tx/>
              <a:buChar char="-"/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/var/log/</a:t>
            </a:r>
            <a:r>
              <a:rPr lang="en-US" altLang="ko-KR" sz="13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cron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을 통해 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log_backup.sh </a:t>
            </a:r>
            <a:r>
              <a:rPr lang="ko-KR" altLang="en-US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수행 확인</a:t>
            </a:r>
            <a:endParaRPr lang="en-US" altLang="ko-KR" sz="13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Tx/>
              <a:buChar char="-"/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분 후 </a:t>
            </a: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번 서버에 백업 압축 파일 생성 확인</a:t>
            </a:r>
            <a:endParaRPr lang="en-US" altLang="ko-KR" sz="13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 algn="l">
              <a:buFontTx/>
              <a:buChar char="-"/>
              <a:defRPr/>
            </a:pPr>
            <a:r>
              <a:rPr lang="en-US" altLang="ko-KR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300" b="0" dirty="0">
                <a:solidFill>
                  <a:schemeClr val="tx1"/>
                </a:solidFill>
                <a:latin typeface="Consolas" panose="020B0609020204030204" pitchFamily="49" charset="0"/>
              </a:rPr>
              <a:t>번 서버에 백업 압축 파일 삭제 확인</a:t>
            </a:r>
            <a:endParaRPr lang="en-US" altLang="ko-KR" sz="1300" b="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1D77C969-2D24-EE37-438E-8383D600D320}"/>
              </a:ext>
            </a:extLst>
          </p:cNvPr>
          <p:cNvSpPr/>
          <p:nvPr/>
        </p:nvSpPr>
        <p:spPr>
          <a:xfrm>
            <a:off x="5524870" y="4796929"/>
            <a:ext cx="3161930" cy="1440160"/>
          </a:xfrm>
          <a:prstGeom prst="wedgeRoundRectCallout">
            <a:avLst>
              <a:gd name="adj1" fmla="val -34826"/>
              <a:gd name="adj2" fmla="val 57380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dirty="0"/>
              <a:t>우리 회사는 백업서버가 있다</a:t>
            </a:r>
            <a:r>
              <a:rPr lang="en-US" altLang="ko-KR" sz="1600" dirty="0"/>
              <a:t>.</a:t>
            </a:r>
          </a:p>
          <a:p>
            <a:pPr algn="just"/>
            <a:r>
              <a:rPr lang="ko-KR" altLang="en-US" sz="1600" dirty="0"/>
              <a:t>로그백업 데이터를 백업서버로 자동 전송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scp</a:t>
            </a:r>
            <a:r>
              <a:rPr lang="en-US" altLang="ko-KR" sz="1600" dirty="0"/>
              <a:t>)</a:t>
            </a:r>
            <a:r>
              <a:rPr lang="ko-KR" altLang="en-US" sz="1600" dirty="0"/>
              <a:t>하고 로컬에 남은 백업은 삭제해야 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6115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684713"/>
            <a:ext cx="3276600" cy="217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511" y="2614130"/>
            <a:ext cx="3400425" cy="377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제목 5"/>
          <p:cNvSpPr>
            <a:spLocks noGrp="1"/>
          </p:cNvSpPr>
          <p:nvPr>
            <p:ph type="ctrTitle"/>
          </p:nvPr>
        </p:nvSpPr>
        <p:spPr>
          <a:xfrm>
            <a:off x="1331640" y="980728"/>
            <a:ext cx="6480720" cy="819522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latin typeface="Consolas" panose="020B0609020204030204" pitchFamily="49" charset="0"/>
              </a:rPr>
              <a:t>사후평가</a:t>
            </a:r>
          </a:p>
        </p:txBody>
      </p:sp>
    </p:spTree>
    <p:extLst>
      <p:ext uri="{BB962C8B-B14F-4D97-AF65-F5344CB8AC3E}">
        <p14:creationId xmlns:p14="http://schemas.microsoft.com/office/powerpoint/2010/main" val="298546815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실습 환경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altLang="ko-KR" dirty="0"/>
              <a:t>Oracle VirtualBox </a:t>
            </a:r>
            <a:r>
              <a:rPr lang="ko-KR" altLang="en-US" dirty="0"/>
              <a:t>를 활용한 </a:t>
            </a:r>
            <a:r>
              <a:rPr lang="en-US" altLang="ko-KR" dirty="0"/>
              <a:t>Linux Server </a:t>
            </a:r>
            <a:r>
              <a:rPr lang="ko-KR" altLang="en-US" dirty="0"/>
              <a:t>구성</a:t>
            </a:r>
            <a:endParaRPr lang="en-US" altLang="ko-KR" b="1" dirty="0"/>
          </a:p>
          <a:p>
            <a:pPr lvl="1"/>
            <a:r>
              <a:rPr lang="ko-KR" altLang="en-US" b="1" dirty="0"/>
              <a:t>원격 접속 허용</a:t>
            </a:r>
            <a:endParaRPr lang="en-US" altLang="ko-KR" b="1" dirty="0"/>
          </a:p>
          <a:p>
            <a:pPr lvl="2"/>
            <a:r>
              <a:rPr lang="en-US" altLang="ko-KR" b="1" dirty="0"/>
              <a:t>VM NAT </a:t>
            </a:r>
            <a:r>
              <a:rPr lang="ko-KR" altLang="en-US" b="1" dirty="0"/>
              <a:t>어댑터</a:t>
            </a:r>
            <a:r>
              <a:rPr lang="en-US" altLang="ko-KR" b="1" dirty="0"/>
              <a:t>, </a:t>
            </a:r>
            <a:r>
              <a:rPr lang="ko-KR" altLang="en-US" b="1" dirty="0" err="1"/>
              <a:t>포트포워딩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[</a:t>
            </a:r>
            <a:r>
              <a:rPr lang="ko-KR" altLang="en-US" b="1" dirty="0"/>
              <a:t>설정</a:t>
            </a:r>
            <a:r>
              <a:rPr lang="en-US" altLang="ko-KR" b="1" dirty="0"/>
              <a:t>]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</a:t>
            </a:r>
            <a:r>
              <a:rPr lang="en-US" altLang="ko-KR" b="1" dirty="0"/>
              <a:t>[</a:t>
            </a:r>
            <a:r>
              <a:rPr lang="ko-KR" altLang="en-US" b="1" dirty="0"/>
              <a:t>네트워크</a:t>
            </a:r>
            <a:r>
              <a:rPr lang="en-US" altLang="ko-KR" b="1" dirty="0"/>
              <a:t>]</a:t>
            </a:r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35A692-0064-9981-E92C-47D5F8527F07}"/>
              </a:ext>
            </a:extLst>
          </p:cNvPr>
          <p:cNvSpPr/>
          <p:nvPr/>
        </p:nvSpPr>
        <p:spPr>
          <a:xfrm>
            <a:off x="-3204864" y="1772816"/>
            <a:ext cx="3096344" cy="13681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실습</a:t>
            </a:r>
            <a:r>
              <a:rPr lang="en-US" altLang="ko-KR" sz="3200" dirty="0"/>
              <a:t>1~7</a:t>
            </a:r>
            <a:endParaRPr lang="ko-KR" altLang="en-US" sz="3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BCD250-A8B9-E443-B126-44D5CDF73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00" y="2060848"/>
            <a:ext cx="6372200" cy="392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47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실습 환경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altLang="ko-KR" dirty="0"/>
              <a:t>Oracle VirtualBox </a:t>
            </a:r>
            <a:r>
              <a:rPr lang="ko-KR" altLang="en-US" dirty="0"/>
              <a:t>를 활용한 </a:t>
            </a:r>
            <a:r>
              <a:rPr lang="en-US" altLang="ko-KR" dirty="0"/>
              <a:t>Linux Server </a:t>
            </a:r>
            <a:r>
              <a:rPr lang="ko-KR" altLang="en-US" dirty="0"/>
              <a:t>구성</a:t>
            </a:r>
            <a:endParaRPr lang="en-US" altLang="ko-KR" b="1" dirty="0"/>
          </a:p>
          <a:p>
            <a:pPr lvl="1"/>
            <a:r>
              <a:rPr lang="ko-KR" altLang="en-US" b="1" dirty="0"/>
              <a:t>원격 접속 허용</a:t>
            </a:r>
            <a:endParaRPr lang="en-US" altLang="ko-KR" b="1" dirty="0"/>
          </a:p>
          <a:p>
            <a:pPr lvl="2"/>
            <a:r>
              <a:rPr lang="en-US" altLang="ko-KR" b="1" dirty="0"/>
              <a:t>VM NAT </a:t>
            </a:r>
            <a:r>
              <a:rPr lang="ko-KR" altLang="en-US" b="1" dirty="0"/>
              <a:t>어댑터</a:t>
            </a:r>
            <a:r>
              <a:rPr lang="en-US" altLang="ko-KR" b="1" dirty="0"/>
              <a:t>, </a:t>
            </a:r>
            <a:r>
              <a:rPr lang="ko-KR" altLang="en-US" b="1" dirty="0" err="1"/>
              <a:t>포트포워딩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[</a:t>
            </a:r>
            <a:r>
              <a:rPr lang="ko-KR" altLang="en-US" b="1" dirty="0"/>
              <a:t>설정</a:t>
            </a:r>
            <a:r>
              <a:rPr lang="en-US" altLang="ko-KR" b="1" dirty="0"/>
              <a:t>]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</a:t>
            </a:r>
            <a:r>
              <a:rPr lang="en-US" altLang="ko-KR" b="1" dirty="0"/>
              <a:t>[</a:t>
            </a:r>
            <a:r>
              <a:rPr lang="ko-KR" altLang="en-US" b="1" dirty="0"/>
              <a:t>네트워크</a:t>
            </a:r>
            <a:r>
              <a:rPr lang="en-US" altLang="ko-KR" b="1" dirty="0"/>
              <a:t>]</a:t>
            </a:r>
          </a:p>
          <a:p>
            <a:pPr lvl="3"/>
            <a:r>
              <a:rPr lang="ko-KR" altLang="en-US" b="1" dirty="0"/>
              <a:t>보통 </a:t>
            </a:r>
            <a:r>
              <a:rPr lang="en-US" altLang="ko-KR" b="1" dirty="0" err="1"/>
              <a:t>virtualbox</a:t>
            </a:r>
            <a:r>
              <a:rPr lang="en-US" altLang="ko-KR" b="1" dirty="0"/>
              <a:t> </a:t>
            </a:r>
            <a:r>
              <a:rPr lang="en-US" altLang="ko-KR" b="1" dirty="0" err="1"/>
              <a:t>vm</a:t>
            </a:r>
            <a:r>
              <a:rPr lang="ko-KR" altLang="en-US" b="1" dirty="0"/>
              <a:t>에 네트워크 어댑터를 추가할 경우 </a:t>
            </a:r>
            <a:r>
              <a:rPr lang="en-US" altLang="ko-KR" b="1" dirty="0"/>
              <a:t>enp0s3</a:t>
            </a:r>
            <a:r>
              <a:rPr lang="ko-KR" altLang="en-US" b="1" dirty="0"/>
              <a:t>의 인터페이스가 추가되며</a:t>
            </a:r>
            <a:r>
              <a:rPr lang="en-US" altLang="ko-KR" b="1" dirty="0"/>
              <a:t>(CentOS7 </a:t>
            </a:r>
            <a:r>
              <a:rPr lang="ko-KR" altLang="en-US" b="1" dirty="0"/>
              <a:t>기준</a:t>
            </a:r>
            <a:r>
              <a:rPr lang="en-US" altLang="ko-KR" b="1" dirty="0"/>
              <a:t>) IP</a:t>
            </a:r>
            <a:r>
              <a:rPr lang="ko-KR" altLang="en-US" b="1" dirty="0"/>
              <a:t>도 기본적으로 </a:t>
            </a:r>
            <a:r>
              <a:rPr lang="en-US" altLang="ko-KR" b="1" dirty="0"/>
              <a:t>10.0.2.15(</a:t>
            </a:r>
            <a:r>
              <a:rPr lang="ko-KR" altLang="en-US" b="1" dirty="0"/>
              <a:t>리눅스에서 </a:t>
            </a:r>
            <a:r>
              <a:rPr lang="en-US" altLang="ko-KR" b="1" dirty="0"/>
              <a:t>hostname –I </a:t>
            </a:r>
            <a:r>
              <a:rPr lang="ko-KR" altLang="en-US" b="1" dirty="0"/>
              <a:t>명령으로 확인 가능</a:t>
            </a:r>
            <a:r>
              <a:rPr lang="en-US" altLang="ko-KR" b="1" dirty="0"/>
              <a:t>) </a:t>
            </a:r>
            <a:r>
              <a:rPr lang="ko-KR" altLang="en-US" b="1" dirty="0"/>
              <a:t>가 설정되는데</a:t>
            </a:r>
            <a:r>
              <a:rPr lang="en-US" altLang="ko-KR" b="1" dirty="0"/>
              <a:t> </a:t>
            </a:r>
            <a:r>
              <a:rPr lang="ko-KR" altLang="en-US" b="1" dirty="0"/>
              <a:t>이 </a:t>
            </a:r>
            <a:r>
              <a:rPr lang="en-US" altLang="ko-KR" b="1" dirty="0"/>
              <a:t>IP</a:t>
            </a:r>
            <a:r>
              <a:rPr lang="ko-KR" altLang="en-US" b="1" dirty="0"/>
              <a:t>를 </a:t>
            </a:r>
            <a:r>
              <a:rPr lang="ko-KR" altLang="en-US" b="1" dirty="0" err="1"/>
              <a:t>포트포워딩으로</a:t>
            </a:r>
            <a:r>
              <a:rPr lang="ko-KR" altLang="en-US" b="1" dirty="0"/>
              <a:t> 연결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35A692-0064-9981-E92C-47D5F8527F07}"/>
              </a:ext>
            </a:extLst>
          </p:cNvPr>
          <p:cNvSpPr/>
          <p:nvPr/>
        </p:nvSpPr>
        <p:spPr>
          <a:xfrm>
            <a:off x="-3204864" y="1772816"/>
            <a:ext cx="3096344" cy="13681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실습</a:t>
            </a:r>
            <a:r>
              <a:rPr lang="en-US" altLang="ko-KR" sz="3200" dirty="0"/>
              <a:t>1~7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659EE7-97CD-E349-B6B0-E5D952301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12" y="2477460"/>
            <a:ext cx="6156176" cy="305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70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실습 환경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altLang="ko-KR" dirty="0"/>
              <a:t>Oracle VirtualBox </a:t>
            </a:r>
            <a:r>
              <a:rPr lang="ko-KR" altLang="en-US" dirty="0"/>
              <a:t>를 활용한 </a:t>
            </a:r>
            <a:r>
              <a:rPr lang="en-US" altLang="ko-KR" dirty="0"/>
              <a:t>Linux Server </a:t>
            </a:r>
            <a:r>
              <a:rPr lang="ko-KR" altLang="en-US" dirty="0"/>
              <a:t>구성</a:t>
            </a:r>
            <a:endParaRPr lang="en-US" altLang="ko-KR" b="1" dirty="0"/>
          </a:p>
          <a:p>
            <a:pPr lvl="1"/>
            <a:r>
              <a:rPr lang="ko-KR" altLang="en-US" b="1" dirty="0"/>
              <a:t>원격 접속 허용</a:t>
            </a:r>
            <a:endParaRPr lang="en-US" altLang="ko-KR" b="1" dirty="0"/>
          </a:p>
          <a:p>
            <a:pPr lvl="2"/>
            <a:r>
              <a:rPr lang="en-US" altLang="ko-KR" b="1" dirty="0"/>
              <a:t>VM NAT </a:t>
            </a:r>
            <a:r>
              <a:rPr lang="ko-KR" altLang="en-US" b="1" dirty="0"/>
              <a:t>어댑터</a:t>
            </a:r>
            <a:r>
              <a:rPr lang="en-US" altLang="ko-KR" b="1" dirty="0"/>
              <a:t>, </a:t>
            </a:r>
            <a:r>
              <a:rPr lang="ko-KR" altLang="en-US" b="1" dirty="0" err="1"/>
              <a:t>포트포워딩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[</a:t>
            </a:r>
            <a:r>
              <a:rPr lang="ko-KR" altLang="en-US" b="1" dirty="0"/>
              <a:t>설정</a:t>
            </a:r>
            <a:r>
              <a:rPr lang="en-US" altLang="ko-KR" b="1" dirty="0"/>
              <a:t>]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ko-KR" altLang="en-US" b="1" dirty="0"/>
              <a:t> </a:t>
            </a:r>
            <a:r>
              <a:rPr lang="en-US" altLang="ko-KR" b="1" dirty="0"/>
              <a:t>[</a:t>
            </a:r>
            <a:r>
              <a:rPr lang="ko-KR" altLang="en-US" b="1" dirty="0"/>
              <a:t>네트워크</a:t>
            </a:r>
            <a:r>
              <a:rPr lang="en-US" altLang="ko-KR" b="1" dirty="0"/>
              <a:t>]</a:t>
            </a:r>
          </a:p>
          <a:p>
            <a:pPr lvl="3"/>
            <a:r>
              <a:rPr lang="ko-KR" altLang="en-US" b="1" dirty="0"/>
              <a:t>우측의 룰 생성 버튼을 누르고 위와 같이 호스트</a:t>
            </a:r>
            <a:r>
              <a:rPr lang="en-US" altLang="ko-KR" b="1" dirty="0"/>
              <a:t>(</a:t>
            </a:r>
            <a:r>
              <a:rPr lang="ko-KR" altLang="en-US" b="1" dirty="0"/>
              <a:t>내 </a:t>
            </a:r>
            <a:r>
              <a:rPr lang="en-US" altLang="ko-KR" b="1" dirty="0"/>
              <a:t>PC) </a:t>
            </a:r>
            <a:r>
              <a:rPr lang="ko-KR" altLang="en-US" b="1" dirty="0"/>
              <a:t>의 </a:t>
            </a:r>
            <a:r>
              <a:rPr lang="en-US" altLang="ko-KR" b="1" dirty="0"/>
              <a:t>VirtualBox Host-Only Ethernet Adapter IP</a:t>
            </a:r>
            <a:r>
              <a:rPr lang="ko-KR" altLang="en-US" b="1" dirty="0"/>
              <a:t>와 </a:t>
            </a:r>
            <a:r>
              <a:rPr lang="en-US" altLang="ko-KR" b="1" dirty="0"/>
              <a:t>VM</a:t>
            </a:r>
            <a:r>
              <a:rPr lang="ko-KR" altLang="en-US" b="1" dirty="0"/>
              <a:t>의 </a:t>
            </a:r>
            <a:r>
              <a:rPr lang="en-US" altLang="ko-KR" b="1" dirty="0"/>
              <a:t>IP</a:t>
            </a:r>
            <a:r>
              <a:rPr lang="ko-KR" altLang="en-US" b="1" dirty="0"/>
              <a:t>로 </a:t>
            </a:r>
            <a:r>
              <a:rPr lang="ko-KR" altLang="en-US" b="1" dirty="0" err="1"/>
              <a:t>포트포워딩</a:t>
            </a:r>
            <a:r>
              <a:rPr lang="ko-KR" altLang="en-US" b="1" dirty="0"/>
              <a:t> 룰을 생성</a:t>
            </a:r>
            <a:endParaRPr lang="en-US" altLang="ko-KR" b="1" dirty="0"/>
          </a:p>
          <a:p>
            <a:pPr lvl="3"/>
            <a:r>
              <a:rPr lang="ko-KR" altLang="en-US" b="1" dirty="0"/>
              <a:t>생성 후</a:t>
            </a:r>
            <a:r>
              <a:rPr lang="en-US" altLang="ko-KR" b="1" dirty="0"/>
              <a:t>, </a:t>
            </a:r>
            <a:r>
              <a:rPr lang="ko-KR" altLang="en-US" b="1" dirty="0"/>
              <a:t>다시 </a:t>
            </a:r>
            <a:r>
              <a:rPr lang="en-US" altLang="ko-KR" b="1" dirty="0"/>
              <a:t>VM</a:t>
            </a:r>
            <a:r>
              <a:rPr lang="ko-KR" altLang="en-US" b="1" dirty="0"/>
              <a:t>을 기동하면 다른 터미널에서 </a:t>
            </a:r>
            <a:r>
              <a:rPr lang="en-US" altLang="ko-KR" b="1" dirty="0"/>
              <a:t>VM</a:t>
            </a:r>
            <a:r>
              <a:rPr lang="ko-KR" altLang="en-US" b="1" dirty="0"/>
              <a:t>에 </a:t>
            </a:r>
            <a:r>
              <a:rPr lang="en-US" altLang="ko-KR" b="1" dirty="0"/>
              <a:t>SSH </a:t>
            </a:r>
            <a:r>
              <a:rPr lang="ko-KR" altLang="en-US" b="1" dirty="0"/>
              <a:t>접속이 가능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35A692-0064-9981-E92C-47D5F8527F07}"/>
              </a:ext>
            </a:extLst>
          </p:cNvPr>
          <p:cNvSpPr/>
          <p:nvPr/>
        </p:nvSpPr>
        <p:spPr>
          <a:xfrm>
            <a:off x="-3204864" y="1772816"/>
            <a:ext cx="3096344" cy="13681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실습</a:t>
            </a:r>
            <a:r>
              <a:rPr lang="en-US" altLang="ko-KR" sz="3200" dirty="0"/>
              <a:t>1~7</a:t>
            </a:r>
            <a:endParaRPr lang="ko-KR" altLang="en-US" sz="3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F286FA-4B17-4C42-81AA-7694276DB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708920"/>
            <a:ext cx="5737076" cy="382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41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실습 환경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altLang="ko-KR" dirty="0"/>
              <a:t>Oracle VirtualBox </a:t>
            </a:r>
            <a:r>
              <a:rPr lang="ko-KR" altLang="en-US" dirty="0"/>
              <a:t>를 활용한 </a:t>
            </a:r>
            <a:r>
              <a:rPr lang="en-US" altLang="ko-KR" dirty="0"/>
              <a:t>Linux Server </a:t>
            </a:r>
            <a:r>
              <a:rPr lang="ko-KR" altLang="en-US" dirty="0"/>
              <a:t>구성</a:t>
            </a:r>
            <a:endParaRPr lang="en-US" altLang="ko-KR" b="1" dirty="0"/>
          </a:p>
          <a:p>
            <a:pPr lvl="1"/>
            <a:r>
              <a:rPr lang="ko-KR" altLang="en-US" b="1" dirty="0"/>
              <a:t>원격 접속 허용</a:t>
            </a:r>
            <a:endParaRPr lang="en-US" altLang="ko-KR" b="1" dirty="0"/>
          </a:p>
          <a:p>
            <a:pPr lvl="2"/>
            <a:r>
              <a:rPr lang="en-US" altLang="ko-KR" b="1" dirty="0"/>
              <a:t>Putty</a:t>
            </a:r>
            <a:r>
              <a:rPr lang="ko-KR" altLang="en-US" b="1" dirty="0"/>
              <a:t>를 이용한 원격 접속</a:t>
            </a:r>
            <a:endParaRPr lang="en-US" altLang="ko-KR" b="1" dirty="0"/>
          </a:p>
          <a:p>
            <a:pPr lvl="3"/>
            <a:r>
              <a:rPr lang="en-US" altLang="ko-KR" b="1" dirty="0" err="1"/>
              <a:t>PuTTY</a:t>
            </a:r>
            <a:r>
              <a:rPr lang="en-US" altLang="ko-KR" b="1" dirty="0"/>
              <a:t> </a:t>
            </a:r>
            <a:r>
              <a:rPr lang="ko-KR" altLang="en-US" b="1" dirty="0"/>
              <a:t>다운로드 홈페이지 </a:t>
            </a:r>
            <a:r>
              <a:rPr lang="en-US" altLang="ko-KR" b="1" dirty="0"/>
              <a:t>: https://</a:t>
            </a:r>
            <a:r>
              <a:rPr lang="en-US" altLang="ko-KR" b="1" dirty="0" err="1"/>
              <a:t>www.chiark.greenend.org.uk</a:t>
            </a:r>
            <a:r>
              <a:rPr lang="en-US" altLang="ko-KR" b="1" dirty="0"/>
              <a:t>/~</a:t>
            </a:r>
            <a:r>
              <a:rPr lang="en-US" altLang="ko-KR" b="1" dirty="0" err="1"/>
              <a:t>sgtatham</a:t>
            </a:r>
            <a:r>
              <a:rPr lang="en-US" altLang="ko-KR" b="1" dirty="0"/>
              <a:t>/putty/</a:t>
            </a:r>
            <a:r>
              <a:rPr lang="en-US" altLang="ko-KR" b="1" dirty="0" err="1"/>
              <a:t>latest.html</a:t>
            </a:r>
            <a:endParaRPr lang="en-US" altLang="ko-KR" b="1" dirty="0"/>
          </a:p>
          <a:p>
            <a:pPr lvl="3"/>
            <a:r>
              <a:rPr lang="ko-KR" altLang="en-US" b="1" dirty="0"/>
              <a:t>도메인 또는 </a:t>
            </a:r>
            <a:r>
              <a:rPr lang="en-US" altLang="ko-KR" b="1" dirty="0"/>
              <a:t>IP </a:t>
            </a:r>
            <a:r>
              <a:rPr lang="ko-KR" altLang="en-US" b="1" dirty="0"/>
              <a:t>주소 입력</a:t>
            </a:r>
            <a:endParaRPr lang="en-US" altLang="ko-KR" b="1" dirty="0"/>
          </a:p>
          <a:p>
            <a:pPr lvl="3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35A692-0064-9981-E92C-47D5F8527F07}"/>
              </a:ext>
            </a:extLst>
          </p:cNvPr>
          <p:cNvSpPr/>
          <p:nvPr/>
        </p:nvSpPr>
        <p:spPr>
          <a:xfrm>
            <a:off x="-3204864" y="1772816"/>
            <a:ext cx="3096344" cy="13681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실습</a:t>
            </a:r>
            <a:r>
              <a:rPr lang="en-US" altLang="ko-KR" sz="3200" dirty="0"/>
              <a:t>1~7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5C85B0-DE2D-884C-9995-69575FFAC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564904"/>
            <a:ext cx="3942261" cy="385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41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실습 환경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altLang="ko-KR" dirty="0"/>
              <a:t>Oracle VirtualBox </a:t>
            </a:r>
            <a:r>
              <a:rPr lang="ko-KR" altLang="en-US" dirty="0"/>
              <a:t>를 활용한 </a:t>
            </a:r>
            <a:r>
              <a:rPr lang="en-US" altLang="ko-KR" dirty="0"/>
              <a:t>Linux Server </a:t>
            </a:r>
            <a:r>
              <a:rPr lang="ko-KR" altLang="en-US" dirty="0"/>
              <a:t>구성</a:t>
            </a:r>
            <a:endParaRPr lang="en-US" altLang="ko-KR" b="1" dirty="0"/>
          </a:p>
          <a:p>
            <a:pPr lvl="1"/>
            <a:r>
              <a:rPr lang="ko-KR" altLang="en-US" b="1" dirty="0"/>
              <a:t>원격 접속 허용</a:t>
            </a:r>
            <a:endParaRPr lang="en-US" altLang="ko-KR" b="1" dirty="0"/>
          </a:p>
          <a:p>
            <a:pPr lvl="2"/>
            <a:r>
              <a:rPr lang="en-US" altLang="ko-KR" b="1" dirty="0"/>
              <a:t>Putty</a:t>
            </a:r>
            <a:r>
              <a:rPr lang="ko-KR" altLang="en-US" b="1" dirty="0"/>
              <a:t>를 이용한 원격 접속</a:t>
            </a:r>
            <a:endParaRPr lang="en-US" altLang="ko-KR" b="1" dirty="0"/>
          </a:p>
          <a:p>
            <a:pPr lvl="3"/>
            <a:r>
              <a:rPr lang="ko-KR" altLang="en-US" b="1" dirty="0"/>
              <a:t>세션 저장 후 열기 클릭</a:t>
            </a:r>
            <a:endParaRPr lang="en-US" altLang="ko-KR" b="1" dirty="0"/>
          </a:p>
          <a:p>
            <a:pPr lvl="3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35A692-0064-9981-E92C-47D5F8527F07}"/>
              </a:ext>
            </a:extLst>
          </p:cNvPr>
          <p:cNvSpPr/>
          <p:nvPr/>
        </p:nvSpPr>
        <p:spPr>
          <a:xfrm>
            <a:off x="-3204864" y="1772816"/>
            <a:ext cx="3096344" cy="13681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실습</a:t>
            </a:r>
            <a:r>
              <a:rPr lang="en-US" altLang="ko-KR" sz="3200" dirty="0"/>
              <a:t>1~7</a:t>
            </a:r>
            <a:endParaRPr lang="ko-KR" altLang="en-US" sz="3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326711-5229-014B-BBBD-CF7B0EA56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348880"/>
            <a:ext cx="4230680" cy="413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9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실습 환경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altLang="ko-KR" dirty="0"/>
              <a:t>Oracle VirtualBox </a:t>
            </a:r>
            <a:r>
              <a:rPr lang="ko-KR" altLang="en-US" dirty="0"/>
              <a:t>를 활용한 </a:t>
            </a:r>
            <a:r>
              <a:rPr lang="en-US" altLang="ko-KR" dirty="0"/>
              <a:t>Linux Server </a:t>
            </a:r>
            <a:r>
              <a:rPr lang="ko-KR" altLang="en-US" dirty="0"/>
              <a:t>구성</a:t>
            </a:r>
            <a:endParaRPr lang="en-US" altLang="ko-KR" b="1" dirty="0"/>
          </a:p>
          <a:p>
            <a:pPr lvl="1"/>
            <a:r>
              <a:rPr lang="ko-KR" altLang="en-US" b="1" dirty="0"/>
              <a:t>원격 접속 허용</a:t>
            </a:r>
            <a:endParaRPr lang="en-US" altLang="ko-KR" b="1" dirty="0"/>
          </a:p>
          <a:p>
            <a:pPr lvl="2"/>
            <a:r>
              <a:rPr lang="en-US" altLang="ko-KR" b="1" dirty="0"/>
              <a:t>Putty</a:t>
            </a:r>
            <a:r>
              <a:rPr lang="ko-KR" altLang="en-US" b="1" dirty="0"/>
              <a:t>를 이용한 원격 접속</a:t>
            </a:r>
            <a:endParaRPr lang="en-US" altLang="ko-KR" b="1" dirty="0"/>
          </a:p>
          <a:p>
            <a:pPr lvl="3"/>
            <a:r>
              <a:rPr lang="ko-KR" altLang="en-US" b="1" dirty="0"/>
              <a:t>인스턴스 세부정보에서 사용자 이름을 입력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35A692-0064-9981-E92C-47D5F8527F07}"/>
              </a:ext>
            </a:extLst>
          </p:cNvPr>
          <p:cNvSpPr/>
          <p:nvPr/>
        </p:nvSpPr>
        <p:spPr>
          <a:xfrm>
            <a:off x="-3204864" y="1772816"/>
            <a:ext cx="3096344" cy="13681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실습</a:t>
            </a:r>
            <a:r>
              <a:rPr lang="en-US" altLang="ko-KR" sz="3200" dirty="0"/>
              <a:t>1~7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C7F409-1368-2549-83AE-0A4E3621C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24" y="2456892"/>
            <a:ext cx="5940152" cy="341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33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실습 환경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en-US" altLang="ko-KR" dirty="0"/>
              <a:t>Oracle VirtualBox </a:t>
            </a:r>
            <a:r>
              <a:rPr lang="ko-KR" altLang="en-US" dirty="0"/>
              <a:t>를 활용한 </a:t>
            </a:r>
            <a:r>
              <a:rPr lang="en-US" altLang="ko-KR" dirty="0"/>
              <a:t>Linux Server </a:t>
            </a:r>
            <a:r>
              <a:rPr lang="ko-KR" altLang="en-US" dirty="0"/>
              <a:t>구성</a:t>
            </a:r>
            <a:endParaRPr lang="en-US" altLang="ko-KR" b="1" dirty="0"/>
          </a:p>
          <a:p>
            <a:pPr lvl="1"/>
            <a:r>
              <a:rPr lang="ko-KR" altLang="en-US" b="1" dirty="0"/>
              <a:t>원격 접속 허용</a:t>
            </a:r>
            <a:endParaRPr lang="en-US" altLang="ko-KR" b="1" dirty="0"/>
          </a:p>
          <a:p>
            <a:pPr lvl="2"/>
            <a:r>
              <a:rPr lang="en-US" altLang="ko-KR" b="1" dirty="0"/>
              <a:t>Putty</a:t>
            </a:r>
            <a:r>
              <a:rPr lang="ko-KR" altLang="en-US" b="1" dirty="0"/>
              <a:t>를 이용한 원격 접속</a:t>
            </a:r>
            <a:endParaRPr lang="en-US" altLang="ko-KR" b="1" dirty="0"/>
          </a:p>
          <a:p>
            <a:pPr lvl="3"/>
            <a:r>
              <a:rPr lang="ko-KR" altLang="en-US" b="1" dirty="0"/>
              <a:t>비밀번호 입력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35A692-0064-9981-E92C-47D5F8527F07}"/>
              </a:ext>
            </a:extLst>
          </p:cNvPr>
          <p:cNvSpPr/>
          <p:nvPr/>
        </p:nvSpPr>
        <p:spPr>
          <a:xfrm>
            <a:off x="-3204864" y="1772816"/>
            <a:ext cx="3096344" cy="13681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실습</a:t>
            </a:r>
            <a:r>
              <a:rPr lang="en-US" altLang="ko-KR" sz="3200" dirty="0"/>
              <a:t>1~7</a:t>
            </a:r>
            <a:endParaRPr lang="ko-KR" altLang="en-US" sz="3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473844-8D72-7148-81DD-685037FC0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20" y="2422157"/>
            <a:ext cx="6012160" cy="383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25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실습 환경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29600" cy="5257800"/>
          </a:xfrm>
        </p:spPr>
        <p:txBody>
          <a:bodyPr>
            <a:normAutofit/>
          </a:bodyPr>
          <a:lstStyle/>
          <a:p>
            <a:r>
              <a:rPr lang="ko-KR" altLang="en-US" dirty="0"/>
              <a:t>시작 과 종료</a:t>
            </a:r>
            <a:endParaRPr lang="en-US" altLang="ko-KR" b="1" dirty="0"/>
          </a:p>
          <a:p>
            <a:pPr lvl="1"/>
            <a:r>
              <a:rPr lang="ko-KR" altLang="en-US" b="1" dirty="0"/>
              <a:t>종료</a:t>
            </a:r>
            <a:endParaRPr lang="en-US" altLang="ko-KR" b="1" dirty="0"/>
          </a:p>
          <a:p>
            <a:pPr lvl="2"/>
            <a:r>
              <a:rPr lang="en-US" altLang="ko-KR" b="1" dirty="0"/>
              <a:t>GUI</a:t>
            </a:r>
            <a:r>
              <a:rPr lang="ko-KR" altLang="en-US" b="1" dirty="0"/>
              <a:t>를 설치한 경우 바탕 화면의 오른쪽 상단의 아이콘을 클릭하고 </a:t>
            </a:r>
            <a:r>
              <a:rPr lang="en-US" altLang="ko-KR" b="1" dirty="0"/>
              <a:t>[</a:t>
            </a:r>
            <a:r>
              <a:rPr lang="ko-KR" altLang="en-US" b="1" dirty="0"/>
              <a:t>컴퓨터 끄기</a:t>
            </a:r>
            <a:r>
              <a:rPr lang="en-US" altLang="ko-KR" b="1" dirty="0"/>
              <a:t>/</a:t>
            </a:r>
            <a:r>
              <a:rPr lang="ko-KR" altLang="en-US" b="1" dirty="0"/>
              <a:t>로그아웃</a:t>
            </a:r>
            <a:r>
              <a:rPr lang="en-US" altLang="ko-KR" b="1" dirty="0"/>
              <a:t>] - [</a:t>
            </a:r>
            <a:r>
              <a:rPr lang="ko-KR" altLang="en-US" b="1" dirty="0"/>
              <a:t>컴퓨터 끄기</a:t>
            </a:r>
            <a:r>
              <a:rPr lang="en-US" altLang="ko-KR" b="1" dirty="0"/>
              <a:t>...]</a:t>
            </a:r>
            <a:r>
              <a:rPr lang="ko-KR" altLang="en-US" b="1" dirty="0"/>
              <a:t>를 선택한 후 나타난 창에서</a:t>
            </a:r>
            <a:r>
              <a:rPr lang="en-US" altLang="ko-KR" b="1" dirty="0"/>
              <a:t>〈</a:t>
            </a:r>
            <a:r>
              <a:rPr lang="ko-KR" altLang="en-US" b="1" dirty="0"/>
              <a:t>컴퓨터 끄기</a:t>
            </a:r>
            <a:r>
              <a:rPr lang="en-US" altLang="ko-KR" b="1" dirty="0"/>
              <a:t>〉</a:t>
            </a:r>
            <a:r>
              <a:rPr lang="ko-KR" altLang="en-US" b="1" dirty="0"/>
              <a:t>를 클릭하는데 </a:t>
            </a:r>
            <a:r>
              <a:rPr lang="en-US" altLang="ko-KR" b="1" dirty="0"/>
              <a:t>X </a:t>
            </a:r>
            <a:r>
              <a:rPr lang="ko-KR" altLang="en-US" b="1" dirty="0"/>
              <a:t>윈도 환경에서 바로 시스템을 종료</a:t>
            </a:r>
          </a:p>
          <a:p>
            <a:pPr lvl="2"/>
            <a:r>
              <a:rPr lang="ko-KR" altLang="en-US" b="1" dirty="0"/>
              <a:t>터미널이나 쉘에서는 명령어로 </a:t>
            </a:r>
            <a:r>
              <a:rPr lang="en-US" altLang="ko-KR" b="1" dirty="0" err="1"/>
              <a:t>poweroff</a:t>
            </a:r>
            <a:r>
              <a:rPr lang="en-US" altLang="ko-KR" b="1" dirty="0"/>
              <a:t>, shutdown -P now, halt –p </a:t>
            </a:r>
            <a:r>
              <a:rPr lang="ko-KR" altLang="en-US" b="1" dirty="0"/>
              <a:t>와 </a:t>
            </a:r>
            <a:r>
              <a:rPr lang="en-US" altLang="ko-KR" b="1" dirty="0" err="1"/>
              <a:t>init</a:t>
            </a:r>
            <a:r>
              <a:rPr lang="en-US" altLang="ko-KR" b="1" dirty="0"/>
              <a:t> 0</a:t>
            </a:r>
            <a:r>
              <a:rPr lang="ko-KR" altLang="en-US" b="1" dirty="0"/>
              <a:t>을 실행하면 되는데 </a:t>
            </a:r>
            <a:r>
              <a:rPr lang="en-US" altLang="ko-KR" b="1" dirty="0"/>
              <a:t>-P </a:t>
            </a:r>
            <a:r>
              <a:rPr lang="ko-KR" altLang="en-US" b="1" dirty="0"/>
              <a:t>또는 </a:t>
            </a:r>
            <a:r>
              <a:rPr lang="en-US" altLang="ko-KR" b="1" dirty="0"/>
              <a:t>-p </a:t>
            </a:r>
            <a:r>
              <a:rPr lang="ko-KR" altLang="en-US" b="1" dirty="0"/>
              <a:t>옵션은 시스템 종료를 의미</a:t>
            </a:r>
            <a:endParaRPr lang="en-US" altLang="ko-KR" b="1" dirty="0"/>
          </a:p>
          <a:p>
            <a:pPr lvl="2"/>
            <a:r>
              <a:rPr lang="en-US" altLang="ko-KR" b="1" dirty="0"/>
              <a:t>shutdown </a:t>
            </a:r>
            <a:r>
              <a:rPr lang="ko-KR" altLang="en-US" b="1" dirty="0"/>
              <a:t>명령어의 옵션 중 </a:t>
            </a:r>
            <a:r>
              <a:rPr lang="en-US" altLang="ko-KR" b="1" dirty="0"/>
              <a:t>now </a:t>
            </a:r>
            <a:r>
              <a:rPr lang="ko-KR" altLang="en-US" b="1" dirty="0"/>
              <a:t>부분에 시간을 지정하면 지정한 시간에 시스템을 종료</a:t>
            </a:r>
          </a:p>
          <a:p>
            <a:pPr lvl="3"/>
            <a:r>
              <a:rPr lang="en-US" altLang="ko-KR" sz="1200" b="1" dirty="0"/>
              <a:t>shutdown -P +10  -&gt; 10</a:t>
            </a:r>
            <a:r>
              <a:rPr lang="ko-KR" altLang="en-US" sz="1200" b="1" dirty="0"/>
              <a:t>분 후 종료</a:t>
            </a:r>
            <a:r>
              <a:rPr lang="en-US" altLang="ko-KR" sz="1200" b="1" dirty="0"/>
              <a:t>(P: </a:t>
            </a:r>
            <a:r>
              <a:rPr lang="en-US" altLang="ko-KR" sz="1200" b="1" dirty="0" err="1"/>
              <a:t>poweroff</a:t>
            </a:r>
            <a:r>
              <a:rPr lang="en-US" altLang="ko-KR" sz="1200" b="1" dirty="0"/>
              <a:t>)</a:t>
            </a:r>
          </a:p>
          <a:p>
            <a:pPr lvl="3"/>
            <a:r>
              <a:rPr lang="en-US" altLang="ko-KR" sz="1200" b="1" dirty="0"/>
              <a:t>shutdown -r 22:00 -&gt; </a:t>
            </a:r>
            <a:r>
              <a:rPr lang="ko-KR" altLang="en-US" sz="1200" b="1" dirty="0"/>
              <a:t>오후 </a:t>
            </a:r>
            <a:r>
              <a:rPr lang="en-US" altLang="ko-KR" sz="1200" b="1" dirty="0"/>
              <a:t>10</a:t>
            </a:r>
            <a:r>
              <a:rPr lang="ko-KR" altLang="en-US" sz="1200" b="1" dirty="0"/>
              <a:t>시에 재부팅</a:t>
            </a:r>
            <a:r>
              <a:rPr lang="en-US" altLang="ko-KR" sz="1200" b="1" dirty="0"/>
              <a:t>(r: reboot)</a:t>
            </a:r>
          </a:p>
          <a:p>
            <a:pPr lvl="3"/>
            <a:r>
              <a:rPr lang="en-US" altLang="ko-KR" sz="1200" b="1" dirty="0"/>
              <a:t>shutdown -c -&gt; </a:t>
            </a:r>
            <a:r>
              <a:rPr lang="ko-KR" altLang="en-US" sz="1200" b="1" dirty="0"/>
              <a:t>예약된 </a:t>
            </a:r>
            <a:r>
              <a:rPr lang="en-US" altLang="ko-KR" sz="1200" b="1" dirty="0"/>
              <a:t>shutdown </a:t>
            </a:r>
            <a:r>
              <a:rPr lang="ko-KR" altLang="en-US" sz="1200" b="1" dirty="0"/>
              <a:t>취소</a:t>
            </a:r>
            <a:r>
              <a:rPr lang="en-US" altLang="ko-KR" sz="1200" b="1" dirty="0"/>
              <a:t>(c: cancel)</a:t>
            </a:r>
          </a:p>
          <a:p>
            <a:pPr lvl="3"/>
            <a:r>
              <a:rPr lang="en-US" altLang="ko-KR" sz="1200" b="1" dirty="0"/>
              <a:t>shutdown -k +15 -&gt; </a:t>
            </a:r>
            <a:r>
              <a:rPr lang="ko-KR" altLang="en-US" sz="1200" b="1" dirty="0"/>
              <a:t>현재 접속한 사용자에게 </a:t>
            </a:r>
            <a:r>
              <a:rPr lang="en-US" altLang="ko-KR" sz="1200" b="1" dirty="0"/>
              <a:t>15</a:t>
            </a:r>
            <a:r>
              <a:rPr lang="ko-KR" altLang="en-US" sz="1200" b="1" dirty="0"/>
              <a:t>분 후 종료된다는 메시지를 보내지만 실제로는 종료되지 않음</a:t>
            </a:r>
            <a:endParaRPr lang="en-US" altLang="ko-KR" sz="1200" b="1" dirty="0"/>
          </a:p>
          <a:p>
            <a:pPr lvl="1"/>
            <a:r>
              <a:rPr lang="ko-KR" altLang="en-US" b="1" dirty="0" err="1"/>
              <a:t>재부팅하려면</a:t>
            </a:r>
            <a:r>
              <a:rPr lang="ko-KR" altLang="en-US" b="1" dirty="0"/>
              <a:t> </a:t>
            </a:r>
            <a:r>
              <a:rPr lang="en-US" altLang="ko-KR" b="1" dirty="0"/>
              <a:t>reboot, shutdown -r now, </a:t>
            </a:r>
            <a:r>
              <a:rPr lang="en-US" altLang="ko-KR" b="1" dirty="0" err="1"/>
              <a:t>init</a:t>
            </a:r>
            <a:r>
              <a:rPr lang="en-US" altLang="ko-KR" b="1" dirty="0"/>
              <a:t> 6 </a:t>
            </a:r>
            <a:r>
              <a:rPr lang="ko-KR" altLang="en-US" b="1" dirty="0"/>
              <a:t>등의 명령을 사용</a:t>
            </a:r>
            <a:endParaRPr lang="en-US" altLang="ko-KR" b="1" dirty="0"/>
          </a:p>
          <a:p>
            <a:pPr lvl="1"/>
            <a:r>
              <a:rPr lang="ko-KR" altLang="en-US" b="1" dirty="0"/>
              <a:t>로그아웃</a:t>
            </a:r>
          </a:p>
          <a:p>
            <a:pPr lvl="2"/>
            <a:r>
              <a:rPr lang="en-US" altLang="ko-KR" b="1" dirty="0" err="1"/>
              <a:t>loggout</a:t>
            </a:r>
            <a:r>
              <a:rPr lang="ko-KR" altLang="en-US" b="1" dirty="0"/>
              <a:t>은 시스템 종료와 의미가 다르며 현재 사용자의 시스템 접속을 끝낸다는 뜻이지 시스템을 종료한다는 의미가 아님</a:t>
            </a:r>
          </a:p>
          <a:p>
            <a:pPr lvl="2"/>
            <a:r>
              <a:rPr lang="en-US" altLang="ko-KR" b="1" dirty="0"/>
              <a:t>Linux</a:t>
            </a:r>
            <a:r>
              <a:rPr lang="ko-KR" altLang="en-US" b="1" dirty="0"/>
              <a:t>는 여러 명의 사용자가 동시에 접속해서 사용하는 다중 사용자 시스템이므로 자신만  접속을 끝내는 로그아웃이 필요한데 만약 관리자가 자신이 사용하지 않는다고 시스템을 </a:t>
            </a:r>
            <a:r>
              <a:rPr lang="ko-KR" altLang="en-US" b="1" dirty="0" err="1"/>
              <a:t>종료시켜</a:t>
            </a:r>
            <a:r>
              <a:rPr lang="ko-KR" altLang="en-US" b="1" dirty="0"/>
              <a:t> 버리면 시스템에 접속된 많은 사용자는 작업 중에 컴퓨터가 종료되는 황당한 경험을 하게 됨</a:t>
            </a:r>
          </a:p>
          <a:p>
            <a:pPr lvl="2"/>
            <a:r>
              <a:rPr lang="ko-KR" altLang="en-US" b="1" dirty="0"/>
              <a:t>텍스트 모드에서 로그아웃 하려면 </a:t>
            </a:r>
            <a:r>
              <a:rPr lang="en-US" altLang="ko-KR" b="1" dirty="0"/>
              <a:t>logout </a:t>
            </a:r>
            <a:r>
              <a:rPr lang="ko-KR" altLang="en-US" b="1" dirty="0"/>
              <a:t>또는 </a:t>
            </a:r>
            <a:r>
              <a:rPr lang="en-US" altLang="ko-KR" b="1" dirty="0"/>
              <a:t>exit </a:t>
            </a:r>
            <a:r>
              <a:rPr lang="ko-KR" altLang="en-US" b="1" dirty="0"/>
              <a:t>명령을</a:t>
            </a:r>
            <a:r>
              <a:rPr lang="en-US" altLang="ko-KR" b="1" dirty="0"/>
              <a:t> </a:t>
            </a:r>
            <a:r>
              <a:rPr lang="ko-KR" altLang="en-US" b="1" dirty="0"/>
              <a:t>실행</a:t>
            </a:r>
          </a:p>
          <a:p>
            <a:pPr lvl="3"/>
            <a:endParaRPr lang="ko-KR" altLang="en-US" b="1" dirty="0"/>
          </a:p>
          <a:p>
            <a:pPr lvl="3"/>
            <a:endParaRPr lang="en-US" altLang="ko-KR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35A692-0064-9981-E92C-47D5F8527F07}"/>
              </a:ext>
            </a:extLst>
          </p:cNvPr>
          <p:cNvSpPr/>
          <p:nvPr/>
        </p:nvSpPr>
        <p:spPr>
          <a:xfrm>
            <a:off x="-3204864" y="1772816"/>
            <a:ext cx="3096344" cy="13681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실습</a:t>
            </a:r>
            <a:r>
              <a:rPr lang="en-US" altLang="ko-KR" sz="3200" dirty="0"/>
              <a:t>1~7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95840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Linux vi shell </a:t>
            </a:r>
            <a:r>
              <a:rPr lang="ko-KR" altLang="en-US" dirty="0"/>
              <a:t>사용</a:t>
            </a:r>
          </a:p>
        </p:txBody>
      </p:sp>
      <p:sp>
        <p:nvSpPr>
          <p:cNvPr id="3" name="WordArt 436"/>
          <p:cNvSpPr>
            <a:spLocks noChangeArrowheads="1" noChangeShapeType="1" noTextEdit="1"/>
          </p:cNvSpPr>
          <p:nvPr/>
        </p:nvSpPr>
        <p:spPr bwMode="auto">
          <a:xfrm>
            <a:off x="683568" y="2565024"/>
            <a:ext cx="584167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2</a:t>
            </a:r>
            <a:endParaRPr kumimoji="0" lang="ko-KR" altLang="en-US" sz="4800" b="1" i="1" kern="10" spc="150" dirty="0">
              <a:ln w="11430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524C90-0007-60B3-4683-8D8F1275C449}"/>
              </a:ext>
            </a:extLst>
          </p:cNvPr>
          <p:cNvSpPr/>
          <p:nvPr/>
        </p:nvSpPr>
        <p:spPr>
          <a:xfrm>
            <a:off x="-2604735" y="188640"/>
            <a:ext cx="2588687" cy="27363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latin typeface="+mn-lt"/>
              </a:rPr>
              <a:t>왜 </a:t>
            </a:r>
            <a:r>
              <a:rPr lang="en-US" altLang="ko-KR" sz="1100" dirty="0">
                <a:latin typeface="+mn-lt"/>
              </a:rPr>
              <a:t>vi </a:t>
            </a:r>
            <a:r>
              <a:rPr lang="ko-KR" altLang="en-US" sz="1100" dirty="0">
                <a:latin typeface="+mn-lt"/>
              </a:rPr>
              <a:t>편집기가 필요하는지</a:t>
            </a:r>
          </a:p>
          <a:p>
            <a:endParaRPr lang="en-US" altLang="ko-KR" sz="1100" dirty="0"/>
          </a:p>
          <a:p>
            <a:r>
              <a:rPr lang="ko-KR" altLang="en-US" sz="1100" dirty="0">
                <a:latin typeface="+mn-lt"/>
              </a:rPr>
              <a:t>윈도우 같은 경우에는</a:t>
            </a:r>
            <a:r>
              <a:rPr lang="en-US" altLang="ko-KR" sz="1100" dirty="0">
                <a:latin typeface="+mn-lt"/>
              </a:rPr>
              <a:t> </a:t>
            </a:r>
            <a:r>
              <a:rPr lang="ko-KR" altLang="en-US" sz="1100" dirty="0">
                <a:latin typeface="+mn-lt"/>
              </a:rPr>
              <a:t>메모장장 같은 에디터에서 코드를 변경하는데</a:t>
            </a:r>
            <a:r>
              <a:rPr lang="en-US" altLang="ko-KR" sz="1100" dirty="0">
                <a:latin typeface="+mn-lt"/>
              </a:rPr>
              <a:t>,</a:t>
            </a:r>
          </a:p>
          <a:p>
            <a:endParaRPr lang="en-US" altLang="ko-KR" sz="1100" dirty="0"/>
          </a:p>
          <a:p>
            <a:r>
              <a:rPr lang="ko-KR" altLang="en-US" sz="1100" dirty="0"/>
              <a:t>리눅스는 이러한 메모장이 </a:t>
            </a:r>
            <a:r>
              <a:rPr lang="en-US" altLang="ko-KR" sz="1100" dirty="0"/>
              <a:t>vi </a:t>
            </a:r>
            <a:r>
              <a:rPr lang="ko-KR" altLang="en-US" sz="1100" dirty="0"/>
              <a:t>에디터입니다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 err="1">
                <a:latin typeface="+mn-lt"/>
              </a:rPr>
              <a:t>시스템쪽</a:t>
            </a:r>
            <a:r>
              <a:rPr lang="ko-KR" altLang="en-US" sz="1100" dirty="0">
                <a:latin typeface="+mn-lt"/>
              </a:rPr>
              <a:t> 예</a:t>
            </a:r>
            <a:r>
              <a:rPr lang="en-US" altLang="ko-KR" sz="1100" dirty="0">
                <a:latin typeface="+mn-lt"/>
              </a:rPr>
              <a:t>)</a:t>
            </a:r>
          </a:p>
          <a:p>
            <a:r>
              <a:rPr lang="en-US" altLang="ko-KR" sz="1100" dirty="0">
                <a:latin typeface="+mn-lt"/>
              </a:rPr>
              <a:t>C</a:t>
            </a:r>
            <a:r>
              <a:rPr lang="ko-KR" altLang="en-US" sz="1100" dirty="0">
                <a:latin typeface="+mn-lt"/>
              </a:rPr>
              <a:t>드라이브에 </a:t>
            </a:r>
            <a:r>
              <a:rPr lang="en-US" altLang="ko-KR" sz="1100" dirty="0">
                <a:latin typeface="+mn-lt"/>
              </a:rPr>
              <a:t>windows</a:t>
            </a:r>
            <a:r>
              <a:rPr lang="ko-KR" altLang="en-US" sz="1100" dirty="0">
                <a:latin typeface="+mn-lt"/>
              </a:rPr>
              <a:t>에 </a:t>
            </a:r>
            <a:r>
              <a:rPr lang="en-US" altLang="ko-KR" sz="1100" dirty="0">
                <a:latin typeface="+mn-lt"/>
              </a:rPr>
              <a:t>system 32</a:t>
            </a:r>
            <a:r>
              <a:rPr lang="ko-KR" altLang="en-US" sz="1100" dirty="0">
                <a:latin typeface="+mn-lt"/>
              </a:rPr>
              <a:t>에</a:t>
            </a:r>
            <a:r>
              <a:rPr lang="en-US" altLang="ko-KR" sz="1100" dirty="0">
                <a:latin typeface="+mn-lt"/>
              </a:rPr>
              <a:t>drivers </a:t>
            </a:r>
            <a:r>
              <a:rPr lang="ko-KR" altLang="en-US" sz="1100" dirty="0">
                <a:latin typeface="+mn-lt"/>
              </a:rPr>
              <a:t>에 </a:t>
            </a:r>
            <a:r>
              <a:rPr lang="en-US" altLang="ko-KR" sz="1100" dirty="0" err="1">
                <a:latin typeface="+mn-lt"/>
              </a:rPr>
              <a:t>etc</a:t>
            </a:r>
            <a:endParaRPr lang="en-US" altLang="ko-KR" sz="1100" dirty="0">
              <a:latin typeface="+mn-lt"/>
            </a:endParaRPr>
          </a:p>
          <a:p>
            <a:r>
              <a:rPr lang="en-US" altLang="ko-KR" sz="1100" dirty="0" err="1">
                <a:latin typeface="+mn-lt"/>
              </a:rPr>
              <a:t>hostnamectl</a:t>
            </a:r>
            <a:r>
              <a:rPr lang="en-US" altLang="ko-KR" sz="1100" dirty="0">
                <a:latin typeface="+mn-lt"/>
              </a:rPr>
              <a:t> set-hostname </a:t>
            </a:r>
            <a:endParaRPr lang="ko-KR" alt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6740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Linux OS </a:t>
            </a:r>
            <a:r>
              <a:rPr lang="ko-KR" altLang="en-US" dirty="0"/>
              <a:t>개요 및 설치</a:t>
            </a:r>
          </a:p>
        </p:txBody>
      </p:sp>
      <p:sp>
        <p:nvSpPr>
          <p:cNvPr id="3" name="WordArt 436"/>
          <p:cNvSpPr>
            <a:spLocks noChangeArrowheads="1" noChangeShapeType="1" noTextEdit="1"/>
          </p:cNvSpPr>
          <p:nvPr/>
        </p:nvSpPr>
        <p:spPr bwMode="auto">
          <a:xfrm>
            <a:off x="683568" y="2565024"/>
            <a:ext cx="584167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</a:t>
            </a:r>
            <a:endParaRPr kumimoji="0" lang="ko-KR" altLang="en-US" sz="4800" b="1" i="1" kern="10" spc="150" dirty="0">
              <a:ln w="11430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</a:t>
            </a:r>
            <a:r>
              <a:rPr lang="ko-KR" altLang="en-US" dirty="0"/>
              <a:t> 문서 편집기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472608"/>
          </a:xfrm>
        </p:spPr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 편집기의 종류</a:t>
            </a:r>
            <a:endParaRPr lang="en-US" altLang="ko-KR" dirty="0"/>
          </a:p>
          <a:p>
            <a:pPr lvl="1"/>
            <a:r>
              <a:rPr lang="en-US" altLang="ko-KR" dirty="0"/>
              <a:t>GUI </a:t>
            </a:r>
            <a:r>
              <a:rPr lang="ko-KR" altLang="en-US" dirty="0"/>
              <a:t>환경인 </a:t>
            </a:r>
            <a:r>
              <a:rPr lang="ko-KR" altLang="en-US" dirty="0" err="1"/>
              <a:t>그놈에서</a:t>
            </a:r>
            <a:r>
              <a:rPr lang="ko-KR" altLang="en-US" dirty="0"/>
              <a:t> 제공하는 </a:t>
            </a:r>
            <a:r>
              <a:rPr lang="en-US" altLang="ko-KR" dirty="0" err="1"/>
              <a:t>gedit</a:t>
            </a:r>
            <a:endParaRPr lang="en-US" altLang="ko-KR" dirty="0"/>
          </a:p>
          <a:p>
            <a:pPr lvl="1"/>
            <a:r>
              <a:rPr lang="en-US" altLang="ko-KR" dirty="0"/>
              <a:t>Unix</a:t>
            </a:r>
            <a:r>
              <a:rPr lang="ko-KR" altLang="en-US" dirty="0"/>
              <a:t>에서부터 사용했던 행 편집기</a:t>
            </a:r>
            <a:r>
              <a:rPr lang="en-US" altLang="ko-KR" dirty="0"/>
              <a:t>(</a:t>
            </a:r>
            <a:r>
              <a:rPr lang="ko-KR" altLang="en-US" dirty="0"/>
              <a:t>라인 편집기</a:t>
            </a:r>
            <a:r>
              <a:rPr lang="en-US" altLang="ko-KR" dirty="0"/>
              <a:t>)</a:t>
            </a:r>
            <a:r>
              <a:rPr lang="ko-KR" altLang="en-US" dirty="0"/>
              <a:t>와 화면 편집기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화면 단위 편집기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vi : Linux</a:t>
            </a:r>
            <a:r>
              <a:rPr lang="ko-KR" altLang="en-US" dirty="0"/>
              <a:t>에서 일반적으로 사용할 수 있는 화면 편집기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 err="1"/>
              <a:t>emacs</a:t>
            </a:r>
            <a:r>
              <a:rPr lang="en-US" altLang="ko-KR" dirty="0"/>
              <a:t>(</a:t>
            </a:r>
            <a:r>
              <a:rPr lang="ko-KR" altLang="en-US" dirty="0" err="1"/>
              <a:t>이맥스</a:t>
            </a:r>
            <a:r>
              <a:rPr lang="en-US" altLang="ko-KR" dirty="0"/>
              <a:t>) : </a:t>
            </a:r>
            <a:r>
              <a:rPr lang="ko-KR" altLang="en-US" dirty="0"/>
              <a:t>제공하는 기능이 매우 다양하지만 사용법이 </a:t>
            </a:r>
            <a:br>
              <a:rPr lang="en-US" altLang="ko-KR" dirty="0"/>
            </a:br>
            <a:r>
              <a:rPr lang="ko-KR" altLang="en-US" dirty="0"/>
              <a:t>어렵고 복잡하여 전문적인 애호가 위주로 사용</a:t>
            </a:r>
            <a:endParaRPr lang="en-US" altLang="ko-KR" dirty="0"/>
          </a:p>
          <a:p>
            <a:pPr lvl="2"/>
            <a:r>
              <a:rPr lang="en-US" altLang="ko-KR" dirty="0"/>
              <a:t>GNU </a:t>
            </a:r>
            <a:r>
              <a:rPr lang="ko-KR" altLang="en-US" dirty="0" err="1"/>
              <a:t>이맥스는</a:t>
            </a:r>
            <a:r>
              <a:rPr lang="ko-KR" altLang="en-US" dirty="0"/>
              <a:t> 무료로 배포되며</a:t>
            </a:r>
            <a:r>
              <a:rPr lang="en-US" altLang="ko-KR" dirty="0"/>
              <a:t>, </a:t>
            </a:r>
            <a:r>
              <a:rPr lang="ko-KR" altLang="en-US" dirty="0"/>
              <a:t>별도로 </a:t>
            </a:r>
            <a:r>
              <a:rPr lang="ko-KR" altLang="en-US" dirty="0" err="1"/>
              <a:t>설치해야함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3460919" cy="174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19917C-DDFA-737E-41C2-A83C56D36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907031"/>
            <a:ext cx="3166144" cy="2943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509161-88C5-E2FB-90E1-6AE4ED339CEB}"/>
              </a:ext>
            </a:extLst>
          </p:cNvPr>
          <p:cNvSpPr txBox="1"/>
          <p:nvPr/>
        </p:nvSpPr>
        <p:spPr>
          <a:xfrm>
            <a:off x="7087848" y="3874196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행단위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편집</a:t>
            </a:r>
          </a:p>
        </p:txBody>
      </p:sp>
      <p:pic>
        <p:nvPicPr>
          <p:cNvPr id="1026" name="Picture 2" descr="gEdit - Bodhi Linux">
            <a:extLst>
              <a:ext uri="{FF2B5EF4-FFF2-40B4-BE49-F238E27FC236}">
                <a16:creationId xmlns:a16="http://schemas.microsoft.com/office/drawing/2014/main" id="{E4E30DAF-F942-1FBB-B5B1-93442A8B2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" t="1978" r="3444" b="3287"/>
          <a:stretch/>
        </p:blipFill>
        <p:spPr bwMode="auto">
          <a:xfrm>
            <a:off x="6122368" y="4107133"/>
            <a:ext cx="2955328" cy="237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B16AD1-D932-D984-E0FC-DD710646B977}"/>
              </a:ext>
            </a:extLst>
          </p:cNvPr>
          <p:cNvSpPr txBox="1"/>
          <p:nvPr/>
        </p:nvSpPr>
        <p:spPr>
          <a:xfrm>
            <a:off x="6905906" y="6479879"/>
            <a:ext cx="1234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GUI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편집기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gedit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199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 </a:t>
            </a:r>
            <a:r>
              <a:rPr lang="ko-KR" altLang="en-US" dirty="0"/>
              <a:t>문서 편집기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400600"/>
          </a:xfrm>
        </p:spPr>
        <p:txBody>
          <a:bodyPr/>
          <a:lstStyle/>
          <a:p>
            <a:r>
              <a:rPr lang="ko-KR" altLang="en-US" dirty="0" err="1"/>
              <a:t>모드형과</a:t>
            </a:r>
            <a:r>
              <a:rPr lang="ko-KR" altLang="en-US" dirty="0"/>
              <a:t> </a:t>
            </a:r>
            <a:r>
              <a:rPr lang="ko-KR" altLang="en-US" dirty="0" err="1"/>
              <a:t>비모드형</a:t>
            </a:r>
            <a:r>
              <a:rPr lang="ko-KR" altLang="en-US" dirty="0"/>
              <a:t> 편집기</a:t>
            </a:r>
            <a:endParaRPr lang="en-US" altLang="ko-KR" dirty="0"/>
          </a:p>
          <a:p>
            <a:pPr lvl="1"/>
            <a:r>
              <a:rPr lang="ko-KR" altLang="en-US" dirty="0" err="1"/>
              <a:t>모드형</a:t>
            </a:r>
            <a:endParaRPr lang="en-US" altLang="ko-KR" dirty="0"/>
          </a:p>
          <a:p>
            <a:pPr lvl="2"/>
            <a:r>
              <a:rPr lang="ko-KR" altLang="en-US" dirty="0"/>
              <a:t>입력 모드와 명령 모드가 구분</a:t>
            </a:r>
            <a:endParaRPr lang="en-US" altLang="ko-KR" dirty="0"/>
          </a:p>
          <a:p>
            <a:pPr lvl="2"/>
            <a:r>
              <a:rPr lang="ko-KR" altLang="en-US" b="1" u="sng" dirty="0"/>
              <a:t>입력 모드는 텍스트를 입력할 수 있는 모드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b="1" u="sng" dirty="0"/>
              <a:t>명령 모드는 텍스트를 수정하거나 삭제하고 복사와 붙이기 등 편집을 하는 모드</a:t>
            </a:r>
            <a:endParaRPr lang="en-US" altLang="ko-KR" b="1" u="sng" dirty="0"/>
          </a:p>
          <a:p>
            <a:pPr lvl="2"/>
            <a:r>
              <a:rPr lang="ko-KR" altLang="en-US" dirty="0"/>
              <a:t>같은 글자라도 입력 모드에서는 텍스트로 처리하여 입력되고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명령 모드에서는 텍스트로 입력되는 것이 아니라 편집 명령으로 사용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vi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는 모드형 편집기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/>
            <a:r>
              <a:rPr lang="ko-KR" altLang="en-US" dirty="0"/>
              <a:t>비모드형</a:t>
            </a:r>
            <a:endParaRPr lang="en-US" altLang="ko-KR" dirty="0"/>
          </a:p>
          <a:p>
            <a:pPr lvl="2"/>
            <a:r>
              <a:rPr lang="ko-KR" altLang="en-US" b="1" u="sng" dirty="0"/>
              <a:t>입력 모드와 명령 모드가 구분되어 있지 않음</a:t>
            </a:r>
            <a:endParaRPr lang="en-US" altLang="ko-KR" b="1" u="sng" dirty="0"/>
          </a:p>
          <a:p>
            <a:pPr lvl="2"/>
            <a:r>
              <a:rPr lang="ko-KR" altLang="en-US" dirty="0"/>
              <a:t>편집 기능을  </a:t>
            </a:r>
            <a:r>
              <a:rPr lang="en-US" altLang="ko-KR" dirty="0"/>
              <a:t>Ctrl</a:t>
            </a:r>
            <a:r>
              <a:rPr lang="ko-KR" altLang="en-US" dirty="0"/>
              <a:t>이나 </a:t>
            </a:r>
            <a:r>
              <a:rPr lang="en-US" altLang="ko-KR" dirty="0"/>
              <a:t>Alt</a:t>
            </a:r>
            <a:r>
              <a:rPr lang="ko-KR" altLang="en-US" dirty="0"/>
              <a:t> 같은 특수 키와 함께 사용</a:t>
            </a:r>
            <a:endParaRPr lang="en-US" altLang="ko-KR" dirty="0"/>
          </a:p>
          <a:p>
            <a:pPr lvl="2"/>
            <a:r>
              <a:rPr lang="ko-KR" altLang="en-US" dirty="0"/>
              <a:t>한글과 워드는 비모드형 편집기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93096"/>
            <a:ext cx="5959054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613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67544" y="1052736"/>
            <a:ext cx="8003232" cy="5458544"/>
          </a:xfrm>
        </p:spPr>
        <p:txBody>
          <a:bodyPr/>
          <a:lstStyle/>
          <a:p>
            <a:r>
              <a:rPr lang="en-US" altLang="ko-KR" dirty="0"/>
              <a:t>vi</a:t>
            </a:r>
            <a:r>
              <a:rPr lang="ko-KR" altLang="en-US" dirty="0"/>
              <a:t>의 동작 모드：　</a:t>
            </a:r>
            <a:r>
              <a:rPr lang="en-US" altLang="ko-KR" dirty="0"/>
              <a:t>vi</a:t>
            </a:r>
            <a:r>
              <a:rPr lang="ko-KR" altLang="en-US" dirty="0">
                <a:latin typeface="Consolas" panose="020B0609020204030204" pitchFamily="49" charset="0"/>
              </a:rPr>
              <a:t>　／</a:t>
            </a:r>
            <a:r>
              <a:rPr lang="ko-KR" altLang="en-US" dirty="0" err="1">
                <a:latin typeface="Consolas" panose="020B0609020204030204" pitchFamily="49" charset="0"/>
              </a:rPr>
              <a:t>경로／파일명</a:t>
            </a:r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913" y="1600200"/>
            <a:ext cx="5919573" cy="4767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307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 </a:t>
            </a:r>
            <a:r>
              <a:rPr lang="ko-KR" altLang="en-US" dirty="0"/>
              <a:t>사용법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0"/>
          </p:nvPr>
        </p:nvSpPr>
        <p:spPr>
          <a:xfrm>
            <a:off x="467544" y="1066800"/>
            <a:ext cx="8280920" cy="5530552"/>
          </a:xfrm>
        </p:spPr>
        <p:txBody>
          <a:bodyPr/>
          <a:lstStyle/>
          <a:p>
            <a:r>
              <a:rPr lang="en-US" altLang="ko-KR" dirty="0"/>
              <a:t>vi </a:t>
            </a:r>
            <a:r>
              <a:rPr lang="ko-KR" altLang="en-US" dirty="0"/>
              <a:t>시작하고 종료하기</a:t>
            </a:r>
            <a:endParaRPr lang="en-US" altLang="ko-KR" dirty="0"/>
          </a:p>
          <a:p>
            <a:pPr lvl="1"/>
            <a:r>
              <a:rPr lang="en-US" altLang="ko-KR" dirty="0"/>
              <a:t>vi </a:t>
            </a:r>
            <a:r>
              <a:rPr lang="ko-KR" altLang="en-US" dirty="0"/>
              <a:t>종료</a:t>
            </a:r>
            <a:endParaRPr lang="en-US" altLang="ko-KR" dirty="0"/>
          </a:p>
          <a:p>
            <a:pPr lvl="2"/>
            <a:r>
              <a:rPr lang="ko-KR" altLang="en-US" dirty="0"/>
              <a:t>명령모드나 마지막 행 모드에서 저장하고 종료 가능</a:t>
            </a: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821925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839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 </a:t>
            </a:r>
            <a:r>
              <a:rPr lang="ko-KR" altLang="en-US" dirty="0"/>
              <a:t>사용법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ko-KR" altLang="en-US" dirty="0"/>
              <a:t>입력 모드로 전환하기</a:t>
            </a: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27" y="1765300"/>
            <a:ext cx="5573166" cy="364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3492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67544" y="1052736"/>
            <a:ext cx="8280920" cy="5400600"/>
          </a:xfrm>
        </p:spPr>
        <p:txBody>
          <a:bodyPr/>
          <a:lstStyle/>
          <a:p>
            <a:r>
              <a:rPr lang="ko-KR" altLang="en-US" dirty="0"/>
              <a:t>화면 이동하기 </a:t>
            </a:r>
            <a:endParaRPr lang="en-US" altLang="ko-KR" dirty="0"/>
          </a:p>
          <a:p>
            <a:pPr lvl="1"/>
            <a:r>
              <a:rPr lang="ko-KR" altLang="en-US" dirty="0"/>
              <a:t>파일 크기가 터미널의 화면 크기보다 클 경우 화면을 이동시키기 위한 명령</a:t>
            </a:r>
            <a:endParaRPr lang="en-US" altLang="ko-KR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4452559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327" y="1905000"/>
            <a:ext cx="3643273" cy="4323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1596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05111"/>
            <a:ext cx="8291264" cy="5400600"/>
          </a:xfrm>
        </p:spPr>
        <p:txBody>
          <a:bodyPr/>
          <a:lstStyle/>
          <a:p>
            <a:r>
              <a:rPr lang="ko-KR" altLang="en-US" dirty="0"/>
              <a:t>특정 행</a:t>
            </a:r>
            <a:r>
              <a:rPr lang="en-US" altLang="ko-KR" dirty="0"/>
              <a:t>(line)</a:t>
            </a:r>
            <a:r>
              <a:rPr lang="ko-KR" altLang="en-US" dirty="0"/>
              <a:t>으로 바로 이동하기</a:t>
            </a:r>
            <a:endParaRPr lang="en-US" altLang="ko-KR" dirty="0"/>
          </a:p>
          <a:p>
            <a:pPr lvl="1"/>
            <a:r>
              <a:rPr lang="ko-KR" altLang="en-US" dirty="0"/>
              <a:t>원하는 행으로 커서를 바로 이동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/>
              <a:t>50G         -&gt; 50</a:t>
            </a:r>
            <a:r>
              <a:rPr lang="ko-KR" altLang="en-US" dirty="0"/>
              <a:t>행으로 이동</a:t>
            </a:r>
            <a:endParaRPr lang="en-US" altLang="ko-KR" dirty="0"/>
          </a:p>
          <a:p>
            <a:pPr lvl="2"/>
            <a:r>
              <a:rPr lang="en-US" altLang="ko-KR" dirty="0">
                <a:highlight>
                  <a:srgbClr val="FFFF00"/>
                </a:highlight>
              </a:rPr>
              <a:t>:30(enter</a:t>
            </a:r>
            <a:r>
              <a:rPr lang="ko-KR" altLang="en-US" dirty="0">
                <a:highlight>
                  <a:srgbClr val="FFFF00"/>
                </a:highlight>
              </a:rPr>
              <a:t>키</a:t>
            </a:r>
            <a:r>
              <a:rPr lang="en-US" altLang="ko-KR" dirty="0">
                <a:highlight>
                  <a:srgbClr val="FFFF00"/>
                </a:highlight>
              </a:rPr>
              <a:t>)  -&gt; 30</a:t>
            </a:r>
            <a:r>
              <a:rPr lang="ko-KR" altLang="en-US" dirty="0">
                <a:highlight>
                  <a:srgbClr val="FFFF00"/>
                </a:highlight>
              </a:rPr>
              <a:t>행으로 이동</a:t>
            </a:r>
            <a:r>
              <a:rPr lang="en-US" altLang="ko-KR" dirty="0">
                <a:highlight>
                  <a:srgbClr val="FFFF00"/>
                </a:highlight>
              </a:rPr>
              <a:t>    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17" y="2756363"/>
            <a:ext cx="5347343" cy="2624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476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435280" cy="5510361"/>
          </a:xfrm>
        </p:spPr>
        <p:txBody>
          <a:bodyPr/>
          <a:lstStyle/>
          <a:p>
            <a:r>
              <a:rPr lang="ko-KR" altLang="en-US" dirty="0"/>
              <a:t>내용 삭제하기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7800866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0964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명령 취소하기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u </a:t>
            </a:r>
            <a:r>
              <a:rPr lang="ko-KR" altLang="en-US" dirty="0"/>
              <a:t>명령 키를 입력하면 앞의 예에서 삭제되었던 행이 복구</a:t>
            </a:r>
            <a:endParaRPr lang="en-US" altLang="ko-KR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12" y="1778893"/>
            <a:ext cx="5816004" cy="236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83568" y="4869160"/>
            <a:ext cx="7704856" cy="72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KDN editor vi study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 like  KDN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linux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삭제된 내용이 복구된다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    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03648" y="5157192"/>
            <a:ext cx="72008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18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복사하기 또는 잘라서 붙이기</a:t>
            </a:r>
            <a:endParaRPr lang="en-US" altLang="ko-KR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8030303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74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OS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4967064"/>
          </a:xfrm>
        </p:spPr>
        <p:txBody>
          <a:bodyPr>
            <a:normAutofit/>
          </a:bodyPr>
          <a:lstStyle/>
          <a:p>
            <a:r>
              <a:rPr lang="ko-KR" altLang="en-US" b="1" dirty="0"/>
              <a:t>왜 리눅스를 </a:t>
            </a:r>
            <a:r>
              <a:rPr lang="ko-KR" altLang="en-US" b="1" dirty="0" err="1"/>
              <a:t>알아야할까</a:t>
            </a:r>
            <a:r>
              <a:rPr lang="en-US" altLang="ko-KR" b="1" dirty="0"/>
              <a:t>?</a:t>
            </a:r>
          </a:p>
          <a:p>
            <a:pPr lvl="1"/>
            <a:r>
              <a:rPr lang="ko-KR" altLang="en-US" dirty="0"/>
              <a:t>필요에 의해서 알아야 할 필요가 있습니다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현재 사람들이 사용하는 운영체제는 크게 </a:t>
            </a:r>
            <a:r>
              <a:rPr lang="en-US" altLang="ko-KR" dirty="0"/>
              <a:t>2</a:t>
            </a:r>
            <a:r>
              <a:rPr lang="ko-KR" altLang="en-US" dirty="0"/>
              <a:t>가지입니다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Windows</a:t>
            </a:r>
          </a:p>
          <a:p>
            <a:pPr lvl="3"/>
            <a:r>
              <a:rPr lang="en-US" altLang="ko-KR" dirty="0"/>
              <a:t>Unix (Linux)</a:t>
            </a:r>
          </a:p>
          <a:p>
            <a:pPr marL="628650" lvl="3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OS</a:t>
            </a:r>
            <a:r>
              <a:rPr lang="ko-KR" altLang="en-US" dirty="0"/>
              <a:t>를 선택하는 기준은 뭐가 될까요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운영체제를 사용하는 이유는 </a:t>
            </a:r>
            <a:r>
              <a:rPr lang="ko-KR" altLang="en-US" b="1" dirty="0"/>
              <a:t>소프트웨어</a:t>
            </a:r>
            <a:r>
              <a:rPr lang="ko-KR" altLang="en-US" dirty="0"/>
              <a:t>를 사용하기 위해서 입니다</a:t>
            </a:r>
            <a:r>
              <a:rPr lang="en-US" altLang="ko-KR" dirty="0"/>
              <a:t>.</a:t>
            </a:r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사용자는 어떠한 소프트웨어를 사용할 것 인가를 생각해 봅니다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Windows</a:t>
            </a:r>
            <a:r>
              <a:rPr lang="ko-KR" altLang="en-US" dirty="0"/>
              <a:t>에서 주로 사용하는 소프트웨어</a:t>
            </a:r>
            <a:endParaRPr lang="en-US" altLang="ko-KR" dirty="0"/>
          </a:p>
          <a:p>
            <a:pPr lvl="3"/>
            <a:r>
              <a:rPr lang="en-US" altLang="ko-KR" dirty="0"/>
              <a:t>MS Office, Adobe, Web Browser, </a:t>
            </a:r>
          </a:p>
          <a:p>
            <a:pPr lvl="3"/>
            <a:r>
              <a:rPr lang="en-US" altLang="ko-KR" dirty="0"/>
              <a:t>Media Players, Games, AutoCAD, Microsoft Visual Studio </a:t>
            </a:r>
            <a:r>
              <a:rPr lang="ko-KR" altLang="en-US" dirty="0"/>
              <a:t>등</a:t>
            </a:r>
            <a:r>
              <a:rPr lang="en-US" altLang="ko-KR" dirty="0"/>
              <a:t>…</a:t>
            </a:r>
          </a:p>
          <a:p>
            <a:pPr marL="628650" lvl="3" indent="0">
              <a:buNone/>
            </a:pPr>
            <a:endParaRPr lang="en-US" altLang="ko-KR" dirty="0"/>
          </a:p>
          <a:p>
            <a:pPr lvl="2"/>
            <a:r>
              <a:rPr lang="en-US" altLang="ko-KR" dirty="0"/>
              <a:t>Linux</a:t>
            </a:r>
            <a:r>
              <a:rPr lang="ko-KR" altLang="en-US" dirty="0"/>
              <a:t>에서 주로 사용되는 소프트웨어</a:t>
            </a:r>
            <a:endParaRPr lang="en-US" altLang="ko-KR" dirty="0"/>
          </a:p>
          <a:p>
            <a:pPr lvl="3"/>
            <a:r>
              <a:rPr lang="en-US" altLang="ko-KR" dirty="0"/>
              <a:t>WAS (Apache, Nginx, Tomcat), Database, Container Platforms (Docker, K8s), </a:t>
            </a:r>
          </a:p>
          <a:p>
            <a:pPr lvl="3"/>
            <a:r>
              <a:rPr lang="en-US" altLang="ko-KR" dirty="0"/>
              <a:t>IDEs(Eclipse, Visual Studio Code, JetBrains IDEs), DevOps Tools (Ansible), </a:t>
            </a:r>
          </a:p>
          <a:p>
            <a:pPr lvl="3"/>
            <a:r>
              <a:rPr lang="en-US" altLang="ko-KR" dirty="0"/>
              <a:t>Web Server, Open Source API </a:t>
            </a:r>
            <a:r>
              <a:rPr lang="ko-KR" altLang="en-US" dirty="0"/>
              <a:t>등</a:t>
            </a:r>
            <a:r>
              <a:rPr lang="en-US" altLang="ko-KR" dirty="0"/>
              <a:t>…</a:t>
            </a:r>
            <a:br>
              <a:rPr lang="en-US" altLang="ko-KR" dirty="0"/>
            </a:b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845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마지막 행 모드에서 복사하기</a:t>
            </a:r>
            <a:r>
              <a:rPr lang="en-US" altLang="ko-KR" dirty="0"/>
              <a:t>, </a:t>
            </a:r>
            <a:r>
              <a:rPr lang="ko-KR" altLang="en-US" dirty="0"/>
              <a:t>잘라내기</a:t>
            </a:r>
            <a:r>
              <a:rPr lang="en-US" altLang="ko-KR" dirty="0"/>
              <a:t>, </a:t>
            </a:r>
            <a:r>
              <a:rPr lang="ko-KR" altLang="en-US" dirty="0"/>
              <a:t>붙이기</a:t>
            </a:r>
            <a:endParaRPr lang="en-US" altLang="ko-KR" dirty="0"/>
          </a:p>
          <a:p>
            <a:pPr lvl="1"/>
            <a:r>
              <a:rPr lang="ko-KR" altLang="en-US" dirty="0"/>
              <a:t>마지막 행 모드에서 행을 복사하거나 잘라낼 때는 범위를 지정해서 할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6832"/>
            <a:ext cx="3312368" cy="204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1" y="3720506"/>
            <a:ext cx="6378319" cy="2948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8695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검색하기</a:t>
            </a:r>
            <a:endParaRPr lang="en-US" altLang="ko-KR" dirty="0"/>
          </a:p>
          <a:p>
            <a:pPr lvl="1"/>
            <a:r>
              <a:rPr lang="ko-KR" altLang="en-US" dirty="0"/>
              <a:t>검색은 명령어 </a:t>
            </a:r>
            <a:r>
              <a:rPr lang="ko-KR" altLang="en-US" dirty="0" err="1"/>
              <a:t>입력줄인</a:t>
            </a:r>
            <a:r>
              <a:rPr lang="ko-KR" altLang="en-US" dirty="0"/>
              <a:t> 마지막 행으로 이동해서 </a:t>
            </a:r>
            <a:r>
              <a:rPr lang="ko-KR" altLang="en-US" dirty="0" err="1"/>
              <a:t>입력해야합니다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:</a:t>
            </a:r>
            <a:r>
              <a:rPr lang="ko-KR" altLang="en-US" dirty="0"/>
              <a:t> 명령어가 아닌 </a:t>
            </a:r>
            <a:r>
              <a:rPr lang="en-US" altLang="ko-KR" dirty="0"/>
              <a:t>/</a:t>
            </a:r>
            <a:r>
              <a:rPr lang="ko-KR" altLang="en-US" dirty="0"/>
              <a:t>이나 </a:t>
            </a:r>
            <a:r>
              <a:rPr lang="en-US" altLang="ko-KR" dirty="0"/>
              <a:t>?</a:t>
            </a:r>
            <a:r>
              <a:rPr lang="ko-KR" altLang="en-US" dirty="0"/>
              <a:t>를 눌러서 검색할 키워드를 입력합니다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커서가 </a:t>
            </a:r>
            <a:r>
              <a:rPr lang="en-US" altLang="ko-KR" dirty="0"/>
              <a:t>6</a:t>
            </a:r>
            <a:r>
              <a:rPr lang="ko-KR" altLang="en-US" dirty="0"/>
              <a:t>행에 있을 때 검색하기 위해 </a:t>
            </a:r>
            <a:r>
              <a:rPr lang="en-US" altLang="ko-KR" dirty="0"/>
              <a:t>/</a:t>
            </a:r>
            <a:r>
              <a:rPr lang="ko-KR" altLang="en-US" dirty="0"/>
              <a:t>을 입력하면 </a:t>
            </a:r>
            <a:r>
              <a:rPr lang="ko-KR" altLang="en-US" dirty="0" err="1"/>
              <a:t>마지막행으로</a:t>
            </a:r>
            <a:r>
              <a:rPr lang="ko-KR" altLang="en-US" dirty="0"/>
              <a:t> 이동</a:t>
            </a:r>
            <a:endParaRPr lang="en-US" altLang="ko-KR" dirty="0"/>
          </a:p>
          <a:p>
            <a:pPr lvl="1"/>
            <a:r>
              <a:rPr lang="ko-KR" altLang="en-US" dirty="0"/>
              <a:t>검색할 문자열인 ‘</a:t>
            </a:r>
            <a:r>
              <a:rPr lang="en-US" altLang="ko-KR" dirty="0"/>
              <a:t>HANA’</a:t>
            </a:r>
            <a:r>
              <a:rPr lang="ko-KR" altLang="en-US" dirty="0"/>
              <a:t>를 입력하고  키를 누르면 커서 위치보다 뒤쪽에 위치한 같은 행의 ‘</a:t>
            </a:r>
            <a:r>
              <a:rPr lang="en-US" altLang="ko-KR" dirty="0"/>
              <a:t>HANA’</a:t>
            </a:r>
            <a:r>
              <a:rPr lang="ko-KR" altLang="en-US" dirty="0"/>
              <a:t>로 커서가 이동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계속 ‘</a:t>
            </a:r>
            <a:r>
              <a:rPr lang="en-US" altLang="ko-KR" dirty="0"/>
              <a:t>HANA’</a:t>
            </a:r>
            <a:r>
              <a:rPr lang="ko-KR" altLang="en-US" dirty="0"/>
              <a:t>를 검색하려고 </a:t>
            </a:r>
            <a:r>
              <a:rPr lang="en-US" altLang="ko-KR" dirty="0"/>
              <a:t>n</a:t>
            </a:r>
            <a:r>
              <a:rPr lang="ko-KR" altLang="en-US" dirty="0"/>
              <a:t>을 입력하면</a:t>
            </a:r>
            <a:r>
              <a:rPr lang="en-US" altLang="ko-KR" dirty="0"/>
              <a:t>, 6</a:t>
            </a:r>
            <a:r>
              <a:rPr lang="ko-KR" altLang="en-US" dirty="0"/>
              <a:t>행이 파일의 마지막 행이므로 </a:t>
            </a:r>
            <a:r>
              <a:rPr lang="en-US" altLang="ko-KR" dirty="0"/>
              <a:t>‘BOTTOM, continuing at TOP’</a:t>
            </a:r>
            <a:r>
              <a:rPr lang="ko-KR" altLang="en-US" dirty="0"/>
              <a:t>이라는 </a:t>
            </a:r>
            <a:br>
              <a:rPr lang="en-US" altLang="ko-KR" dirty="0"/>
            </a:br>
            <a:r>
              <a:rPr lang="ko-KR" altLang="en-US" dirty="0"/>
              <a:t>메시지를 출력하고 </a:t>
            </a:r>
            <a:r>
              <a:rPr lang="en-US" altLang="ko-KR" dirty="0"/>
              <a:t>1</a:t>
            </a:r>
            <a:r>
              <a:rPr lang="ko-KR" altLang="en-US" dirty="0"/>
              <a:t>행의 ‘</a:t>
            </a:r>
            <a:r>
              <a:rPr lang="en-US" altLang="ko-KR" dirty="0"/>
              <a:t>HANA’</a:t>
            </a:r>
            <a:r>
              <a:rPr lang="ko-KR" altLang="en-US" dirty="0"/>
              <a:t>로 커서가 이동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sz="1050" dirty="0"/>
              <a:t>	</a:t>
            </a:r>
            <a:endParaRPr lang="ko-KR" altLang="en-US" sz="1050" b="0" dirty="0"/>
          </a:p>
        </p:txBody>
      </p:sp>
      <p:sp>
        <p:nvSpPr>
          <p:cNvPr id="11" name="직사각형 10"/>
          <p:cNvSpPr/>
          <p:nvPr/>
        </p:nvSpPr>
        <p:spPr>
          <a:xfrm>
            <a:off x="753344" y="3124200"/>
            <a:ext cx="7704856" cy="19442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 like  HANA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linux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 like  HANA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linux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HANA editor vi study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HANA editor vi study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 like  HANA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linux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 like  HANA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linux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생략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/HANA</a:t>
            </a:r>
            <a:endParaRPr lang="en-US" altLang="ko-KR" sz="14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174539"/>
            <a:ext cx="3098601" cy="1856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563189" y="4412035"/>
            <a:ext cx="72008" cy="144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돋움체" panose="020B0609000101010101" pitchFamily="49" charset="-127"/>
                <a:ea typeface="돋움체" panose="020B0609000101010101" pitchFamily="49" charset="-127"/>
              </a:rPr>
              <a:t>f</a:t>
            </a:r>
            <a:endParaRPr lang="ko-KR" altLang="en-US" sz="1400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D44ED8-5D65-8A89-9DD3-95CC7E369021}"/>
              </a:ext>
            </a:extLst>
          </p:cNvPr>
          <p:cNvSpPr/>
          <p:nvPr/>
        </p:nvSpPr>
        <p:spPr>
          <a:xfrm>
            <a:off x="-2124744" y="908720"/>
            <a:ext cx="1656184" cy="12241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대소문자</a:t>
            </a:r>
            <a:endParaRPr lang="en-US" altLang="ko-KR" sz="2000" dirty="0"/>
          </a:p>
          <a:p>
            <a:pPr algn="ctr"/>
            <a:r>
              <a:rPr lang="ko-KR" altLang="en-US" sz="2000" dirty="0"/>
              <a:t>구분없이 검색</a:t>
            </a:r>
          </a:p>
        </p:txBody>
      </p:sp>
    </p:spTree>
    <p:extLst>
      <p:ext uri="{BB962C8B-B14F-4D97-AF65-F5344CB8AC3E}">
        <p14:creationId xmlns:p14="http://schemas.microsoft.com/office/powerpoint/2010/main" val="1063673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458544"/>
          </a:xfrm>
        </p:spPr>
        <p:txBody>
          <a:bodyPr/>
          <a:lstStyle/>
          <a:p>
            <a:r>
              <a:rPr lang="ko-KR" altLang="en-US" dirty="0"/>
              <a:t>바꾸기</a:t>
            </a:r>
            <a:endParaRPr lang="en-US" altLang="ko-KR" dirty="0"/>
          </a:p>
          <a:p>
            <a:pPr lvl="1"/>
            <a:r>
              <a:rPr lang="ko-KR" altLang="en-US" dirty="0"/>
              <a:t>기존의 문자열을 다른 문자열로 바꾸려면 먼저 </a:t>
            </a:r>
            <a:r>
              <a:rPr lang="en-US" altLang="ko-KR" dirty="0"/>
              <a:t>:</a:t>
            </a:r>
            <a:r>
              <a:rPr lang="ko-KR" altLang="en-US" dirty="0"/>
              <a:t>을 입력하여 마지막 행 모드로 이동</a:t>
            </a:r>
            <a:endParaRPr lang="en-US" altLang="ko-KR" dirty="0"/>
          </a:p>
          <a:p>
            <a:pPr lvl="1"/>
            <a:r>
              <a:rPr lang="ko-KR" altLang="en-US" dirty="0"/>
              <a:t>커서 위치의 문자열만 바꿀 수도 있고</a:t>
            </a:r>
            <a:r>
              <a:rPr lang="en-US" altLang="ko-KR" dirty="0"/>
              <a:t>, </a:t>
            </a:r>
            <a:r>
              <a:rPr lang="ko-KR" altLang="en-US" dirty="0"/>
              <a:t>파일 전체나 특정 범위 내에서 해당하는 문자열을 모두 바꿀 수도 있음</a:t>
            </a:r>
            <a:endParaRPr lang="en-US" altLang="ko-KR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8178377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사각형 설명선 4"/>
          <p:cNvSpPr/>
          <p:nvPr/>
        </p:nvSpPr>
        <p:spPr>
          <a:xfrm>
            <a:off x="4860032" y="1628800"/>
            <a:ext cx="4032448" cy="2304256"/>
          </a:xfrm>
          <a:prstGeom prst="wedgeRectCallout">
            <a:avLst>
              <a:gd name="adj1" fmla="val -36358"/>
              <a:gd name="adj2" fmla="val 5667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/>
              <a:t>-- </a:t>
            </a:r>
            <a:r>
              <a:rPr lang="ko-KR" altLang="en-US" sz="1400" dirty="0"/>
              <a:t>대소문자 가리지 않고 바꾸기 수행</a:t>
            </a:r>
          </a:p>
          <a:p>
            <a:pPr algn="l"/>
            <a:r>
              <a:rPr lang="en-US" altLang="ko-KR" sz="1400" dirty="0"/>
              <a:t>:set </a:t>
            </a:r>
            <a:r>
              <a:rPr lang="en-US" altLang="ko-KR" sz="1400" dirty="0" err="1"/>
              <a:t>ignorecase</a:t>
            </a:r>
            <a:endParaRPr lang="en-US" altLang="ko-KR" sz="1400" dirty="0"/>
          </a:p>
          <a:p>
            <a:pPr algn="l"/>
            <a:r>
              <a:rPr lang="en-US" altLang="ko-KR" sz="1400" dirty="0"/>
              <a:t>:%s/</a:t>
            </a:r>
            <a:r>
              <a:rPr lang="en-US" altLang="ko-KR" sz="1400" dirty="0" err="1"/>
              <a:t>tcp</a:t>
            </a:r>
            <a:r>
              <a:rPr lang="en-US" altLang="ko-KR" sz="1400" dirty="0"/>
              <a:t>/</a:t>
            </a:r>
            <a:r>
              <a:rPr lang="en-US" altLang="ko-KR" sz="1400" dirty="0" err="1"/>
              <a:t>aws</a:t>
            </a:r>
            <a:r>
              <a:rPr lang="en-US" altLang="ko-KR" sz="1400" dirty="0"/>
              <a:t>/g</a:t>
            </a:r>
          </a:p>
          <a:p>
            <a:pPr algn="l"/>
            <a:endParaRPr lang="en-US" altLang="ko-KR" sz="1400" dirty="0"/>
          </a:p>
          <a:p>
            <a:pPr algn="l"/>
            <a:r>
              <a:rPr lang="en-US" altLang="ko-KR" sz="1400" dirty="0"/>
              <a:t>-- </a:t>
            </a:r>
            <a:r>
              <a:rPr lang="ko-KR" altLang="en-US" sz="1400" dirty="0"/>
              <a:t>대문자를 소문자로 변경할 때</a:t>
            </a:r>
          </a:p>
          <a:p>
            <a:pPr algn="l"/>
            <a:r>
              <a:rPr lang="en-US" altLang="ko-KR" sz="1400" dirty="0"/>
              <a:t>: %s/.*/\L&amp;/g</a:t>
            </a:r>
          </a:p>
          <a:p>
            <a:pPr algn="l"/>
            <a:endParaRPr lang="en-US" altLang="ko-KR" sz="1400" dirty="0"/>
          </a:p>
          <a:p>
            <a:pPr algn="l"/>
            <a:r>
              <a:rPr lang="en-US" altLang="ko-KR" sz="1400" dirty="0"/>
              <a:t>-- </a:t>
            </a:r>
            <a:r>
              <a:rPr lang="ko-KR" altLang="en-US" sz="1400" dirty="0"/>
              <a:t>소문자를 대문자로 변경할 때</a:t>
            </a:r>
          </a:p>
          <a:p>
            <a:pPr algn="l"/>
            <a:r>
              <a:rPr lang="en-US" altLang="ko-KR" sz="1400" dirty="0"/>
              <a:t>: %s/.*/\U&amp;/g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9012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vi</a:t>
            </a:r>
            <a:r>
              <a:rPr lang="ko-KR" altLang="en-US" dirty="0"/>
              <a:t>에서 </a:t>
            </a:r>
            <a:r>
              <a:rPr lang="ko-KR" altLang="en-US" dirty="0" err="1"/>
              <a:t>셸</a:t>
            </a:r>
            <a:r>
              <a:rPr lang="ko-KR" altLang="en-US" dirty="0"/>
              <a:t> 명령 사용하기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:! </a:t>
            </a:r>
            <a:r>
              <a:rPr lang="ko-KR" altLang="en-US" dirty="0"/>
              <a:t>기능 이용하기 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vi</a:t>
            </a:r>
            <a:r>
              <a:rPr lang="ko-KR" altLang="en-US" dirty="0" err="1"/>
              <a:t>를</a:t>
            </a:r>
            <a:r>
              <a:rPr lang="ko-KR" altLang="en-US" dirty="0"/>
              <a:t> 빠져나가거나 하는 번거로움 없이 바로 이용할 수 있다는 장점</a:t>
            </a:r>
            <a:endParaRPr lang="en-US" altLang="ko-KR" dirty="0"/>
          </a:p>
          <a:p>
            <a:pPr lvl="2"/>
            <a:r>
              <a:rPr lang="ko-KR" altLang="en-US" dirty="0"/>
              <a:t>다시 </a:t>
            </a:r>
            <a:r>
              <a:rPr lang="en-US" altLang="ko-KR" dirty="0"/>
              <a:t>vi </a:t>
            </a:r>
            <a:r>
              <a:rPr lang="ko-KR" altLang="en-US" dirty="0"/>
              <a:t>작업으로 돌아가려면  </a:t>
            </a:r>
            <a:r>
              <a:rPr lang="en-US" altLang="ko-KR" dirty="0"/>
              <a:t>Enter</a:t>
            </a:r>
            <a:r>
              <a:rPr lang="ko-KR" altLang="en-US" dirty="0"/>
              <a:t>키 입력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696692" y="3377071"/>
            <a:ext cx="7704856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생략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:!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ls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04863"/>
            <a:ext cx="7717980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83568" y="4457191"/>
            <a:ext cx="7704856" cy="792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vi test.txt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exec.txt    exec2.txt    test.txt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Press ENTER or type command to continue</a:t>
            </a:r>
          </a:p>
        </p:txBody>
      </p:sp>
    </p:spTree>
    <p:extLst>
      <p:ext uri="{BB962C8B-B14F-4D97-AF65-F5344CB8AC3E}">
        <p14:creationId xmlns:p14="http://schemas.microsoft.com/office/powerpoint/2010/main" val="2615656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 </a:t>
            </a:r>
            <a:r>
              <a:rPr lang="ko-KR" altLang="en-US" dirty="0"/>
              <a:t>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435280" cy="5530552"/>
          </a:xfrm>
        </p:spPr>
        <p:txBody>
          <a:bodyPr/>
          <a:lstStyle/>
          <a:p>
            <a:r>
              <a:rPr lang="en-US" altLang="ko-KR" dirty="0"/>
              <a:t>:</a:t>
            </a:r>
            <a:r>
              <a:rPr lang="en-US" altLang="ko-KR" dirty="0" err="1"/>
              <a:t>sh</a:t>
            </a:r>
            <a:r>
              <a:rPr lang="en-US" altLang="ko-KR" dirty="0"/>
              <a:t> </a:t>
            </a:r>
            <a:r>
              <a:rPr lang="ko-KR" altLang="en-US" dirty="0"/>
              <a:t>기능 이용</a:t>
            </a:r>
            <a:endParaRPr lang="en-US" altLang="ko-KR" dirty="0"/>
          </a:p>
          <a:p>
            <a:pPr lvl="1"/>
            <a:r>
              <a:rPr lang="ko-KR" altLang="en-US" dirty="0"/>
              <a:t>‘</a:t>
            </a:r>
            <a:r>
              <a:rPr lang="en-US" altLang="ko-KR" dirty="0"/>
              <a:t>:! </a:t>
            </a:r>
            <a:r>
              <a:rPr lang="ko-KR" altLang="en-US" dirty="0" err="1"/>
              <a:t>셸</a:t>
            </a:r>
            <a:r>
              <a:rPr lang="ko-KR" altLang="en-US" dirty="0"/>
              <a:t> 명령’은 한 번에 하나의 </a:t>
            </a:r>
            <a:r>
              <a:rPr lang="ko-KR" altLang="en-US" dirty="0" err="1"/>
              <a:t>셸</a:t>
            </a:r>
            <a:r>
              <a:rPr lang="ko-KR" altLang="en-US" dirty="0"/>
              <a:t> 명령만 실행</a:t>
            </a:r>
            <a:endParaRPr lang="en-US" altLang="ko-KR" dirty="0"/>
          </a:p>
          <a:p>
            <a:pPr lvl="1"/>
            <a:r>
              <a:rPr lang="ko-KR" altLang="en-US" dirty="0"/>
              <a:t>실행할 </a:t>
            </a:r>
            <a:r>
              <a:rPr lang="ko-KR" altLang="en-US" dirty="0" err="1"/>
              <a:t>셸</a:t>
            </a:r>
            <a:r>
              <a:rPr lang="ko-KR" altLang="en-US" dirty="0"/>
              <a:t> 명령이 여러 개라면 </a:t>
            </a:r>
            <a:r>
              <a:rPr lang="en-US" altLang="ko-KR" dirty="0"/>
              <a:t>:</a:t>
            </a:r>
            <a:r>
              <a:rPr lang="en-US" altLang="ko-KR" dirty="0" err="1"/>
              <a:t>sh</a:t>
            </a:r>
            <a:r>
              <a:rPr lang="ko-KR" altLang="en-US" dirty="0"/>
              <a:t>로 </a:t>
            </a:r>
            <a:r>
              <a:rPr lang="en-US" altLang="ko-KR" dirty="0"/>
              <a:t>vi</a:t>
            </a:r>
            <a:r>
              <a:rPr lang="ko-KR" altLang="en-US" dirty="0" err="1"/>
              <a:t>를</a:t>
            </a:r>
            <a:r>
              <a:rPr lang="ko-KR" altLang="en-US" dirty="0"/>
              <a:t> 잠시 빠져나가서 </a:t>
            </a:r>
            <a:r>
              <a:rPr lang="ko-KR" altLang="en-US" dirty="0" err="1"/>
              <a:t>셸</a:t>
            </a:r>
            <a:r>
              <a:rPr lang="ko-KR" altLang="en-US" dirty="0"/>
              <a:t> 작업을 수행하고 다시 돌아오는 것이 편리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다시 </a:t>
            </a:r>
            <a:r>
              <a:rPr lang="en-US" altLang="ko-KR" dirty="0"/>
              <a:t>vi</a:t>
            </a:r>
            <a:r>
              <a:rPr lang="ko-KR" altLang="en-US" dirty="0"/>
              <a:t>로 돌아가려면 </a:t>
            </a:r>
            <a:r>
              <a:rPr lang="en-US" altLang="ko-KR" dirty="0"/>
              <a:t>exit</a:t>
            </a:r>
            <a:r>
              <a:rPr lang="ko-KR" altLang="en-US" dirty="0"/>
              <a:t>를 입력</a:t>
            </a:r>
            <a:endParaRPr lang="en-US" altLang="ko-KR" dirty="0"/>
          </a:p>
        </p:txBody>
      </p:sp>
      <p:sp>
        <p:nvSpPr>
          <p:cNvPr id="18" name="직사각형 17"/>
          <p:cNvSpPr/>
          <p:nvPr/>
        </p:nvSpPr>
        <p:spPr>
          <a:xfrm>
            <a:off x="683568" y="2276872"/>
            <a:ext cx="7704856" cy="10081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생략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sh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83568" y="3356992"/>
            <a:ext cx="7704856" cy="10081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exec.txt    exec2.txt    test.txt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exit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374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 </a:t>
            </a:r>
            <a:r>
              <a:rPr lang="ko-KR" altLang="en-US" dirty="0"/>
              <a:t>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363272" cy="5530552"/>
          </a:xfrm>
        </p:spPr>
        <p:txBody>
          <a:bodyPr/>
          <a:lstStyle/>
          <a:p>
            <a:r>
              <a:rPr lang="en-US" altLang="ko-KR" dirty="0"/>
              <a:t>vi</a:t>
            </a:r>
            <a:r>
              <a:rPr lang="ko-KR" altLang="en-US" dirty="0"/>
              <a:t>의 환경 설정 방법</a:t>
            </a:r>
            <a:endParaRPr lang="en-US" altLang="ko-KR" dirty="0"/>
          </a:p>
          <a:p>
            <a:pPr lvl="1"/>
            <a:r>
              <a:rPr lang="ko-KR" altLang="en-US" dirty="0"/>
              <a:t>사용자 홈 디렉터리에 </a:t>
            </a:r>
            <a:r>
              <a:rPr lang="en-US" altLang="ko-KR" dirty="0"/>
              <a:t>.</a:t>
            </a:r>
            <a:r>
              <a:rPr lang="en-US" altLang="ko-KR" dirty="0" err="1"/>
              <a:t>exrc</a:t>
            </a:r>
            <a:r>
              <a:rPr lang="en-US" altLang="ko-KR" dirty="0"/>
              <a:t> </a:t>
            </a:r>
            <a:r>
              <a:rPr lang="ko-KR" altLang="en-US" dirty="0"/>
              <a:t>파일로 저장</a:t>
            </a:r>
            <a:endParaRPr lang="en-US" altLang="ko-KR" dirty="0"/>
          </a:p>
          <a:p>
            <a:pPr lvl="1"/>
            <a:r>
              <a:rPr lang="ko-KR" altLang="en-US" dirty="0"/>
              <a:t>환경 변수 </a:t>
            </a:r>
            <a:r>
              <a:rPr lang="en-US" altLang="ko-KR" dirty="0"/>
              <a:t>EXTINIT</a:t>
            </a:r>
            <a:r>
              <a:rPr lang="ko-KR" altLang="en-US" dirty="0"/>
              <a:t>에 지정</a:t>
            </a:r>
            <a:endParaRPr lang="en-US" altLang="ko-KR" dirty="0"/>
          </a:p>
          <a:p>
            <a:pPr lvl="1"/>
            <a:r>
              <a:rPr lang="en-US" altLang="ko-KR" dirty="0"/>
              <a:t>vi</a:t>
            </a:r>
            <a:r>
              <a:rPr lang="ko-KR" altLang="en-US" dirty="0"/>
              <a:t>의 마지막 행 모드에서 명령으로 실행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vi </a:t>
            </a:r>
            <a:r>
              <a:rPr lang="ko-KR" altLang="en-US" dirty="0"/>
              <a:t>환경 설정 명령</a:t>
            </a:r>
            <a:r>
              <a:rPr lang="en-US" altLang="ko-KR" dirty="0"/>
              <a:t>(set) 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3140968"/>
            <a:ext cx="731109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8697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 </a:t>
            </a:r>
            <a:r>
              <a:rPr lang="ko-KR" altLang="en-US" dirty="0"/>
              <a:t>환경 설정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80728"/>
            <a:ext cx="7704856" cy="544094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33C63F7-491A-A815-6CFD-0AF179DB2EF1}"/>
              </a:ext>
            </a:extLst>
          </p:cNvPr>
          <p:cNvSpPr/>
          <p:nvPr/>
        </p:nvSpPr>
        <p:spPr>
          <a:xfrm>
            <a:off x="-2124744" y="908720"/>
            <a:ext cx="1656184" cy="12241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Vi </a:t>
            </a:r>
            <a:r>
              <a:rPr lang="ko-KR" altLang="en-US" sz="2000" dirty="0" err="1"/>
              <a:t>설명끝</a:t>
            </a:r>
            <a:endParaRPr lang="en-US" altLang="ko-KR" sz="2000" dirty="0"/>
          </a:p>
          <a:p>
            <a:pPr algn="ctr"/>
            <a:r>
              <a:rPr lang="ko-KR" altLang="en-US" sz="2000" dirty="0"/>
              <a:t>실습진행</a:t>
            </a:r>
          </a:p>
        </p:txBody>
      </p:sp>
    </p:spTree>
    <p:extLst>
      <p:ext uri="{BB962C8B-B14F-4D97-AF65-F5344CB8AC3E}">
        <p14:creationId xmlns:p14="http://schemas.microsoft.com/office/powerpoint/2010/main" val="1955408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셸</a:t>
            </a:r>
            <a:r>
              <a:rPr lang="ko-KR" altLang="en-US" dirty="0"/>
              <a:t> </a:t>
            </a:r>
            <a:r>
              <a:rPr lang="en-US" altLang="ko-KR" dirty="0"/>
              <a:t>(Shell)</a:t>
            </a:r>
            <a:r>
              <a:rPr lang="ko-KR" altLang="en-US" dirty="0"/>
              <a:t>의 기능과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271864"/>
          </a:xfrm>
        </p:spPr>
        <p:txBody>
          <a:bodyPr/>
          <a:lstStyle/>
          <a:p>
            <a:r>
              <a:rPr lang="ko-KR" altLang="en-US" dirty="0" err="1"/>
              <a:t>셸의</a:t>
            </a:r>
            <a:r>
              <a:rPr lang="ko-KR" altLang="en-US" dirty="0"/>
              <a:t> 기능</a:t>
            </a:r>
            <a:endParaRPr lang="en-US" altLang="ko-KR" dirty="0"/>
          </a:p>
          <a:p>
            <a:pPr lvl="1"/>
            <a:r>
              <a:rPr lang="ko-KR" altLang="en-US" dirty="0"/>
              <a:t>명령어 해석기 기능</a:t>
            </a:r>
            <a:r>
              <a:rPr lang="en-US" altLang="ko-KR" dirty="0"/>
              <a:t>, </a:t>
            </a:r>
            <a:r>
              <a:rPr lang="ko-KR" altLang="en-US" dirty="0"/>
              <a:t>프로그래밍 기능</a:t>
            </a:r>
            <a:r>
              <a:rPr lang="en-US" altLang="ko-KR" dirty="0"/>
              <a:t>, </a:t>
            </a:r>
            <a:r>
              <a:rPr lang="ko-KR" altLang="en-US" dirty="0"/>
              <a:t>사용자 환경 설정 기능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명령어</a:t>
            </a:r>
            <a:r>
              <a:rPr lang="ko-KR" altLang="en-US" dirty="0"/>
              <a:t> 해석기 기능</a:t>
            </a:r>
            <a:endParaRPr lang="en-US" altLang="ko-KR" dirty="0"/>
          </a:p>
          <a:p>
            <a:pPr lvl="1"/>
            <a:r>
              <a:rPr lang="ko-KR" altLang="en-US" dirty="0"/>
              <a:t>사용자와 </a:t>
            </a:r>
            <a:r>
              <a:rPr lang="ko-KR" altLang="en-US" dirty="0" err="1"/>
              <a:t>커널</a:t>
            </a:r>
            <a:r>
              <a:rPr lang="ko-KR" altLang="en-US" dirty="0"/>
              <a:t> 사이에서 명령을 해석하여 전달하는 해석기</a:t>
            </a:r>
            <a:r>
              <a:rPr lang="en-US" altLang="ko-KR" dirty="0"/>
              <a:t>(interpreter)</a:t>
            </a:r>
            <a:r>
              <a:rPr lang="ko-KR" altLang="en-US" dirty="0"/>
              <a:t>와 번역기</a:t>
            </a:r>
            <a:r>
              <a:rPr lang="en-US" altLang="ko-KR" dirty="0"/>
              <a:t>(translator) </a:t>
            </a:r>
            <a:r>
              <a:rPr lang="ko-KR" altLang="en-US" dirty="0"/>
              <a:t>기능</a:t>
            </a:r>
            <a:endParaRPr lang="en-US" altLang="ko-KR" dirty="0"/>
          </a:p>
          <a:p>
            <a:pPr lvl="1"/>
            <a:r>
              <a:rPr lang="ko-KR" altLang="en-US" dirty="0"/>
              <a:t>사용자가 로그인하면 </a:t>
            </a:r>
            <a:r>
              <a:rPr lang="ko-KR" altLang="en-US" dirty="0" err="1"/>
              <a:t>셸이</a:t>
            </a:r>
            <a:r>
              <a:rPr lang="ko-KR" altLang="en-US" dirty="0"/>
              <a:t> 자동으로 실행되어 사용자가 명령을 입력하기를 기다림 </a:t>
            </a:r>
            <a:r>
              <a:rPr lang="en-US" altLang="ko-KR" dirty="0"/>
              <a:t>-&gt; </a:t>
            </a:r>
            <a:r>
              <a:rPr lang="ko-KR" altLang="en-US" dirty="0"/>
              <a:t>로그인 </a:t>
            </a:r>
            <a:r>
              <a:rPr lang="ko-KR" altLang="en-US" dirty="0" err="1"/>
              <a:t>셸</a:t>
            </a:r>
            <a:endParaRPr lang="en-US" altLang="ko-KR" dirty="0"/>
          </a:p>
          <a:p>
            <a:pPr lvl="1"/>
            <a:r>
              <a:rPr lang="ko-KR" altLang="en-US" dirty="0"/>
              <a:t>로그인 </a:t>
            </a:r>
            <a:r>
              <a:rPr lang="ko-KR" altLang="en-US" dirty="0" err="1"/>
              <a:t>셸은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passwd</a:t>
            </a:r>
            <a:r>
              <a:rPr lang="en-US" altLang="ko-KR" dirty="0"/>
              <a:t> </a:t>
            </a:r>
            <a:r>
              <a:rPr lang="ko-KR" altLang="en-US" dirty="0"/>
              <a:t>파일에 </a:t>
            </a:r>
            <a:r>
              <a:rPr lang="ko-KR" altLang="en-US" dirty="0" err="1"/>
              <a:t>사용자별로</a:t>
            </a:r>
            <a:r>
              <a:rPr lang="ko-KR" altLang="en-US" dirty="0"/>
              <a:t> 지정</a:t>
            </a:r>
            <a:endParaRPr lang="en-US" altLang="ko-KR" dirty="0"/>
          </a:p>
          <a:p>
            <a:pPr lvl="1"/>
            <a:r>
              <a:rPr lang="ko-KR" altLang="en-US" dirty="0"/>
              <a:t>프롬프트</a:t>
            </a:r>
            <a:r>
              <a:rPr lang="en-US" altLang="ko-KR" dirty="0"/>
              <a:t>: </a:t>
            </a:r>
            <a:r>
              <a:rPr lang="ko-KR" altLang="en-US" dirty="0" err="1"/>
              <a:t>셸이</a:t>
            </a:r>
            <a:r>
              <a:rPr lang="ko-KR" altLang="en-US" dirty="0"/>
              <a:t> 사용자의 명령을 기다리고 있음을 나타내는 표시 </a:t>
            </a:r>
            <a:endParaRPr lang="en-US" altLang="ko-KR" dirty="0"/>
          </a:p>
          <a:p>
            <a:r>
              <a:rPr lang="en-US" altLang="ko-KR" dirty="0">
                <a:highlight>
                  <a:srgbClr val="FFFF00"/>
                </a:highlight>
              </a:rPr>
              <a:t>(</a:t>
            </a:r>
            <a:r>
              <a:rPr lang="en-US" altLang="ko-KR" dirty="0" err="1">
                <a:highlight>
                  <a:srgbClr val="FFFF00"/>
                </a:highlight>
              </a:rPr>
              <a:t>shellscript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셸 프로그래밍 기능 </a:t>
            </a:r>
            <a:r>
              <a:rPr lang="en-US" altLang="ko-KR" dirty="0"/>
              <a:t>-&gt; </a:t>
            </a:r>
            <a:r>
              <a:rPr lang="ko-KR" altLang="en-US" dirty="0"/>
              <a:t>업무 자동화를 위한 </a:t>
            </a:r>
            <a:r>
              <a:rPr lang="en-US" altLang="ko-KR" dirty="0"/>
              <a:t>script + crontab</a:t>
            </a:r>
            <a:endParaRPr lang="ko-KR" altLang="en-US" dirty="0"/>
          </a:p>
          <a:p>
            <a:pPr lvl="1"/>
            <a:r>
              <a:rPr lang="ko-KR" altLang="en-US" dirty="0"/>
              <a:t>셸은 자체 내에 프로그래밍 기능이 있어 반복적으로 수행하는 작업을 하나의 프로그램으로 작성 가능</a:t>
            </a:r>
            <a:endParaRPr lang="en-US" altLang="ko-KR" dirty="0"/>
          </a:p>
          <a:p>
            <a:pPr lvl="1"/>
            <a:r>
              <a:rPr lang="ko-KR" altLang="en-US" dirty="0" err="1"/>
              <a:t>셸</a:t>
            </a:r>
            <a:r>
              <a:rPr lang="ko-KR" altLang="en-US" dirty="0"/>
              <a:t> 프로그램을 </a:t>
            </a:r>
            <a:r>
              <a:rPr lang="ko-KR" altLang="en-US" dirty="0" err="1"/>
              <a:t>셸</a:t>
            </a:r>
            <a:r>
              <a:rPr lang="ko-KR" altLang="en-US" dirty="0"/>
              <a:t> 스크립트</a:t>
            </a:r>
            <a:endParaRPr lang="en-US" altLang="ko-KR" dirty="0"/>
          </a:p>
          <a:p>
            <a:r>
              <a:rPr lang="ko-KR" altLang="en-US" dirty="0"/>
              <a:t>사용자 환경 설정 기능</a:t>
            </a:r>
            <a:endParaRPr lang="en-US" altLang="ko-KR" dirty="0"/>
          </a:p>
          <a:p>
            <a:pPr lvl="1"/>
            <a:r>
              <a:rPr lang="ko-KR" altLang="en-US" dirty="0"/>
              <a:t>사용자 환경을 설정할 수 있도록 초기화 파일 기능을 제공</a:t>
            </a:r>
            <a:endParaRPr lang="en-US" altLang="ko-KR" dirty="0"/>
          </a:p>
          <a:p>
            <a:pPr lvl="1"/>
            <a:r>
              <a:rPr lang="ko-KR" altLang="en-US" dirty="0"/>
              <a:t>초기화 파일에는 명령을 찾아오는 경로를 설정하거나</a:t>
            </a:r>
            <a:r>
              <a:rPr lang="en-US" altLang="ko-KR" dirty="0"/>
              <a:t>, </a:t>
            </a:r>
            <a:r>
              <a:rPr lang="ko-KR" altLang="en-US" dirty="0"/>
              <a:t>파일과 디렉터리를 새로 생성할 때 기본 권한을 설정하거나</a:t>
            </a:r>
            <a:r>
              <a:rPr lang="en-US" altLang="ko-KR" dirty="0"/>
              <a:t>, </a:t>
            </a:r>
            <a:r>
              <a:rPr lang="ko-KR" altLang="en-US" dirty="0"/>
              <a:t>다양한 환경 변수 등을 설정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076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셸</a:t>
            </a:r>
            <a:r>
              <a:rPr lang="ko-KR" altLang="en-US" dirty="0"/>
              <a:t> </a:t>
            </a:r>
            <a:r>
              <a:rPr lang="en-US" altLang="ko-KR" dirty="0"/>
              <a:t>(Shell)</a:t>
            </a:r>
            <a:r>
              <a:rPr lang="ko-KR" altLang="en-US" dirty="0"/>
              <a:t>의 기능과 종류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400600"/>
          </a:xfrm>
        </p:spPr>
        <p:txBody>
          <a:bodyPr/>
          <a:lstStyle/>
          <a:p>
            <a:r>
              <a:rPr lang="ko-KR" altLang="en-US" dirty="0" err="1"/>
              <a:t>셸의</a:t>
            </a:r>
            <a:r>
              <a:rPr lang="ko-KR" altLang="en-US" dirty="0"/>
              <a:t> 종류</a:t>
            </a:r>
            <a:endParaRPr lang="en-US" altLang="ko-KR" dirty="0"/>
          </a:p>
          <a:p>
            <a:pPr lvl="1"/>
            <a:r>
              <a:rPr lang="ko-KR" altLang="en-US" dirty="0"/>
              <a:t>본 </a:t>
            </a:r>
            <a:r>
              <a:rPr lang="ko-KR" altLang="en-US" dirty="0" err="1"/>
              <a:t>셸</a:t>
            </a:r>
            <a:r>
              <a:rPr lang="en-US" altLang="ko-KR" dirty="0"/>
              <a:t>, </a:t>
            </a:r>
            <a:r>
              <a:rPr lang="ko-KR" altLang="en-US" dirty="0"/>
              <a:t>콘 </a:t>
            </a:r>
            <a:r>
              <a:rPr lang="ko-KR" altLang="en-US" dirty="0" err="1"/>
              <a:t>셸</a:t>
            </a:r>
            <a:r>
              <a:rPr lang="en-US" altLang="ko-KR" dirty="0"/>
              <a:t>, C </a:t>
            </a:r>
            <a:r>
              <a:rPr lang="ko-KR" altLang="en-US" dirty="0" err="1"/>
              <a:t>셸</a:t>
            </a:r>
            <a:r>
              <a:rPr lang="en-US" altLang="ko-KR" dirty="0"/>
              <a:t>, </a:t>
            </a:r>
            <a:r>
              <a:rPr lang="ko-KR" altLang="en-US" dirty="0" err="1"/>
              <a:t>배시</a:t>
            </a:r>
            <a:r>
              <a:rPr lang="ko-KR" altLang="en-US" dirty="0"/>
              <a:t> </a:t>
            </a:r>
            <a:r>
              <a:rPr lang="ko-KR" altLang="en-US" dirty="0" err="1"/>
              <a:t>셸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본 </a:t>
            </a:r>
            <a:r>
              <a:rPr lang="ko-KR" altLang="en-US" dirty="0" err="1"/>
              <a:t>셸</a:t>
            </a:r>
            <a:r>
              <a:rPr lang="en-US" altLang="ko-KR" dirty="0"/>
              <a:t>(Bourne shell)</a:t>
            </a:r>
          </a:p>
          <a:p>
            <a:pPr lvl="1"/>
            <a:r>
              <a:rPr lang="en-US" altLang="ko-KR" dirty="0"/>
              <a:t>Unix</a:t>
            </a:r>
            <a:r>
              <a:rPr lang="ko-KR" altLang="en-US" dirty="0"/>
              <a:t> </a:t>
            </a:r>
            <a:r>
              <a:rPr lang="en-US" altLang="ko-KR" dirty="0"/>
              <a:t>V7</a:t>
            </a:r>
            <a:r>
              <a:rPr lang="ko-KR" altLang="en-US" dirty="0"/>
              <a:t>에 처음 등장한 최초의 </a:t>
            </a:r>
            <a:r>
              <a:rPr lang="ko-KR" altLang="en-US" dirty="0" err="1"/>
              <a:t>셸</a:t>
            </a:r>
            <a:endParaRPr lang="en-US" altLang="ko-KR" dirty="0"/>
          </a:p>
          <a:p>
            <a:pPr lvl="1"/>
            <a:r>
              <a:rPr lang="ko-KR" altLang="en-US" dirty="0"/>
              <a:t> 개발자의 이름인 </a:t>
            </a:r>
            <a:r>
              <a:rPr lang="ko-KR" altLang="en-US" dirty="0" err="1"/>
              <a:t>스티븐</a:t>
            </a:r>
            <a:r>
              <a:rPr lang="ko-KR" altLang="en-US" dirty="0"/>
              <a:t> 본</a:t>
            </a:r>
            <a:r>
              <a:rPr lang="en-US" altLang="ko-KR" dirty="0"/>
              <a:t>(Stephen Bourne)</a:t>
            </a:r>
            <a:r>
              <a:rPr lang="ko-KR" altLang="en-US" dirty="0"/>
              <a:t>의 이름을 따서 본 </a:t>
            </a:r>
            <a:r>
              <a:rPr lang="ko-KR" altLang="en-US" dirty="0" err="1"/>
              <a:t>셸이라고</a:t>
            </a:r>
            <a:r>
              <a:rPr lang="ko-KR" altLang="en-US" dirty="0"/>
              <a:t> 함</a:t>
            </a:r>
            <a:endParaRPr lang="en-US" altLang="ko-KR" dirty="0"/>
          </a:p>
          <a:p>
            <a:pPr lvl="1"/>
            <a:r>
              <a:rPr lang="ko-KR" altLang="en-US" dirty="0"/>
              <a:t>본 </a:t>
            </a:r>
            <a:r>
              <a:rPr lang="ko-KR" altLang="en-US" dirty="0" err="1"/>
              <a:t>셸의</a:t>
            </a:r>
            <a:r>
              <a:rPr lang="ko-KR" altLang="en-US" dirty="0"/>
              <a:t> 명령 이름은 </a:t>
            </a:r>
            <a:r>
              <a:rPr lang="en-US" altLang="ko-KR" dirty="0" err="1"/>
              <a:t>sh</a:t>
            </a:r>
            <a:r>
              <a:rPr lang="ko-KR" altLang="en-US" dirty="0"/>
              <a:t>임</a:t>
            </a:r>
            <a:endParaRPr lang="en-US" altLang="ko-KR" dirty="0"/>
          </a:p>
          <a:p>
            <a:pPr lvl="1"/>
            <a:r>
              <a:rPr lang="ko-KR" altLang="en-US" dirty="0"/>
              <a:t>초기에 본 </a:t>
            </a:r>
            <a:r>
              <a:rPr lang="ko-KR" altLang="en-US" dirty="0" err="1"/>
              <a:t>셸은</a:t>
            </a:r>
            <a:r>
              <a:rPr lang="ko-KR" altLang="en-US" dirty="0"/>
              <a:t> 단순하고 처리 속도가 빨라서 많이 사용되었고</a:t>
            </a:r>
            <a:r>
              <a:rPr lang="en-US" altLang="ko-KR" dirty="0"/>
              <a:t>, </a:t>
            </a:r>
            <a:r>
              <a:rPr lang="ko-KR" altLang="en-US" dirty="0"/>
              <a:t>지금도 시스템 관리 작업을 수행하는 많은 </a:t>
            </a:r>
            <a:r>
              <a:rPr lang="ko-KR" altLang="en-US" dirty="0" err="1"/>
              <a:t>셸</a:t>
            </a:r>
            <a:r>
              <a:rPr lang="ko-KR" altLang="en-US" dirty="0"/>
              <a:t> 스크립트는 본 </a:t>
            </a:r>
            <a:r>
              <a:rPr lang="ko-KR" altLang="en-US" dirty="0" err="1"/>
              <a:t>셸을</a:t>
            </a:r>
            <a:r>
              <a:rPr lang="ko-KR" altLang="en-US" dirty="0"/>
              <a:t> 기반으로 하고 있음</a:t>
            </a:r>
            <a:endParaRPr lang="en-US" altLang="ko-KR" dirty="0"/>
          </a:p>
          <a:p>
            <a:pPr lvl="1"/>
            <a:r>
              <a:rPr lang="ko-KR" altLang="en-US" dirty="0" err="1"/>
              <a:t>히스토리</a:t>
            </a:r>
            <a:r>
              <a:rPr lang="en-US" altLang="ko-KR" dirty="0"/>
              <a:t>, </a:t>
            </a:r>
            <a:r>
              <a:rPr lang="ko-KR" altLang="en-US" dirty="0" err="1"/>
              <a:t>에일리어스</a:t>
            </a:r>
            <a:r>
              <a:rPr lang="en-US" altLang="ko-KR" dirty="0"/>
              <a:t>, </a:t>
            </a:r>
            <a:r>
              <a:rPr lang="ko-KR" altLang="en-US" dirty="0"/>
              <a:t>작업 제어 등 사용자의 편의를 위한 기능을 제공하지 못해 이후에 다른 </a:t>
            </a:r>
            <a:r>
              <a:rPr lang="ko-KR" altLang="en-US" dirty="0" err="1"/>
              <a:t>셸들이</a:t>
            </a:r>
            <a:r>
              <a:rPr lang="ko-KR" altLang="en-US" dirty="0"/>
              <a:t> 등장</a:t>
            </a:r>
            <a:endParaRPr lang="en-US" altLang="ko-KR" dirty="0"/>
          </a:p>
          <a:p>
            <a:pPr lvl="1"/>
            <a:r>
              <a:rPr lang="ko-KR" altLang="en-US" dirty="0" err="1"/>
              <a:t>페도라</a:t>
            </a:r>
            <a:r>
              <a:rPr lang="ko-KR" altLang="en-US" dirty="0"/>
              <a:t> </a:t>
            </a:r>
            <a:r>
              <a:rPr lang="en-US" altLang="ko-KR" dirty="0"/>
              <a:t>19</a:t>
            </a:r>
            <a:r>
              <a:rPr lang="ko-KR" altLang="en-US" dirty="0"/>
              <a:t>에서 본 </a:t>
            </a:r>
            <a:r>
              <a:rPr lang="ko-KR" altLang="en-US" dirty="0" err="1"/>
              <a:t>셸의</a:t>
            </a:r>
            <a:r>
              <a:rPr lang="ko-KR" altLang="en-US" dirty="0"/>
              <a:t> 경로를 확인해보면 </a:t>
            </a:r>
            <a:r>
              <a:rPr lang="ko-KR" altLang="en-US" dirty="0" err="1"/>
              <a:t>배시</a:t>
            </a:r>
            <a:r>
              <a:rPr lang="ko-KR" altLang="en-US" dirty="0"/>
              <a:t> </a:t>
            </a:r>
            <a:r>
              <a:rPr lang="ko-KR" altLang="en-US" dirty="0" err="1"/>
              <a:t>셸과</a:t>
            </a:r>
            <a:r>
              <a:rPr lang="ko-KR" altLang="en-US" dirty="0"/>
              <a:t> </a:t>
            </a:r>
            <a:r>
              <a:rPr lang="ko-KR" altLang="en-US" dirty="0" err="1"/>
              <a:t>심벌릭</a:t>
            </a:r>
            <a:r>
              <a:rPr lang="ko-KR" altLang="en-US" dirty="0"/>
              <a:t> 링크로 연결되어 있음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611560" y="4293096"/>
            <a:ext cx="7704856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[root@hana1 LABS]# ls -l /bin/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sh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  <a:cs typeface="한컴돋움" panose="02030600000101010101" pitchFamily="18" charset="2"/>
            </a:endParaRP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lrwxrwxrwx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. 1 root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root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 4  2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월 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5 21:39 /bin/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sh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 → bash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[root@hana1 LABS]#</a:t>
            </a:r>
          </a:p>
        </p:txBody>
      </p:sp>
    </p:spTree>
    <p:extLst>
      <p:ext uri="{BB962C8B-B14F-4D97-AF65-F5344CB8AC3E}">
        <p14:creationId xmlns:p14="http://schemas.microsoft.com/office/powerpoint/2010/main" val="1298922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셸</a:t>
            </a:r>
            <a:r>
              <a:rPr lang="ko-KR" altLang="en-US" dirty="0"/>
              <a:t> </a:t>
            </a:r>
            <a:r>
              <a:rPr lang="en-US" altLang="ko-KR" dirty="0"/>
              <a:t>(Shell)</a:t>
            </a:r>
            <a:r>
              <a:rPr lang="ko-KR" altLang="en-US" dirty="0"/>
              <a:t>의 기능과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124744"/>
            <a:ext cx="8305800" cy="5199856"/>
          </a:xfrm>
        </p:spPr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 err="1"/>
              <a:t>셸</a:t>
            </a:r>
            <a:r>
              <a:rPr lang="en-US" altLang="ko-KR" dirty="0"/>
              <a:t>(C shell)</a:t>
            </a:r>
          </a:p>
          <a:p>
            <a:pPr lvl="1"/>
            <a:r>
              <a:rPr lang="ko-KR" altLang="en-US" dirty="0"/>
              <a:t>캘리포니아대학교</a:t>
            </a:r>
            <a:r>
              <a:rPr lang="en-US" altLang="ko-KR" dirty="0"/>
              <a:t>(</a:t>
            </a:r>
            <a:r>
              <a:rPr lang="ko-KR" altLang="en-US" dirty="0"/>
              <a:t>버클리</a:t>
            </a:r>
            <a:r>
              <a:rPr lang="en-US" altLang="ko-KR" dirty="0"/>
              <a:t>)</a:t>
            </a:r>
            <a:r>
              <a:rPr lang="ko-KR" altLang="en-US" dirty="0"/>
              <a:t>에서 빌 </a:t>
            </a:r>
            <a:r>
              <a:rPr lang="ko-KR" altLang="en-US" dirty="0" err="1"/>
              <a:t>조이</a:t>
            </a:r>
            <a:r>
              <a:rPr lang="en-US" altLang="ko-KR" dirty="0"/>
              <a:t>(Bill Joy)</a:t>
            </a:r>
            <a:r>
              <a:rPr lang="ko-KR" altLang="en-US" dirty="0"/>
              <a:t>가 개발</a:t>
            </a:r>
            <a:endParaRPr lang="en-US" altLang="ko-KR" dirty="0"/>
          </a:p>
          <a:p>
            <a:pPr lvl="1"/>
            <a:r>
              <a:rPr lang="en-US" altLang="ko-KR" dirty="0"/>
              <a:t>2BSD Unix</a:t>
            </a:r>
            <a:r>
              <a:rPr lang="ko-KR" altLang="en-US" dirty="0"/>
              <a:t>에 포함되어 발표</a:t>
            </a:r>
            <a:endParaRPr lang="en-US" altLang="ko-KR" dirty="0"/>
          </a:p>
          <a:p>
            <a:pPr lvl="1"/>
            <a:r>
              <a:rPr lang="ko-KR" altLang="en-US" dirty="0"/>
              <a:t>본 </a:t>
            </a:r>
            <a:r>
              <a:rPr lang="ko-KR" altLang="en-US" dirty="0" err="1"/>
              <a:t>셸에는</a:t>
            </a:r>
            <a:r>
              <a:rPr lang="ko-KR" altLang="en-US" dirty="0"/>
              <a:t> 없던 </a:t>
            </a:r>
            <a:r>
              <a:rPr lang="ko-KR" altLang="en-US" dirty="0" err="1"/>
              <a:t>에일리어스나</a:t>
            </a:r>
            <a:r>
              <a:rPr lang="ko-KR" altLang="en-US" dirty="0"/>
              <a:t> </a:t>
            </a:r>
            <a:r>
              <a:rPr lang="ko-KR" altLang="en-US" dirty="0" err="1"/>
              <a:t>히스토리</a:t>
            </a:r>
            <a:r>
              <a:rPr lang="ko-KR" altLang="en-US" dirty="0"/>
              <a:t> 같은 사용자 편의 기능을 포함</a:t>
            </a:r>
            <a:endParaRPr lang="en-US" altLang="ko-KR" dirty="0"/>
          </a:p>
          <a:p>
            <a:pPr lvl="1"/>
            <a:r>
              <a:rPr lang="ko-KR" altLang="en-US" dirty="0" err="1"/>
              <a:t>셸</a:t>
            </a:r>
            <a:r>
              <a:rPr lang="ko-KR" altLang="en-US" dirty="0"/>
              <a:t> 스크립트 작성을 위한 구문 형식이 </a:t>
            </a:r>
            <a:r>
              <a:rPr lang="en-US" altLang="ko-KR" dirty="0"/>
              <a:t>C </a:t>
            </a:r>
            <a:r>
              <a:rPr lang="ko-KR" altLang="en-US" dirty="0"/>
              <a:t>언어와 같아 </a:t>
            </a:r>
            <a:r>
              <a:rPr lang="en-US" altLang="ko-KR" dirty="0"/>
              <a:t>C </a:t>
            </a:r>
            <a:r>
              <a:rPr lang="ko-KR" altLang="en-US" dirty="0" err="1"/>
              <a:t>셸이라는</a:t>
            </a:r>
            <a:r>
              <a:rPr lang="ko-KR" altLang="en-US" dirty="0"/>
              <a:t> 이름을 가지게 되었음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C </a:t>
            </a:r>
            <a:r>
              <a:rPr lang="ko-KR" altLang="en-US" dirty="0" err="1"/>
              <a:t>셸의</a:t>
            </a:r>
            <a:r>
              <a:rPr lang="ko-KR" altLang="en-US" dirty="0"/>
              <a:t> 명령 이름은 </a:t>
            </a:r>
            <a:r>
              <a:rPr lang="en-US" altLang="ko-KR" dirty="0" err="1"/>
              <a:t>csh</a:t>
            </a:r>
            <a:endParaRPr lang="en-US" altLang="ko-KR" dirty="0"/>
          </a:p>
          <a:p>
            <a:r>
              <a:rPr lang="ko-KR" altLang="en-US" dirty="0"/>
              <a:t>콘 </a:t>
            </a:r>
            <a:r>
              <a:rPr lang="ko-KR" altLang="en-US" dirty="0" err="1"/>
              <a:t>셸</a:t>
            </a:r>
            <a:r>
              <a:rPr lang="en-US" altLang="ko-KR" dirty="0"/>
              <a:t>(</a:t>
            </a:r>
            <a:r>
              <a:rPr lang="en-US" altLang="ko-KR" dirty="0" err="1"/>
              <a:t>Korn</a:t>
            </a:r>
            <a:r>
              <a:rPr lang="en-US" altLang="ko-KR" dirty="0"/>
              <a:t> shell)</a:t>
            </a:r>
          </a:p>
          <a:p>
            <a:pPr lvl="1"/>
            <a:r>
              <a:rPr lang="en-US" altLang="ko-KR" dirty="0"/>
              <a:t>1980</a:t>
            </a:r>
            <a:r>
              <a:rPr lang="ko-KR" altLang="en-US" dirty="0"/>
              <a:t>년대 중반 </a:t>
            </a:r>
            <a:r>
              <a:rPr lang="en-US" altLang="ko-KR" dirty="0"/>
              <a:t>AT&amp;T </a:t>
            </a:r>
            <a:r>
              <a:rPr lang="ko-KR" altLang="en-US" dirty="0" err="1"/>
              <a:t>벨연구소의</a:t>
            </a:r>
            <a:r>
              <a:rPr lang="ko-KR" altLang="en-US" dirty="0"/>
              <a:t> </a:t>
            </a:r>
            <a:r>
              <a:rPr lang="ko-KR" altLang="en-US" dirty="0" err="1"/>
              <a:t>데이비드</a:t>
            </a:r>
            <a:r>
              <a:rPr lang="ko-KR" altLang="en-US" dirty="0"/>
              <a:t> 콘</a:t>
            </a:r>
            <a:r>
              <a:rPr lang="en-US" altLang="ko-KR" dirty="0"/>
              <a:t>(David </a:t>
            </a:r>
            <a:r>
              <a:rPr lang="en-US" altLang="ko-KR" dirty="0" err="1"/>
              <a:t>Korn</a:t>
            </a:r>
            <a:r>
              <a:rPr lang="en-US" altLang="ko-KR" dirty="0"/>
              <a:t>)</a:t>
            </a:r>
            <a:r>
              <a:rPr lang="ko-KR" altLang="en-US" dirty="0"/>
              <a:t>이 콘 </a:t>
            </a:r>
            <a:r>
              <a:rPr lang="ko-KR" altLang="en-US" dirty="0" err="1"/>
              <a:t>셸을</a:t>
            </a:r>
            <a:r>
              <a:rPr lang="ko-KR" altLang="en-US" dirty="0"/>
              <a:t> 개발</a:t>
            </a:r>
            <a:endParaRPr lang="en-US" altLang="ko-KR" dirty="0"/>
          </a:p>
          <a:p>
            <a:pPr lvl="1"/>
            <a:r>
              <a:rPr lang="en-US" altLang="ko-KR" dirty="0"/>
              <a:t>Unix</a:t>
            </a:r>
            <a:r>
              <a:rPr lang="ko-KR" altLang="en-US" dirty="0"/>
              <a:t> </a:t>
            </a:r>
            <a:r>
              <a:rPr lang="en-US" altLang="ko-KR" dirty="0"/>
              <a:t>SVR 4</a:t>
            </a:r>
            <a:r>
              <a:rPr lang="ko-KR" altLang="en-US" dirty="0"/>
              <a:t>에 포함되어 발표</a:t>
            </a:r>
            <a:endParaRPr lang="en-US" altLang="ko-KR" dirty="0"/>
          </a:p>
          <a:p>
            <a:pPr lvl="1"/>
            <a:r>
              <a:rPr lang="en-US" altLang="ko-KR" dirty="0"/>
              <a:t>C </a:t>
            </a:r>
            <a:r>
              <a:rPr lang="ko-KR" altLang="en-US" dirty="0" err="1"/>
              <a:t>셸과</a:t>
            </a:r>
            <a:r>
              <a:rPr lang="ko-KR" altLang="en-US" dirty="0"/>
              <a:t> 달리 본 </a:t>
            </a:r>
            <a:r>
              <a:rPr lang="ko-KR" altLang="en-US" dirty="0" err="1"/>
              <a:t>셸과의</a:t>
            </a:r>
            <a:r>
              <a:rPr lang="ko-KR" altLang="en-US" dirty="0"/>
              <a:t> 호환성을 유지하고 </a:t>
            </a:r>
            <a:r>
              <a:rPr lang="ko-KR" altLang="en-US" dirty="0" err="1"/>
              <a:t>히스토리</a:t>
            </a:r>
            <a:r>
              <a:rPr lang="en-US" altLang="ko-KR" dirty="0"/>
              <a:t>, </a:t>
            </a:r>
            <a:r>
              <a:rPr lang="ko-KR" altLang="en-US" dirty="0" err="1"/>
              <a:t>에일리어스</a:t>
            </a:r>
            <a:r>
              <a:rPr lang="ko-KR" altLang="en-US" dirty="0"/>
              <a:t> 기능 등 </a:t>
            </a:r>
            <a:r>
              <a:rPr lang="en-US" altLang="ko-KR" dirty="0"/>
              <a:t>C </a:t>
            </a:r>
            <a:r>
              <a:rPr lang="ko-KR" altLang="en-US" dirty="0" err="1"/>
              <a:t>셸의</a:t>
            </a:r>
            <a:r>
              <a:rPr lang="ko-KR" altLang="en-US" dirty="0"/>
              <a:t> 특징도 모두 제공하면서 처리 속도도 빠름</a:t>
            </a:r>
            <a:endParaRPr lang="en-US" altLang="ko-KR" dirty="0"/>
          </a:p>
          <a:p>
            <a:pPr lvl="1"/>
            <a:r>
              <a:rPr lang="ko-KR" altLang="en-US" dirty="0"/>
              <a:t>콘 </a:t>
            </a:r>
            <a:r>
              <a:rPr lang="ko-KR" altLang="en-US" dirty="0" err="1"/>
              <a:t>셸의</a:t>
            </a:r>
            <a:r>
              <a:rPr lang="ko-KR" altLang="en-US" dirty="0"/>
              <a:t> 명령 이름은 </a:t>
            </a:r>
            <a:r>
              <a:rPr lang="en-US" altLang="ko-KR" dirty="0" err="1"/>
              <a:t>ksh</a:t>
            </a:r>
            <a:endParaRPr lang="en-US" altLang="ko-KR" dirty="0"/>
          </a:p>
          <a:p>
            <a:r>
              <a:rPr lang="ko-KR" altLang="en-US" dirty="0" err="1"/>
              <a:t>배시</a:t>
            </a:r>
            <a:r>
              <a:rPr lang="ko-KR" altLang="en-US" dirty="0"/>
              <a:t> </a:t>
            </a:r>
            <a:r>
              <a:rPr lang="ko-KR" altLang="en-US" dirty="0" err="1"/>
              <a:t>셸</a:t>
            </a:r>
            <a:r>
              <a:rPr lang="en-US" altLang="ko-KR" dirty="0"/>
              <a:t>(bash shell)</a:t>
            </a:r>
          </a:p>
          <a:p>
            <a:pPr lvl="1"/>
            <a:r>
              <a:rPr lang="ko-KR" altLang="en-US" dirty="0"/>
              <a:t>본 </a:t>
            </a:r>
            <a:r>
              <a:rPr lang="ko-KR" altLang="en-US" dirty="0" err="1"/>
              <a:t>셸을</a:t>
            </a:r>
            <a:r>
              <a:rPr lang="ko-KR" altLang="en-US" dirty="0"/>
              <a:t> 기반으로 개발된 </a:t>
            </a:r>
            <a:r>
              <a:rPr lang="ko-KR" altLang="en-US" dirty="0" err="1"/>
              <a:t>셸로서</a:t>
            </a:r>
            <a:r>
              <a:rPr lang="ko-KR" altLang="en-US" dirty="0"/>
              <a:t> </a:t>
            </a:r>
            <a:r>
              <a:rPr lang="en-US" altLang="ko-KR" dirty="0"/>
              <a:t>1988</a:t>
            </a:r>
            <a:r>
              <a:rPr lang="ko-KR" altLang="en-US" dirty="0"/>
              <a:t>년 브레인 </a:t>
            </a:r>
            <a:r>
              <a:rPr lang="ko-KR" altLang="en-US" dirty="0" err="1"/>
              <a:t>폭스</a:t>
            </a:r>
            <a:r>
              <a:rPr lang="en-US" altLang="ko-KR" dirty="0"/>
              <a:t>(Brain Fox)</a:t>
            </a:r>
            <a:r>
              <a:rPr lang="ko-KR" altLang="en-US" dirty="0"/>
              <a:t>가 개발</a:t>
            </a:r>
            <a:endParaRPr lang="en-US" altLang="ko-KR" dirty="0"/>
          </a:p>
          <a:p>
            <a:pPr lvl="1"/>
            <a:r>
              <a:rPr lang="ko-KR" altLang="en-US" dirty="0"/>
              <a:t>본 </a:t>
            </a:r>
            <a:r>
              <a:rPr lang="ko-KR" altLang="en-US" dirty="0" err="1"/>
              <a:t>셸과</a:t>
            </a:r>
            <a:r>
              <a:rPr lang="ko-KR" altLang="en-US" dirty="0"/>
              <a:t> 호환성을 유지하면서 </a:t>
            </a:r>
            <a:r>
              <a:rPr lang="en-US" altLang="ko-KR" dirty="0"/>
              <a:t>C </a:t>
            </a:r>
            <a:r>
              <a:rPr lang="ko-KR" altLang="en-US" dirty="0" err="1"/>
              <a:t>셸</a:t>
            </a:r>
            <a:r>
              <a:rPr lang="en-US" altLang="ko-KR" dirty="0"/>
              <a:t>, </a:t>
            </a:r>
            <a:r>
              <a:rPr lang="ko-KR" altLang="en-US" dirty="0"/>
              <a:t>콘 </a:t>
            </a:r>
            <a:r>
              <a:rPr lang="ko-KR" altLang="en-US" dirty="0" err="1"/>
              <a:t>셸의</a:t>
            </a:r>
            <a:r>
              <a:rPr lang="ko-KR" altLang="en-US" dirty="0"/>
              <a:t> 편리한 기능도 포함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ko-KR" altLang="en-US" dirty="0" err="1"/>
              <a:t>배시</a:t>
            </a:r>
            <a:r>
              <a:rPr lang="ko-KR" altLang="en-US" dirty="0"/>
              <a:t> </a:t>
            </a:r>
            <a:r>
              <a:rPr lang="ko-KR" altLang="en-US" dirty="0" err="1"/>
              <a:t>셸의</a:t>
            </a:r>
            <a:r>
              <a:rPr lang="ko-KR" altLang="en-US" dirty="0"/>
              <a:t> 명령 이름은 </a:t>
            </a:r>
            <a:r>
              <a:rPr lang="en-US" altLang="ko-KR" dirty="0"/>
              <a:t>bash</a:t>
            </a:r>
          </a:p>
          <a:p>
            <a:pPr lvl="1"/>
            <a:r>
              <a:rPr lang="ko-KR" altLang="en-US" dirty="0" err="1"/>
              <a:t>배시</a:t>
            </a:r>
            <a:r>
              <a:rPr lang="ko-KR" altLang="en-US" dirty="0"/>
              <a:t> </a:t>
            </a:r>
            <a:r>
              <a:rPr lang="ko-KR" altLang="en-US" dirty="0" err="1"/>
              <a:t>셸의</a:t>
            </a:r>
            <a:r>
              <a:rPr lang="ko-KR" altLang="en-US" dirty="0"/>
              <a:t> 모든 버전은 </a:t>
            </a:r>
            <a:r>
              <a:rPr lang="en-US" altLang="ko-KR" dirty="0"/>
              <a:t>GPL </a:t>
            </a:r>
            <a:r>
              <a:rPr lang="ko-KR" altLang="en-US" dirty="0"/>
              <a:t>라이선스에 의거하여 자유롭게 사용 가능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Linux</a:t>
            </a:r>
            <a:r>
              <a:rPr lang="ko-KR" altLang="en-US" dirty="0"/>
              <a:t>의 기본 </a:t>
            </a:r>
            <a:r>
              <a:rPr lang="ko-KR" altLang="en-US" dirty="0" err="1"/>
              <a:t>셸로</a:t>
            </a:r>
            <a:r>
              <a:rPr lang="ko-KR" altLang="en-US" dirty="0"/>
              <a:t> 제공되고 있어 </a:t>
            </a:r>
            <a:r>
              <a:rPr lang="en-US" altLang="ko-KR" dirty="0"/>
              <a:t>Linux</a:t>
            </a:r>
            <a:r>
              <a:rPr lang="ko-KR" altLang="en-US" dirty="0"/>
              <a:t> </a:t>
            </a:r>
            <a:r>
              <a:rPr lang="ko-KR" altLang="en-US" dirty="0" err="1"/>
              <a:t>셸로도</a:t>
            </a:r>
            <a:r>
              <a:rPr lang="ko-KR" altLang="en-US" dirty="0"/>
              <a:t> 많이 알려짐</a:t>
            </a:r>
            <a:endParaRPr lang="en-US" altLang="ko-KR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359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OS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4967064"/>
          </a:xfrm>
        </p:spPr>
        <p:txBody>
          <a:bodyPr>
            <a:normAutofit/>
          </a:bodyPr>
          <a:lstStyle/>
          <a:p>
            <a:r>
              <a:rPr lang="en-US" altLang="ko-KR" dirty="0"/>
              <a:t>OS</a:t>
            </a:r>
            <a:r>
              <a:rPr lang="ko-KR" altLang="en-US" dirty="0"/>
              <a:t>의 종류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487A91-1E85-8C76-0596-0BC5A28C3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601" y="890419"/>
            <a:ext cx="4902271" cy="29168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912056-7D8A-79D7-1C29-573759259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807270"/>
            <a:ext cx="5423520" cy="305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66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셸</a:t>
            </a:r>
            <a:r>
              <a:rPr lang="ko-KR" altLang="en-US" dirty="0"/>
              <a:t> </a:t>
            </a:r>
            <a:r>
              <a:rPr lang="en-US" altLang="ko-KR" dirty="0"/>
              <a:t>(Shell)</a:t>
            </a:r>
            <a:r>
              <a:rPr lang="ko-KR" altLang="en-US" dirty="0"/>
              <a:t>의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196752"/>
            <a:ext cx="8291264" cy="5400600"/>
          </a:xfrm>
        </p:spPr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셸</a:t>
            </a:r>
            <a:r>
              <a:rPr lang="ko-KR" altLang="en-US" dirty="0"/>
              <a:t> 확인</a:t>
            </a: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ko-KR" altLang="en-US" dirty="0"/>
              <a:t>프롬프트 모양 참조</a:t>
            </a:r>
            <a:endParaRPr lang="en-US" altLang="ko-KR" dirty="0"/>
          </a:p>
          <a:p>
            <a:pPr lvl="2">
              <a:spcBef>
                <a:spcPct val="0"/>
              </a:spcBef>
            </a:pPr>
            <a:r>
              <a:rPr lang="ko-KR" altLang="en-US" dirty="0"/>
              <a:t>본 </a:t>
            </a:r>
            <a:r>
              <a:rPr lang="ko-KR" altLang="en-US" dirty="0" err="1"/>
              <a:t>셸</a:t>
            </a:r>
            <a:r>
              <a:rPr lang="en-US" altLang="ko-KR" dirty="0"/>
              <a:t>, </a:t>
            </a:r>
            <a:r>
              <a:rPr lang="ko-KR" altLang="en-US" dirty="0" err="1"/>
              <a:t>배시</a:t>
            </a:r>
            <a:r>
              <a:rPr lang="ko-KR" altLang="en-US" dirty="0"/>
              <a:t> </a:t>
            </a:r>
            <a:r>
              <a:rPr lang="ko-KR" altLang="en-US" dirty="0" err="1"/>
              <a:t>셸</a:t>
            </a:r>
            <a:r>
              <a:rPr lang="en-US" altLang="ko-KR" dirty="0"/>
              <a:t>, </a:t>
            </a:r>
            <a:r>
              <a:rPr lang="ko-KR" altLang="en-US" dirty="0"/>
              <a:t>콘 </a:t>
            </a:r>
            <a:r>
              <a:rPr lang="ko-KR" altLang="en-US" dirty="0" err="1"/>
              <a:t>셸의</a:t>
            </a:r>
            <a:r>
              <a:rPr lang="ko-KR" altLang="en-US" dirty="0"/>
              <a:t> 기본 프롬프트</a:t>
            </a:r>
            <a:r>
              <a:rPr lang="en-US" altLang="ko-KR" dirty="0"/>
              <a:t>: $</a:t>
            </a:r>
          </a:p>
          <a:p>
            <a:pPr lvl="2">
              <a:spcBef>
                <a:spcPct val="0"/>
              </a:spcBef>
            </a:pPr>
            <a:r>
              <a:rPr lang="en-US" altLang="ko-KR" dirty="0"/>
              <a:t>C </a:t>
            </a:r>
            <a:r>
              <a:rPr lang="ko-KR" altLang="en-US" dirty="0" err="1"/>
              <a:t>셸의</a:t>
            </a:r>
            <a:r>
              <a:rPr lang="ko-KR" altLang="en-US" dirty="0"/>
              <a:t> 기본 프롬프트</a:t>
            </a:r>
            <a:r>
              <a:rPr lang="en-US" altLang="ko-KR" dirty="0"/>
              <a:t>: %</a:t>
            </a:r>
          </a:p>
          <a:p>
            <a:pPr lvl="1">
              <a:spcBef>
                <a:spcPct val="0"/>
              </a:spcBef>
            </a:pPr>
            <a:r>
              <a:rPr lang="ko-KR" altLang="en-US" dirty="0"/>
              <a:t>사용자 정보 확인</a:t>
            </a:r>
            <a:r>
              <a:rPr lang="en-US" altLang="ko-KR" dirty="0"/>
              <a:t>: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passwd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2">
              <a:spcBef>
                <a:spcPct val="0"/>
              </a:spcBef>
            </a:pPr>
            <a:r>
              <a:rPr lang="ko-KR" altLang="en-US" dirty="0"/>
              <a:t>사용자 정보의 가장 마지막에 나온 </a:t>
            </a:r>
            <a:r>
              <a:rPr lang="en-US" altLang="ko-KR" dirty="0"/>
              <a:t>/bin/bash</a:t>
            </a:r>
            <a:r>
              <a:rPr lang="ko-KR" altLang="en-US" dirty="0"/>
              <a:t>가 기본 </a:t>
            </a:r>
            <a:r>
              <a:rPr lang="ko-KR" altLang="en-US" dirty="0" err="1"/>
              <a:t>셸</a:t>
            </a: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82464" y="2852936"/>
            <a:ext cx="7704856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[root@hana1 LABS]# grep root 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/passwd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root:x:0:0:root:/root:</a:t>
            </a:r>
            <a:r>
              <a:rPr lang="en-US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/bin/bash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operator:x:11:0:operator:/root:/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sbin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nologin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  <a:cs typeface="한컴돋움" panose="02030600000101010101" pitchFamily="18" charset="2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332E5C-95AD-B113-BF10-3B326964ED2E}"/>
              </a:ext>
            </a:extLst>
          </p:cNvPr>
          <p:cNvSpPr/>
          <p:nvPr/>
        </p:nvSpPr>
        <p:spPr>
          <a:xfrm>
            <a:off x="557734" y="3907639"/>
            <a:ext cx="7704856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[root@hana1 LABS]# grep </a:t>
            </a:r>
            <a:r>
              <a:rPr lang="ko-KR" altLang="en-US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사용자이름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 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/passwd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사용자이름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비밀번호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사용자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ID: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그룹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ID: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사용자정보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:</a:t>
            </a:r>
            <a:r>
              <a:rPr lang="ko-KR" altLang="en-US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홈디렉터리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:</a:t>
            </a:r>
            <a:r>
              <a:rPr lang="ko-KR" altLang="en-US" sz="14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로그인셸</a:t>
            </a:r>
            <a:endParaRPr lang="ko-KR" altLang="en-US" sz="1400" dirty="0">
              <a:solidFill>
                <a:srgbClr val="FF0000"/>
              </a:solidFill>
              <a:latin typeface="돋움체" panose="020B0609000101010101" pitchFamily="49" charset="-127"/>
              <a:ea typeface="돋움체" panose="020B0609000101010101" pitchFamily="49" charset="-127"/>
              <a:cs typeface="한컴돋움" panose="02030600000101010101" pitchFamily="18" charset="2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operator:x:11:0:operator:/root:/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sbin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nologin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  <a:cs typeface="한컴돋움" panose="02030600000101010101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49206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셸</a:t>
            </a:r>
            <a:r>
              <a:rPr lang="ko-KR" altLang="en-US" dirty="0"/>
              <a:t> </a:t>
            </a:r>
            <a:r>
              <a:rPr lang="en-US" altLang="ko-KR" dirty="0"/>
              <a:t>(Shell)</a:t>
            </a:r>
            <a:r>
              <a:rPr lang="ko-KR" altLang="en-US" dirty="0"/>
              <a:t>의 사용법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457200" y="1196752"/>
            <a:ext cx="8291264" cy="5127848"/>
          </a:xfrm>
        </p:spPr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셸</a:t>
            </a:r>
            <a:r>
              <a:rPr lang="ko-KR" altLang="en-US" dirty="0"/>
              <a:t> 바꾸기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ko-KR" altLang="en-US" dirty="0"/>
              <a:t>바꿀 수 있는 </a:t>
            </a:r>
            <a:r>
              <a:rPr lang="ko-KR" altLang="en-US" dirty="0" err="1"/>
              <a:t>셸의</a:t>
            </a:r>
            <a:r>
              <a:rPr lang="ko-KR" altLang="en-US" dirty="0"/>
              <a:t> 종류</a:t>
            </a:r>
            <a:r>
              <a:rPr lang="en-US" altLang="ko-KR" dirty="0"/>
              <a:t>: /</a:t>
            </a:r>
            <a:r>
              <a:rPr lang="en-US" altLang="ko-KR" dirty="0" err="1"/>
              <a:t>etc</a:t>
            </a:r>
            <a:r>
              <a:rPr lang="en-US" altLang="ko-KR" dirty="0"/>
              <a:t>/shells </a:t>
            </a:r>
            <a:r>
              <a:rPr lang="ko-KR" altLang="en-US" dirty="0"/>
              <a:t>파일에 지정</a:t>
            </a:r>
            <a:endParaRPr lang="en-US" altLang="ko-KR" dirty="0"/>
          </a:p>
          <a:p>
            <a:pPr lvl="2">
              <a:spcBef>
                <a:spcPct val="0"/>
              </a:spcBef>
            </a:pPr>
            <a:r>
              <a:rPr lang="en-US" altLang="ko-KR" dirty="0"/>
              <a:t>/</a:t>
            </a:r>
            <a:r>
              <a:rPr lang="en-US" altLang="ko-KR" dirty="0" err="1"/>
              <a:t>sbin</a:t>
            </a:r>
            <a:r>
              <a:rPr lang="en-US" altLang="ko-KR" dirty="0"/>
              <a:t>/</a:t>
            </a:r>
            <a:r>
              <a:rPr lang="en-US" altLang="ko-KR" dirty="0" err="1"/>
              <a:t>nologin</a:t>
            </a:r>
            <a:r>
              <a:rPr lang="ko-KR" altLang="en-US" dirty="0"/>
              <a:t>은 실제로 로그인하지 않는 계정</a:t>
            </a:r>
            <a:r>
              <a:rPr lang="en-US" altLang="ko-KR" dirty="0"/>
              <a:t>: daemon</a:t>
            </a:r>
            <a:r>
              <a:rPr lang="ko-KR" altLang="en-US" dirty="0"/>
              <a:t>이나 </a:t>
            </a:r>
            <a:r>
              <a:rPr lang="en-US" altLang="ko-KR" dirty="0" err="1"/>
              <a:t>adm</a:t>
            </a:r>
            <a:r>
              <a:rPr lang="ko-KR" altLang="en-US" dirty="0"/>
              <a:t>처럼 시스템 내부 용도로 사용하는 계정</a:t>
            </a: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799"/>
            <a:ext cx="7848872" cy="265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82464" y="5013176"/>
            <a:ext cx="7704856" cy="1584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[root@hana1 LABS]# cat /etc/shells</a:t>
            </a:r>
          </a:p>
          <a:p>
            <a:pPr algn="l"/>
            <a:r>
              <a:rPr lang="de-DE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/bin/sh</a:t>
            </a:r>
          </a:p>
          <a:p>
            <a:pPr algn="l"/>
            <a:r>
              <a:rPr lang="de-DE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/bin/bash</a:t>
            </a:r>
          </a:p>
          <a:p>
            <a:pPr algn="l"/>
            <a:r>
              <a:rPr lang="de-DE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/usr/bin/sh</a:t>
            </a:r>
          </a:p>
          <a:p>
            <a:pPr algn="l"/>
            <a:r>
              <a:rPr lang="de-DE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/usr/bin/bash </a:t>
            </a:r>
          </a:p>
          <a:p>
            <a:pPr algn="l"/>
            <a:r>
              <a:rPr lang="de-DE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/bin/tcsh</a:t>
            </a:r>
          </a:p>
          <a:p>
            <a:pPr algn="l"/>
            <a:r>
              <a:rPr lang="de-DE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/bin/csh</a:t>
            </a:r>
          </a:p>
        </p:txBody>
      </p:sp>
    </p:spTree>
    <p:extLst>
      <p:ext uri="{BB962C8B-B14F-4D97-AF65-F5344CB8AC3E}">
        <p14:creationId xmlns:p14="http://schemas.microsoft.com/office/powerpoint/2010/main" val="3487840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셸</a:t>
            </a:r>
            <a:r>
              <a:rPr lang="ko-KR" altLang="en-US" dirty="0"/>
              <a:t> </a:t>
            </a:r>
            <a:r>
              <a:rPr lang="en-US" altLang="ko-KR" dirty="0"/>
              <a:t>(Shell)</a:t>
            </a:r>
            <a:r>
              <a:rPr lang="ko-KR" altLang="en-US" dirty="0"/>
              <a:t>의 사용법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457200" y="1196752"/>
            <a:ext cx="8291264" cy="5400600"/>
          </a:xfrm>
        </p:spPr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셸</a:t>
            </a:r>
            <a:r>
              <a:rPr lang="ko-KR" altLang="en-US" dirty="0"/>
              <a:t> 바꾸기 예</a:t>
            </a:r>
            <a:endParaRPr lang="en-US" altLang="ko-KR" dirty="0"/>
          </a:p>
          <a:p>
            <a:pPr lvl="1"/>
            <a:r>
              <a:rPr lang="ko-KR" altLang="en-US" dirty="0"/>
              <a:t>바꾸려는 </a:t>
            </a:r>
            <a:r>
              <a:rPr lang="ko-KR" altLang="en-US" dirty="0" err="1"/>
              <a:t>셸은</a:t>
            </a:r>
            <a:r>
              <a:rPr lang="ko-KR" altLang="en-US" dirty="0"/>
              <a:t> 절대 경로로 지정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82464" y="1916832"/>
            <a:ext cx="7704856" cy="20882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[root@hana1 ~]#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chsh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 -s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sh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 hanalinux1 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Changing shell for hanalinux1.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암호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:                                     user1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계정의 암호를 입력한다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.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chsh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: shell must be a full path name     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절대 경로로 입력하라는 메시지가 출력된다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chsh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 -s /bin/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sh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 hanalinux1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Changing shell for hanalinux1.</a:t>
            </a:r>
          </a:p>
          <a:p>
            <a:pPr algn="l"/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암호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: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Shell changed.                           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로그인 </a:t>
            </a:r>
            <a:r>
              <a:rPr lang="ko-KR" altLang="en-US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셸이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 변경되었다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[root@hana1 ~]#</a:t>
            </a:r>
          </a:p>
        </p:txBody>
      </p:sp>
    </p:spTree>
    <p:extLst>
      <p:ext uri="{BB962C8B-B14F-4D97-AF65-F5344CB8AC3E}">
        <p14:creationId xmlns:p14="http://schemas.microsoft.com/office/powerpoint/2010/main" val="13736068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셸</a:t>
            </a:r>
            <a:r>
              <a:rPr lang="ko-KR" altLang="en-US" dirty="0"/>
              <a:t> </a:t>
            </a:r>
            <a:r>
              <a:rPr lang="en-US" altLang="ko-KR" dirty="0"/>
              <a:t>(Shell)</a:t>
            </a:r>
            <a:r>
              <a:rPr lang="ko-KR" altLang="en-US" dirty="0"/>
              <a:t>의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ko-KR" altLang="en-US" dirty="0"/>
              <a:t>출력 </a:t>
            </a:r>
            <a:r>
              <a:rPr lang="ko-KR" altLang="en-US" dirty="0" err="1"/>
              <a:t>리다이렉션</a:t>
            </a:r>
            <a:endParaRPr lang="en-US" altLang="ko-KR" dirty="0"/>
          </a:p>
          <a:p>
            <a:pPr lvl="1"/>
            <a:r>
              <a:rPr lang="en-US" altLang="ko-KR" dirty="0">
                <a:highlight>
                  <a:srgbClr val="FFFF00"/>
                </a:highlight>
              </a:rPr>
              <a:t>&gt;</a:t>
            </a:r>
            <a:r>
              <a:rPr lang="en-US" altLang="ko-KR" dirty="0"/>
              <a:t> : </a:t>
            </a:r>
            <a:r>
              <a:rPr lang="ko-KR" altLang="en-US" dirty="0"/>
              <a:t>기존 파일의 내용을 삭제하고 </a:t>
            </a:r>
            <a:r>
              <a:rPr lang="ko-KR" altLang="en-US" dirty="0">
                <a:solidFill>
                  <a:srgbClr val="FF0000"/>
                </a:solidFill>
              </a:rPr>
              <a:t>새로 결과를 저장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>
                <a:highlight>
                  <a:srgbClr val="FFFF00"/>
                </a:highlight>
              </a:rPr>
              <a:t>&gt;&gt;</a:t>
            </a:r>
            <a:r>
              <a:rPr lang="en-US" altLang="ko-KR" dirty="0"/>
              <a:t> : </a:t>
            </a:r>
            <a:r>
              <a:rPr lang="ko-KR" altLang="en-US" dirty="0"/>
              <a:t>기존 파일의 내용 뒤에 결과를  </a:t>
            </a:r>
            <a:r>
              <a:rPr lang="ko-KR" altLang="en-US" dirty="0">
                <a:solidFill>
                  <a:srgbClr val="FF0000"/>
                </a:solidFill>
              </a:rPr>
              <a:t>추가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파일 덮어쓰기 </a:t>
            </a:r>
            <a:r>
              <a:rPr lang="en-US" altLang="ko-KR" dirty="0"/>
              <a:t>: &gt;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1: </a:t>
            </a:r>
            <a:r>
              <a:rPr lang="ko-KR" altLang="en-US" dirty="0"/>
              <a:t>파일 </a:t>
            </a:r>
            <a:r>
              <a:rPr lang="ko-KR" altLang="en-US" dirty="0" err="1"/>
              <a:t>디스크립터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(</a:t>
            </a:r>
            <a:r>
              <a:rPr lang="ko-KR" altLang="en-US" dirty="0"/>
              <a:t>표준 출력</a:t>
            </a:r>
            <a:r>
              <a:rPr lang="en-US" altLang="ko-KR" dirty="0"/>
              <a:t>, </a:t>
            </a:r>
            <a:r>
              <a:rPr lang="ko-KR" altLang="en-US" dirty="0"/>
              <a:t>화면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셸은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를 사용한 </a:t>
            </a:r>
            <a:r>
              <a:rPr lang="ko-KR" altLang="en-US" dirty="0" err="1"/>
              <a:t>리다이렉션에서</a:t>
            </a:r>
            <a:r>
              <a:rPr lang="ko-KR" altLang="en-US" dirty="0"/>
              <a:t> 지정한 이름의 파일이 없으면 파일을 생성해서 명령의 수행 결과를 저장</a:t>
            </a:r>
            <a:endParaRPr lang="en-US" altLang="ko-KR" dirty="0"/>
          </a:p>
          <a:p>
            <a:pPr lvl="1"/>
            <a:r>
              <a:rPr lang="ko-KR" altLang="en-US" dirty="0"/>
              <a:t>파일이 있으면 이전의 내용이 없어지고 명령의 수행 결과로 대체</a:t>
            </a:r>
            <a:endParaRPr lang="en-US" altLang="ko-KR" dirty="0"/>
          </a:p>
          <a:p>
            <a:pPr lvl="1"/>
            <a:r>
              <a:rPr lang="en-US" altLang="ko-KR" sz="2800" dirty="0"/>
              <a:t>while true; do date &gt;&gt; today; sleep 3; done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28900"/>
            <a:ext cx="7561000" cy="13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3800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셸</a:t>
            </a:r>
            <a:r>
              <a:rPr lang="ko-KR" altLang="en-US" dirty="0"/>
              <a:t> </a:t>
            </a:r>
            <a:r>
              <a:rPr lang="en-US" altLang="ko-KR" dirty="0"/>
              <a:t>(Shell)</a:t>
            </a:r>
            <a:r>
              <a:rPr lang="ko-KR" altLang="en-US" dirty="0"/>
              <a:t>의 사용법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83568" y="1628800"/>
            <a:ext cx="7704856" cy="43924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~]# cd LABS/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 out1		 	//out1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 있는지 확인한다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ls: cannot access 'out1': No such file or directory/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그런 파일이나 디렉터리가 없습니다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 -al           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명령의 결과가 화면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표준 출력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으로 출력된다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total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700 	                 total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값은 각 파일의 디스크 사용량을 합산한 값입니다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drwxrwxr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-x. 2 user1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4096  3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24 03:54 .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drwxrwxr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-x. 5 user1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4096  3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23 20:34 ..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 -al &gt; out1    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명령의 결과를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out1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파일에 저장한다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cat out1  	     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파일 내용을 확인한다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Total 700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drwxrwxr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-x. 2 user1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4096  3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24 03:57 .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drwxrwxr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-x. 5 user1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4096  3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23 20:34 ..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-r--. 1 user1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0  3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월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24 03:57 out1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 ~]# date &gt; out1      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명령의 결과를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out1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파일에 저장한다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 ~]# cat out1          ls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명령의 실행 결과가 없어진다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Sun Jul 14 05:26:50 PM KST 2024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304800" y="990600"/>
            <a:ext cx="8382000" cy="548680"/>
          </a:xfrm>
        </p:spPr>
        <p:txBody>
          <a:bodyPr/>
          <a:lstStyle/>
          <a:p>
            <a:r>
              <a:rPr lang="ko-KR" altLang="en-US" dirty="0"/>
              <a:t>파일 덮어쓰기 </a:t>
            </a:r>
            <a:r>
              <a:rPr lang="en-US" altLang="ko-KR" dirty="0"/>
              <a:t>: &gt; </a:t>
            </a:r>
            <a:r>
              <a:rPr lang="ko-KR" altLang="en-US" dirty="0"/>
              <a:t>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92710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셸</a:t>
            </a:r>
            <a:r>
              <a:rPr lang="ko-KR" altLang="en-US" dirty="0"/>
              <a:t> </a:t>
            </a:r>
            <a:r>
              <a:rPr lang="en-US" altLang="ko-KR" dirty="0"/>
              <a:t>(Shell)</a:t>
            </a:r>
            <a:r>
              <a:rPr lang="ko-KR" altLang="en-US" dirty="0"/>
              <a:t>의 사용법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83568" y="1628800"/>
            <a:ext cx="7704856" cy="43924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sar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2 3 &gt; sar_hana1_$(date '+%Y-%m-%d').log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sar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가 없는 경우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설치한다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ls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sar_hana1_2021-06-08.log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sar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2 3 &gt; sar_hana1_$(date '+%Y-%m-%d').log &amp;&amp;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scp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sar_hana1_$(date '+%Y-%m-%d').log 2</a:t>
            </a:r>
            <a:r>
              <a:rPr lang="ko-KR" altLang="en-US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번서버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IP:/root/LABs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// </a:t>
            </a:r>
            <a:r>
              <a:rPr lang="en-US" altLang="ko-KR" sz="140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scp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가 없는 경우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설치한다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root@hana2's password: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sar_hana2_2021-06-08.log                      100%  475   513.0KB/s   00:00</a:t>
            </a:r>
          </a:p>
          <a:p>
            <a:pPr algn="l"/>
            <a:endParaRPr lang="en-US" altLang="ko-KR" sz="1400" b="0" dirty="0">
              <a:solidFill>
                <a:srgbClr val="FF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 Server2 </a:t>
            </a:r>
            <a:r>
              <a:rPr lang="ko-KR" altLang="en-US" sz="1400" b="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확인</a:t>
            </a:r>
            <a:endParaRPr lang="en-US" altLang="ko-KR" sz="1400" b="0" dirty="0">
              <a:solidFill>
                <a:srgbClr val="FF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[root@hana2 LABs]#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pwd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/root/LABs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[root@hana2 LABs]# ls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sar_hana1_2021-06-08.log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>
          <a:xfrm>
            <a:off x="304800" y="990600"/>
            <a:ext cx="8515672" cy="638200"/>
          </a:xfrm>
        </p:spPr>
        <p:txBody>
          <a:bodyPr/>
          <a:lstStyle/>
          <a:p>
            <a:r>
              <a:rPr lang="ko-KR" altLang="en-US" dirty="0"/>
              <a:t>파일 덮어쓰기 </a:t>
            </a:r>
            <a:r>
              <a:rPr lang="en-US" altLang="ko-KR" dirty="0"/>
              <a:t>: &gt; </a:t>
            </a:r>
            <a:r>
              <a:rPr lang="ko-KR" altLang="en-US" dirty="0"/>
              <a:t>실무사례 </a:t>
            </a:r>
            <a:r>
              <a:rPr lang="en-US" altLang="ko-KR" dirty="0"/>
              <a:t>(</a:t>
            </a:r>
            <a:r>
              <a:rPr lang="en-US" altLang="ko-KR" dirty="0" err="1"/>
              <a:t>sar</a:t>
            </a:r>
            <a:r>
              <a:rPr lang="ko-KR" altLang="en-US" dirty="0"/>
              <a:t>을 이용한 </a:t>
            </a:r>
            <a:r>
              <a:rPr lang="en-US" altLang="ko-KR" dirty="0"/>
              <a:t>monitoring log remote </a:t>
            </a:r>
            <a:r>
              <a:rPr lang="ko-KR" altLang="en-US" dirty="0"/>
              <a:t>전송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37283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셸</a:t>
            </a:r>
            <a:r>
              <a:rPr lang="ko-KR" altLang="en-US" dirty="0"/>
              <a:t> </a:t>
            </a:r>
            <a:r>
              <a:rPr lang="en-US" altLang="ko-KR" dirty="0"/>
              <a:t>(Shell)</a:t>
            </a:r>
            <a:r>
              <a:rPr lang="ko-KR" altLang="en-US" dirty="0"/>
              <a:t>의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176561"/>
            <a:ext cx="8435280" cy="5400600"/>
          </a:xfrm>
        </p:spPr>
        <p:txBody>
          <a:bodyPr/>
          <a:lstStyle/>
          <a:p>
            <a:r>
              <a:rPr lang="ko-KR" altLang="en-US" dirty="0"/>
              <a:t>예상치 않게 파일의 내용이 겹쳐 쓰이는 상황을 예방하기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설정 해제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cat </a:t>
            </a:r>
            <a:r>
              <a:rPr lang="ko-KR" altLang="en-US" dirty="0"/>
              <a:t>명령으로 파일 생성하기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628800"/>
            <a:ext cx="7704856" cy="10081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~]#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set -o 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noclobber</a:t>
            </a:r>
            <a:endParaRPr lang="en-US" altLang="ko-KR" sz="1400" dirty="0">
              <a:solidFill>
                <a:srgbClr val="FF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~]# ls &gt; out1</a:t>
            </a:r>
          </a:p>
          <a:p>
            <a:pPr algn="l"/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-bash: out1: cannot overwrite existing file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~]#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3568" y="2996952"/>
            <a:ext cx="7704856" cy="7920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~]#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set +o 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noclobber</a:t>
            </a:r>
            <a:endParaRPr lang="en-US" altLang="ko-KR" sz="1400" dirty="0">
              <a:solidFill>
                <a:srgbClr val="FF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~]# ls &gt; out1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~]#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3568" y="4437112"/>
            <a:ext cx="7704856" cy="20162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~]# cat &gt; out1    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표준 입력을 받아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out1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에 저장한다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 want to go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hana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   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내용을 입력한다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 love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hana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^D                              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입력을 종료한다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~]# cat out1      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파일 내용을 확인한다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 want to go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hana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 love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hana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</a:t>
            </a:r>
          </a:p>
        </p:txBody>
      </p:sp>
    </p:spTree>
    <p:extLst>
      <p:ext uri="{BB962C8B-B14F-4D97-AF65-F5344CB8AC3E}">
        <p14:creationId xmlns:p14="http://schemas.microsoft.com/office/powerpoint/2010/main" val="16200520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셸</a:t>
            </a:r>
            <a:r>
              <a:rPr lang="ko-KR" altLang="en-US" dirty="0"/>
              <a:t> </a:t>
            </a:r>
            <a:r>
              <a:rPr lang="en-US" altLang="ko-KR" dirty="0"/>
              <a:t>(Shell)</a:t>
            </a:r>
            <a:r>
              <a:rPr lang="ko-KR" altLang="en-US" dirty="0"/>
              <a:t>의 사용법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29600" cy="5257800"/>
          </a:xfrm>
        </p:spPr>
        <p:txBody>
          <a:bodyPr/>
          <a:lstStyle/>
          <a:p>
            <a:r>
              <a:rPr lang="ko-KR" altLang="en-US" dirty="0"/>
              <a:t>파일에 내용 </a:t>
            </a:r>
            <a:r>
              <a:rPr lang="ko-KR" altLang="en-US" dirty="0">
                <a:highlight>
                  <a:srgbClr val="FFFF00"/>
                </a:highlight>
              </a:rPr>
              <a:t>추가</a:t>
            </a:r>
            <a:r>
              <a:rPr lang="ko-KR" altLang="en-US" dirty="0"/>
              <a:t>하기 </a:t>
            </a:r>
            <a:r>
              <a:rPr lang="en-US" altLang="ko-KR" dirty="0"/>
              <a:t>: &gt;&gt;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지정한 파일이 없으면 파일을 생성하고</a:t>
            </a:r>
            <a:r>
              <a:rPr lang="en-US" altLang="ko-KR" dirty="0"/>
              <a:t>, </a:t>
            </a:r>
            <a:r>
              <a:rPr lang="ko-KR" altLang="en-US" dirty="0"/>
              <a:t>파일이 있으면 기존 파일의 끝에 명령의 실행 결과를 추가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683568" y="3140968"/>
            <a:ext cx="7704856" cy="23762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cat out1         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기존 파일 내용을 확인한다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Sun Jul 14 05:26:50 PM KST 2024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date &gt;&gt; out1      </a:t>
            </a:r>
            <a:r>
              <a:rPr lang="ko-KR" altLang="en-US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리다이렉션한다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내용 추가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cat out1         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파일 내용을 확인한다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Sun Jul 14 05:26:50 PM KST 2024</a:t>
            </a:r>
          </a:p>
          <a:p>
            <a:pPr algn="l"/>
            <a:r>
              <a:rPr lang="nb-NO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Sun Jul 14 07:15:17 PM KST 2024	    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추가된 내용이다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71" y="1510937"/>
            <a:ext cx="7704856" cy="105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653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Alias &amp; History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alias</a:t>
            </a:r>
          </a:p>
          <a:p>
            <a:pPr lvl="1"/>
            <a:r>
              <a:rPr lang="ko-KR" altLang="en-US" dirty="0" err="1"/>
              <a:t>에일리어스</a:t>
            </a:r>
            <a:r>
              <a:rPr lang="en-US" altLang="ko-KR" dirty="0"/>
              <a:t>(alias)</a:t>
            </a:r>
            <a:r>
              <a:rPr lang="ko-KR" altLang="en-US" dirty="0"/>
              <a:t>는 우리말로 ‘별명’을 의미</a:t>
            </a:r>
            <a:endParaRPr lang="en-US" altLang="ko-KR" dirty="0"/>
          </a:p>
          <a:p>
            <a:pPr lvl="1"/>
            <a:r>
              <a:rPr lang="ko-KR" altLang="en-US" dirty="0"/>
              <a:t>기존의 명령을 대신하여 다른 이름</a:t>
            </a:r>
            <a:r>
              <a:rPr lang="en-US" altLang="ko-KR" dirty="0"/>
              <a:t>(</a:t>
            </a:r>
            <a:r>
              <a:rPr lang="ko-KR" altLang="en-US" dirty="0"/>
              <a:t>별명</a:t>
            </a:r>
            <a:r>
              <a:rPr lang="en-US" altLang="ko-KR" dirty="0"/>
              <a:t>)</a:t>
            </a:r>
            <a:r>
              <a:rPr lang="ko-KR" altLang="en-US" dirty="0"/>
              <a:t>을 붙일 수 있도록 하는 기능</a:t>
            </a:r>
            <a:endParaRPr lang="en-US" altLang="ko-KR" dirty="0"/>
          </a:p>
          <a:p>
            <a:pPr lvl="1"/>
            <a:r>
              <a:rPr lang="ko-KR" altLang="en-US" dirty="0">
                <a:highlight>
                  <a:srgbClr val="FFFF00"/>
                </a:highlight>
              </a:rPr>
              <a:t>긴 명령 대신 짧은 명령을 만들어 사용 가능</a:t>
            </a:r>
            <a:endParaRPr lang="en-US" altLang="ko-KR" dirty="0">
              <a:highlight>
                <a:srgbClr val="FFFF00"/>
              </a:highlight>
            </a:endParaRPr>
          </a:p>
          <a:p>
            <a:pPr lvl="1"/>
            <a:r>
              <a:rPr lang="ko-KR" altLang="en-US" dirty="0"/>
              <a:t>여러 명령을 연결하여 하나의 명령으로 만들 수도 있음</a:t>
            </a:r>
            <a:endParaRPr lang="en-US" altLang="ko-KR" dirty="0"/>
          </a:p>
          <a:p>
            <a:pPr lvl="1"/>
            <a:r>
              <a:rPr lang="ko-KR" altLang="en-US" dirty="0"/>
              <a:t>자주 사용하는 옵션을 포함하여 새로운 이름을 붙여서 사용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b="1" dirty="0"/>
              <a:t>설정</a:t>
            </a:r>
            <a:r>
              <a:rPr lang="en-US" altLang="ko-KR" b="1" dirty="0"/>
              <a:t> </a:t>
            </a:r>
            <a:r>
              <a:rPr lang="ko-KR" altLang="en-US" b="1" dirty="0"/>
              <a:t>시 주의 사항</a:t>
            </a:r>
            <a:endParaRPr lang="en-US" altLang="ko-KR" b="1" dirty="0"/>
          </a:p>
          <a:p>
            <a:pPr lvl="2"/>
            <a:r>
              <a:rPr lang="en-US" altLang="ko-KR" b="1" dirty="0"/>
              <a:t>Session level</a:t>
            </a:r>
          </a:p>
          <a:p>
            <a:pPr lvl="2"/>
            <a:r>
              <a:rPr lang="en-US" altLang="ko-KR" b="1" dirty="0"/>
              <a:t>User level</a:t>
            </a:r>
          </a:p>
          <a:p>
            <a:pPr lvl="2"/>
            <a:r>
              <a:rPr lang="en-US" altLang="ko-KR" b="1" dirty="0"/>
              <a:t>System level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54420"/>
            <a:ext cx="7721312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D388509-8629-628B-0791-86E60EBAE5B0}"/>
              </a:ext>
            </a:extLst>
          </p:cNvPr>
          <p:cNvSpPr/>
          <p:nvPr/>
        </p:nvSpPr>
        <p:spPr>
          <a:xfrm>
            <a:off x="3923928" y="5229200"/>
            <a:ext cx="4320480" cy="12961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00B0552-0174-3C04-9699-249E6618CE0C}"/>
              </a:ext>
            </a:extLst>
          </p:cNvPr>
          <p:cNvSpPr/>
          <p:nvPr/>
        </p:nvSpPr>
        <p:spPr>
          <a:xfrm>
            <a:off x="4857883" y="5407515"/>
            <a:ext cx="3246041" cy="9738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FFDF9D3-DCFE-BDD9-6EFD-8E209AB3A9B3}"/>
              </a:ext>
            </a:extLst>
          </p:cNvPr>
          <p:cNvSpPr/>
          <p:nvPr/>
        </p:nvSpPr>
        <p:spPr>
          <a:xfrm>
            <a:off x="5739287" y="5548824"/>
            <a:ext cx="2217089" cy="6651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0C67DCE-A5B2-9107-7734-F38FDC3899AE}"/>
              </a:ext>
            </a:extLst>
          </p:cNvPr>
          <p:cNvCxnSpPr>
            <a:endCxn id="4" idx="2"/>
          </p:cNvCxnSpPr>
          <p:nvPr/>
        </p:nvCxnSpPr>
        <p:spPr>
          <a:xfrm flipV="1">
            <a:off x="1907704" y="5877272"/>
            <a:ext cx="2016224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8714B5B-03B2-84A6-1048-1CE57EA500D9}"/>
              </a:ext>
            </a:extLst>
          </p:cNvPr>
          <p:cNvCxnSpPr>
            <a:endCxn id="5" idx="2"/>
          </p:cNvCxnSpPr>
          <p:nvPr/>
        </p:nvCxnSpPr>
        <p:spPr>
          <a:xfrm>
            <a:off x="1767220" y="5820544"/>
            <a:ext cx="3090663" cy="73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DFCC9B-084C-A6D3-443B-DCFC868731B4}"/>
              </a:ext>
            </a:extLst>
          </p:cNvPr>
          <p:cNvCxnSpPr>
            <a:endCxn id="6" idx="2"/>
          </p:cNvCxnSpPr>
          <p:nvPr/>
        </p:nvCxnSpPr>
        <p:spPr>
          <a:xfrm>
            <a:off x="2051720" y="5548824"/>
            <a:ext cx="3687567" cy="332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9539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Alias &amp; History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alias </a:t>
            </a:r>
            <a:r>
              <a:rPr lang="ko-KR" altLang="en-US" dirty="0"/>
              <a:t>확인</a:t>
            </a:r>
            <a:r>
              <a:rPr lang="en-US" altLang="ko-KR" dirty="0"/>
              <a:t>: alias</a:t>
            </a:r>
          </a:p>
          <a:p>
            <a:pPr lvl="1"/>
            <a:r>
              <a:rPr lang="ko-KR" altLang="en-US" dirty="0"/>
              <a:t>아무것도 지정하지 않고 </a:t>
            </a:r>
            <a:r>
              <a:rPr lang="en-US" altLang="ko-KR" dirty="0"/>
              <a:t>alias </a:t>
            </a:r>
            <a:r>
              <a:rPr lang="ko-KR" altLang="en-US" dirty="0"/>
              <a:t>명령을 실행하면 현재 설정되어 있는 </a:t>
            </a:r>
            <a:r>
              <a:rPr lang="ko-KR" altLang="en-US" dirty="0" err="1"/>
              <a:t>에일리어스가</a:t>
            </a:r>
            <a:r>
              <a:rPr lang="ko-KR" altLang="en-US" dirty="0"/>
              <a:t>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에일리어스</a:t>
            </a:r>
            <a:r>
              <a:rPr lang="ko-KR" altLang="en-US" dirty="0"/>
              <a:t> 실행 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626416" y="1675005"/>
            <a:ext cx="8460432" cy="20882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alias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alias cp='cp 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'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alias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egrep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='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egrep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--color=auto'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alias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fgrep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='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fgrep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--color=auto'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alias grep='grep --color=auto'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alias l.='ls -d .* --color=auto'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alias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ll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='ls -l --color=auto'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alias ls='ls --color=auto’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26416" y="4195285"/>
            <a:ext cx="7704856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ls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out1  temp 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u.out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l.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  ..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ll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Total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692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-r--r--. 1 root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1998 Jul 14 13:03 man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-r--r--. 1 root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64 Jul 14 19:15 out1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rw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-r--r--. 1 root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474 Jul 14 17:48 sar_hana1_2024-07-14.log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</a:t>
            </a:r>
          </a:p>
        </p:txBody>
      </p:sp>
    </p:spTree>
    <p:extLst>
      <p:ext uri="{BB962C8B-B14F-4D97-AF65-F5344CB8AC3E}">
        <p14:creationId xmlns:p14="http://schemas.microsoft.com/office/powerpoint/2010/main" val="3068177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OS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4967064"/>
          </a:xfrm>
        </p:spPr>
        <p:txBody>
          <a:bodyPr>
            <a:normAutofit/>
          </a:bodyPr>
          <a:lstStyle/>
          <a:p>
            <a:r>
              <a:rPr lang="en-US" altLang="ko-KR" dirty="0"/>
              <a:t>Linux</a:t>
            </a:r>
            <a:r>
              <a:rPr lang="ko-KR" altLang="en-US" dirty="0"/>
              <a:t>의 시작</a:t>
            </a:r>
            <a:endParaRPr lang="en-US" altLang="ko-KR" dirty="0"/>
          </a:p>
          <a:p>
            <a:pPr lvl="1"/>
            <a:r>
              <a:rPr lang="ko-KR" altLang="en-US" dirty="0"/>
              <a:t>핀란드 헬싱키대학교의 학생이었던 </a:t>
            </a:r>
            <a:r>
              <a:rPr lang="ko-KR" altLang="en-US" dirty="0" err="1"/>
              <a:t>리누스</a:t>
            </a:r>
            <a:r>
              <a:rPr lang="ko-KR" altLang="en-US" dirty="0"/>
              <a:t> </a:t>
            </a:r>
            <a:r>
              <a:rPr lang="ko-KR" altLang="en-US" dirty="0" err="1"/>
              <a:t>베네딕트</a:t>
            </a:r>
            <a:r>
              <a:rPr lang="ko-KR" altLang="en-US" dirty="0"/>
              <a:t> </a:t>
            </a:r>
            <a:r>
              <a:rPr lang="ko-KR" altLang="en-US" dirty="0" err="1"/>
              <a:t>토발즈</a:t>
            </a:r>
            <a:r>
              <a:rPr lang="en-US" altLang="ko-KR" dirty="0"/>
              <a:t>(Linus Benedict </a:t>
            </a:r>
            <a:r>
              <a:rPr lang="en-US" altLang="ko-KR" dirty="0" err="1"/>
              <a:t>Torvals</a:t>
            </a:r>
            <a:r>
              <a:rPr lang="en-US" altLang="ko-KR" dirty="0"/>
              <a:t>)</a:t>
            </a:r>
            <a:r>
              <a:rPr lang="ko-KR" altLang="en-US" dirty="0"/>
              <a:t>가 처음 개발</a:t>
            </a:r>
            <a:endParaRPr lang="en-US" altLang="ko-KR" dirty="0"/>
          </a:p>
          <a:p>
            <a:pPr lvl="1"/>
            <a:r>
              <a:rPr lang="ko-KR" altLang="en-US" dirty="0" err="1"/>
              <a:t>미닉스</a:t>
            </a:r>
            <a:r>
              <a:rPr lang="en-US" altLang="ko-KR" dirty="0"/>
              <a:t>(MINIX)</a:t>
            </a:r>
            <a:r>
              <a:rPr lang="ko-KR" altLang="en-US" dirty="0"/>
              <a:t>라는 교육용 운영체제를 참조하여 개발</a:t>
            </a:r>
            <a:endParaRPr lang="en-US" altLang="ko-KR" dirty="0"/>
          </a:p>
          <a:p>
            <a:pPr lvl="1"/>
            <a:r>
              <a:rPr lang="en-US" altLang="ko-KR" dirty="0"/>
              <a:t>Linux</a:t>
            </a:r>
            <a:r>
              <a:rPr lang="ko-KR" altLang="en-US" dirty="0"/>
              <a:t> 개발 소식을 </a:t>
            </a:r>
            <a:r>
              <a:rPr lang="en-US" altLang="ko-KR" dirty="0" err="1"/>
              <a:t>comp.os.minix</a:t>
            </a:r>
            <a:r>
              <a:rPr lang="en-US" altLang="ko-KR" dirty="0"/>
              <a:t> </a:t>
            </a:r>
            <a:r>
              <a:rPr lang="ko-KR" altLang="en-US" dirty="0"/>
              <a:t>뉴스 그룹에 </a:t>
            </a:r>
            <a:r>
              <a:rPr lang="ko-KR" altLang="en-US" dirty="0" err="1"/>
              <a:t>포스팅</a:t>
            </a:r>
            <a:r>
              <a:rPr lang="en-US" altLang="ko-KR" dirty="0"/>
              <a:t>: 1991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  </a:t>
            </a:r>
            <a:r>
              <a:rPr lang="en-US" altLang="ko-KR" dirty="0"/>
              <a:t>-&gt; Linux</a:t>
            </a:r>
            <a:r>
              <a:rPr lang="ko-KR" altLang="en-US" dirty="0"/>
              <a:t> 탄생일</a:t>
            </a:r>
            <a:endParaRPr lang="en-US" altLang="ko-KR" dirty="0"/>
          </a:p>
          <a:p>
            <a:pPr lvl="1"/>
            <a:r>
              <a:rPr lang="ko-KR" altLang="en-US" dirty="0">
                <a:highlight>
                  <a:srgbClr val="FFFF00"/>
                </a:highlight>
              </a:rPr>
              <a:t>현재 리눅스 시장의 흐름</a:t>
            </a:r>
            <a:r>
              <a:rPr lang="en-US" altLang="ko-KR" dirty="0">
                <a:highlight>
                  <a:srgbClr val="FFFF00"/>
                </a:highlight>
              </a:rPr>
              <a:t>? AWS cloud </a:t>
            </a:r>
            <a:r>
              <a:rPr lang="ko-KR" altLang="en-US" dirty="0">
                <a:highlight>
                  <a:srgbClr val="FFFF00"/>
                </a:highlight>
              </a:rPr>
              <a:t>등의 대부분 클라우드 인스턴스</a:t>
            </a:r>
            <a:r>
              <a:rPr lang="en-US" altLang="ko-KR" dirty="0">
                <a:highlight>
                  <a:srgbClr val="FFFF00"/>
                </a:highlight>
              </a:rPr>
              <a:t>(</a:t>
            </a:r>
            <a:r>
              <a:rPr lang="ko-KR" altLang="en-US" dirty="0">
                <a:highlight>
                  <a:srgbClr val="FFFF00"/>
                </a:highlight>
              </a:rPr>
              <a:t>서버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  <a:r>
              <a:rPr lang="ko-KR" altLang="en-US" dirty="0">
                <a:highlight>
                  <a:srgbClr val="FFFF00"/>
                </a:highlight>
              </a:rPr>
              <a:t>는 리눅스다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lvl="1"/>
            <a:r>
              <a:rPr lang="en-US" altLang="ko-KR" dirty="0"/>
              <a:t>                                 </a:t>
            </a:r>
            <a:r>
              <a:rPr lang="ko-KR" altLang="en-US" dirty="0">
                <a:highlight>
                  <a:srgbClr val="FFFF00"/>
                </a:highlight>
              </a:rPr>
              <a:t>컨테이너 기반의 환경으로 변화 </a:t>
            </a:r>
            <a:r>
              <a:rPr lang="en-US" altLang="ko-KR" dirty="0"/>
              <a:t>-&gt; </a:t>
            </a:r>
            <a:r>
              <a:rPr lang="ko-KR" altLang="en-US" dirty="0"/>
              <a:t>컨테이너 </a:t>
            </a:r>
            <a:r>
              <a:rPr lang="en-US" altLang="ko-KR" dirty="0"/>
              <a:t>OS</a:t>
            </a:r>
            <a:r>
              <a:rPr lang="ko-KR" altLang="en-US" dirty="0"/>
              <a:t>는 </a:t>
            </a:r>
            <a:r>
              <a:rPr lang="en-US" altLang="ko-KR" dirty="0"/>
              <a:t>100% </a:t>
            </a:r>
            <a:r>
              <a:rPr lang="ko-KR" altLang="en-US" dirty="0"/>
              <a:t>리눅스다</a:t>
            </a:r>
            <a:r>
              <a:rPr lang="en-US" altLang="ko-KR" dirty="0"/>
              <a:t>.</a:t>
            </a:r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en-US" altLang="ko-KR" dirty="0"/>
              <a:t>Linux</a:t>
            </a:r>
            <a:r>
              <a:rPr lang="ko-KR" altLang="en-US" dirty="0"/>
              <a:t>의 발전과정 </a:t>
            </a:r>
            <a:r>
              <a:rPr lang="en-US" altLang="ko-KR" dirty="0"/>
              <a:t>-&gt; GPL </a:t>
            </a:r>
            <a:r>
              <a:rPr lang="ko-KR" altLang="en-US" dirty="0"/>
              <a:t>라이선스 </a:t>
            </a:r>
            <a:r>
              <a:rPr lang="en-US" altLang="ko-KR" dirty="0"/>
              <a:t>2.0v</a:t>
            </a:r>
          </a:p>
          <a:p>
            <a:pPr lvl="1"/>
            <a:r>
              <a:rPr lang="ko-KR" altLang="en-US" dirty="0"/>
              <a:t>최초 공개된 </a:t>
            </a:r>
            <a:r>
              <a:rPr lang="en-US" altLang="ko-KR" dirty="0"/>
              <a:t>Linux</a:t>
            </a:r>
            <a:r>
              <a:rPr lang="ko-KR" altLang="en-US" dirty="0"/>
              <a:t> </a:t>
            </a:r>
            <a:r>
              <a:rPr lang="ko-KR" altLang="en-US" dirty="0" err="1"/>
              <a:t>커널</a:t>
            </a:r>
            <a:r>
              <a:rPr lang="en-US" altLang="ko-KR" dirty="0"/>
              <a:t>: </a:t>
            </a:r>
            <a:r>
              <a:rPr lang="ko-KR" altLang="en-US" dirty="0"/>
              <a:t>버전 </a:t>
            </a:r>
            <a:r>
              <a:rPr lang="en-US" altLang="ko-KR" dirty="0"/>
              <a:t>0.01</a:t>
            </a:r>
          </a:p>
          <a:p>
            <a:pPr lvl="1"/>
            <a:r>
              <a:rPr lang="ko-KR" altLang="en-US" dirty="0"/>
              <a:t>현재</a:t>
            </a:r>
            <a:r>
              <a:rPr lang="en-US" altLang="ko-KR" dirty="0"/>
              <a:t>(2013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27</a:t>
            </a:r>
            <a:r>
              <a:rPr lang="ko-KR" altLang="en-US" dirty="0"/>
              <a:t>일</a:t>
            </a:r>
            <a:r>
              <a:rPr lang="en-US" altLang="ko-KR" dirty="0"/>
              <a:t>): </a:t>
            </a:r>
            <a:r>
              <a:rPr lang="ko-KR" altLang="en-US" dirty="0"/>
              <a:t>안정버전 </a:t>
            </a:r>
            <a:r>
              <a:rPr lang="en-US" altLang="ko-KR" dirty="0"/>
              <a:t>3.11.2, </a:t>
            </a:r>
            <a:r>
              <a:rPr lang="ko-KR" altLang="en-US" dirty="0"/>
              <a:t>개발 버전 </a:t>
            </a:r>
            <a:r>
              <a:rPr lang="en-US" altLang="ko-KR" dirty="0"/>
              <a:t>3.12</a:t>
            </a:r>
          </a:p>
          <a:p>
            <a:pPr lvl="1"/>
            <a:r>
              <a:rPr lang="en-US" altLang="ko-KR" dirty="0"/>
              <a:t>GNU(Gnu is Not Unix) </a:t>
            </a:r>
            <a:r>
              <a:rPr lang="ko-KR" altLang="en-US" dirty="0"/>
              <a:t>프로젝트</a:t>
            </a:r>
            <a:r>
              <a:rPr lang="en-US" altLang="ko-KR" dirty="0"/>
              <a:t>: Linux</a:t>
            </a:r>
            <a:r>
              <a:rPr lang="ko-KR" altLang="en-US" dirty="0"/>
              <a:t> </a:t>
            </a:r>
            <a:r>
              <a:rPr lang="ko-KR" altLang="en-US" dirty="0" err="1"/>
              <a:t>커널에</a:t>
            </a:r>
            <a:r>
              <a:rPr lang="ko-KR" altLang="en-US" dirty="0"/>
              <a:t> 응용 프로그램 제공 </a:t>
            </a:r>
            <a:r>
              <a:rPr lang="en-US" altLang="ko-KR" dirty="0"/>
              <a:t>-&gt; GNU/Linux</a:t>
            </a:r>
          </a:p>
          <a:p>
            <a:pPr lvl="1"/>
            <a:r>
              <a:rPr lang="en-US" altLang="ko-KR" dirty="0"/>
              <a:t>Linux</a:t>
            </a:r>
            <a:r>
              <a:rPr lang="ko-KR" altLang="en-US" dirty="0"/>
              <a:t> 재단</a:t>
            </a:r>
            <a:r>
              <a:rPr lang="en-US" altLang="ko-KR" dirty="0"/>
              <a:t>: 2007</a:t>
            </a:r>
            <a:r>
              <a:rPr lang="ko-KR" altLang="en-US" dirty="0"/>
              <a:t>년 설립</a:t>
            </a:r>
            <a:endParaRPr lang="en-US" altLang="ko-KR" dirty="0"/>
          </a:p>
          <a:p>
            <a:pPr lvl="2"/>
            <a:r>
              <a:rPr lang="ko-KR" altLang="en-US" dirty="0" err="1"/>
              <a:t>리누스</a:t>
            </a:r>
            <a:r>
              <a:rPr lang="ko-KR" altLang="en-US" dirty="0"/>
              <a:t> </a:t>
            </a:r>
            <a:r>
              <a:rPr lang="ko-KR" altLang="en-US" dirty="0" err="1"/>
              <a:t>토발즈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2"/>
            <a:r>
              <a:rPr lang="ko-KR" altLang="en-US" dirty="0"/>
              <a:t>삼성전자</a:t>
            </a:r>
            <a:r>
              <a:rPr lang="en-US" altLang="ko-KR" dirty="0"/>
              <a:t>, IBM, </a:t>
            </a:r>
            <a:r>
              <a:rPr lang="ko-KR" altLang="en-US" dirty="0"/>
              <a:t>인텔</a:t>
            </a:r>
            <a:r>
              <a:rPr lang="en-US" altLang="ko-KR" dirty="0"/>
              <a:t>, </a:t>
            </a:r>
            <a:r>
              <a:rPr lang="ko-KR" altLang="en-US" dirty="0" err="1"/>
              <a:t>오라클</a:t>
            </a:r>
            <a:r>
              <a:rPr lang="en-US" altLang="ko-KR" dirty="0"/>
              <a:t>, </a:t>
            </a:r>
            <a:r>
              <a:rPr lang="ko-KR" altLang="en-US" dirty="0" err="1"/>
              <a:t>구글</a:t>
            </a:r>
            <a:r>
              <a:rPr lang="en-US" altLang="ko-KR" dirty="0"/>
              <a:t>, </a:t>
            </a:r>
            <a:r>
              <a:rPr lang="ko-KR" altLang="en-US" dirty="0" err="1"/>
              <a:t>페이스북</a:t>
            </a:r>
            <a:r>
              <a:rPr lang="en-US" altLang="ko-KR" dirty="0"/>
              <a:t>, </a:t>
            </a:r>
            <a:r>
              <a:rPr lang="ko-KR" altLang="en-US" dirty="0" err="1"/>
              <a:t>트위터</a:t>
            </a:r>
            <a:r>
              <a:rPr lang="ko-KR" altLang="en-US" dirty="0"/>
              <a:t> 등</a:t>
            </a:r>
            <a:endParaRPr lang="en-US" altLang="ko-KR" dirty="0"/>
          </a:p>
          <a:p>
            <a:pPr lvl="2"/>
            <a:r>
              <a:rPr lang="en-US" altLang="ko-KR" dirty="0"/>
              <a:t>2005</a:t>
            </a:r>
            <a:r>
              <a:rPr lang="ko-KR" altLang="en-US" dirty="0"/>
              <a:t>년 이래 </a:t>
            </a:r>
            <a:r>
              <a:rPr lang="en-US" altLang="ko-KR" dirty="0"/>
              <a:t>7,800</a:t>
            </a:r>
            <a:r>
              <a:rPr lang="ko-KR" altLang="en-US" dirty="0"/>
              <a:t>명이 넘는</a:t>
            </a:r>
            <a:endParaRPr lang="en-US" altLang="ko-KR" dirty="0"/>
          </a:p>
          <a:p>
            <a:pPr marL="447675" lvl="2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개인과 </a:t>
            </a:r>
            <a:r>
              <a:rPr lang="en-US" altLang="ko-KR" dirty="0"/>
              <a:t>800</a:t>
            </a:r>
            <a:r>
              <a:rPr lang="ko-KR" altLang="en-US" dirty="0"/>
              <a:t>여 개의 기업이 </a:t>
            </a:r>
            <a:endParaRPr lang="en-US" altLang="ko-KR" dirty="0"/>
          </a:p>
          <a:p>
            <a:pPr marL="447675" lvl="2" indent="0">
              <a:buNone/>
            </a:pPr>
            <a:r>
              <a:rPr lang="en-US" altLang="ko-KR" dirty="0"/>
              <a:t>   </a:t>
            </a:r>
            <a:r>
              <a:rPr lang="ko-KR" altLang="en-US" dirty="0" err="1"/>
              <a:t>커널</a:t>
            </a:r>
            <a:r>
              <a:rPr lang="ko-KR" altLang="en-US" dirty="0"/>
              <a:t> 개발에 공헌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435624"/>
            <a:ext cx="3029389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F2F37C9-7EB3-6768-595E-906D7D743997}"/>
              </a:ext>
            </a:extLst>
          </p:cNvPr>
          <p:cNvSpPr/>
          <p:nvPr/>
        </p:nvSpPr>
        <p:spPr>
          <a:xfrm>
            <a:off x="-3204864" y="1772816"/>
            <a:ext cx="3096344" cy="13681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Unix</a:t>
            </a:r>
            <a:r>
              <a:rPr lang="ko-KR" altLang="en-US" sz="3200" dirty="0"/>
              <a:t>에 대해 </a:t>
            </a:r>
            <a:r>
              <a:rPr lang="ko-KR" altLang="en-US" sz="3200" dirty="0" err="1"/>
              <a:t>들어본적있는가</a:t>
            </a:r>
            <a:endParaRPr lang="ko-KR" altLang="en-US" sz="3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DED059-D3F4-33DB-FEF5-E184768B2402}"/>
              </a:ext>
            </a:extLst>
          </p:cNvPr>
          <p:cNvSpPr/>
          <p:nvPr/>
        </p:nvSpPr>
        <p:spPr>
          <a:xfrm>
            <a:off x="-3276872" y="3789040"/>
            <a:ext cx="3096344" cy="2521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/>
              <a:t>서버엔지니어가</a:t>
            </a:r>
            <a:r>
              <a:rPr lang="ko-KR" altLang="en-US" sz="3200" dirty="0"/>
              <a:t> 아니지만</a:t>
            </a:r>
            <a:r>
              <a:rPr lang="en-US" altLang="ko-KR" sz="3200" dirty="0"/>
              <a:t>, </a:t>
            </a:r>
            <a:r>
              <a:rPr lang="ko-KR" altLang="en-US" sz="3200" dirty="0"/>
              <a:t>어떻게 </a:t>
            </a:r>
            <a:r>
              <a:rPr lang="ko-KR" altLang="en-US" sz="3200" dirty="0" err="1"/>
              <a:t>써먹을수있는지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40199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Alias &amp; History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alias </a:t>
            </a:r>
            <a:r>
              <a:rPr lang="ko-KR" altLang="en-US" dirty="0"/>
              <a:t>실습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457200" y="1484784"/>
            <a:ext cx="8229600" cy="5146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ef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| grep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sshd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        1010     664  0 16:28 ?        00:00:00 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sshd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 root [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priv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        1280     664  0 16:28 ?        00:00:00 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sshd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 root [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priv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</a:t>
            </a: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        1315    1010  0 16:28 ?        00:00:01 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sshd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 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root@pts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/0</a:t>
            </a: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...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alias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csess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='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ef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| grep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sshd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'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alias</a:t>
            </a: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alias cp='cp -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'</a:t>
            </a: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alias 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csess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='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ps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ef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| grep 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sshd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'</a:t>
            </a: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alias 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egrep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='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egrep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--color=auto'</a:t>
            </a: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alias 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fgrep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='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fgrep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--color=auto'</a:t>
            </a: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alias grep='grep --color=auto'</a:t>
            </a: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alias l.='ls -d .* --color=auto'</a:t>
            </a: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alias 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ll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='ls -l --color=auto'</a:t>
            </a: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alias ls='ls --color=auto'</a:t>
            </a: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alias mv='mv -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'</a:t>
            </a: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alias rm='rm -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'</a:t>
            </a:r>
          </a:p>
          <a:p>
            <a:pPr algn="l"/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alias which='alias | /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/bin/which --</a:t>
            </a:r>
            <a:r>
              <a:rPr lang="en-US" altLang="ko-KR" sz="12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tty</a:t>
            </a:r>
            <a:r>
              <a:rPr lang="en-US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-only --read-alias --show-dot --show-tilde'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csess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nl-NL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        1010     664  0 16:28 ?        00:00:00 sshd: root [priv]</a:t>
            </a:r>
          </a:p>
          <a:p>
            <a:pPr algn="l"/>
            <a:r>
              <a:rPr lang="nl-NL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        1280     664  0 16:28 ?        00:00:00 sshd: root [priv]</a:t>
            </a:r>
          </a:p>
          <a:p>
            <a:pPr algn="l"/>
            <a:r>
              <a:rPr lang="nl-NL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        1315    1010  0 16:28 ?        00:00:01 sshd: root@pts/0</a:t>
            </a:r>
          </a:p>
          <a:p>
            <a:pPr algn="l"/>
            <a:r>
              <a:rPr lang="nl-NL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        1318    1280  0 16:28 ?        00:00:00 sshd: root@notty</a:t>
            </a:r>
          </a:p>
          <a:p>
            <a:pPr algn="l"/>
            <a:r>
              <a:rPr lang="nl-NL" altLang="ko-KR" sz="12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6235100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Alias &amp; History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alias </a:t>
            </a:r>
            <a:r>
              <a:rPr lang="ko-KR" altLang="en-US" dirty="0"/>
              <a:t>실습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2">
              <a:buNone/>
            </a:pP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457200" y="1484784"/>
            <a:ext cx="8229600" cy="49685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 alias</a:t>
            </a:r>
            <a:r>
              <a:rPr lang="ko-KR" altLang="en-US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에</a:t>
            </a: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ko-KR" altLang="en-US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사용되는 대상 값을</a:t>
            </a: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ko-KR" altLang="en-US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변수 처리</a:t>
            </a: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alias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pscheck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='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ef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| grep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$proc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’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alias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alias 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pscheck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='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ps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ef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| grep $proc’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pscheck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ssh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      1099     1  0 08:00 ?        00:00:00 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sbin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sshd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-D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      2630  1099  0 08:58 ?        00:00:06 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sshd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 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root@pts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/0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      2634  1099  0 08:58 ?        00:00:00 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sshd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 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root@notty</a:t>
            </a:r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      2687  2634  0 08:58 ?        00:00:00 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libexec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openssh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/sftp-server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pscheck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rsyslog</a:t>
            </a:r>
            <a:endParaRPr lang="en-US" altLang="ko-KR" sz="1400" dirty="0">
              <a:solidFill>
                <a:srgbClr val="FF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         850       1  0 16:28 ?        00:00:00 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sbin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rsyslogd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-n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       33835    1921  0 19:26 pts/0    00:00:00 grep --color=auto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rsyslog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 </a:t>
            </a:r>
            <a:r>
              <a:rPr lang="en-US" altLang="ko-KR" sz="1400" b="0" i="1" dirty="0" err="1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pscheck</a:t>
            </a:r>
            <a:r>
              <a:rPr lang="ko-KR" altLang="en-US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를 </a:t>
            </a: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root(</a:t>
            </a:r>
            <a:r>
              <a:rPr lang="ko-KR" altLang="en-US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관리자</a:t>
            </a: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 </a:t>
            </a:r>
            <a:r>
              <a:rPr lang="ko-KR" altLang="en-US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사용자에 영구 </a:t>
            </a:r>
            <a:r>
              <a:rPr lang="ko-KR" altLang="en-US" sz="1400" b="0" i="1" dirty="0" err="1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설정하시오</a:t>
            </a: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vi .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bashrc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alias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pscheck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='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ef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| grep $proc'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source .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bashrc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pscheck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rsyslog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3533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Alias &amp; History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alias </a:t>
            </a:r>
            <a:r>
              <a:rPr lang="ko-KR" altLang="en-US" dirty="0"/>
              <a:t>설정하기 </a:t>
            </a:r>
            <a:r>
              <a:rPr lang="en-US" altLang="ko-KR" dirty="0"/>
              <a:t>: alias</a:t>
            </a:r>
          </a:p>
          <a:p>
            <a:pPr lvl="1"/>
            <a:r>
              <a:rPr lang="ko-KR" altLang="en-US" dirty="0"/>
              <a:t>자주 사용하는 서비스 작업에 </a:t>
            </a:r>
            <a:r>
              <a:rPr lang="en-US" altLang="ko-KR" dirty="0"/>
              <a:t>alias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683568" y="1700808"/>
            <a:ext cx="7704856" cy="48245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firewall-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cmd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--add-service=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http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--permanent	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또는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firewall-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cmd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--permanent --zone=public --add-port=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80/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tcp</a:t>
            </a:r>
            <a:endParaRPr lang="en-US" altLang="ko-KR" sz="1400" dirty="0">
              <a:solidFill>
                <a:srgbClr val="FF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firewall-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cmd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--reload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firewall-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cmd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--list-all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Public (active)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target: default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icmp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-block-inversion: no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interfaces: ens33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sources: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services: cockpit dhcpv6-client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http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ssh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ports: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protocols: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masquerade: no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forward-ports: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source-ports: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icmp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-blocks: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rich rules: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semanage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port -l | grep http          </a:t>
            </a: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 </a:t>
            </a:r>
            <a:r>
              <a:rPr lang="en-US" altLang="ko-KR" sz="1400" b="0" i="1" dirty="0" err="1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SELinux</a:t>
            </a: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ko-KR" altLang="en-US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보안정보</a:t>
            </a:r>
            <a:endParaRPr lang="en-US" altLang="ko-KR" sz="1400" b="0" i="1" dirty="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http_cache_port_t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tcp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8080, 8118, 8123, 10001-10010</a:t>
            </a:r>
          </a:p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http_cache_port_t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udp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3130</a:t>
            </a:r>
          </a:p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http_port_t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        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tcp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</a:t>
            </a:r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80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81, 443, 488, 8008, 8009, 8443, 9000</a:t>
            </a:r>
          </a:p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pegasus_http_port_t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tcp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5988</a:t>
            </a:r>
          </a:p>
          <a:p>
            <a:pPr algn="l"/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pegasus_https_port_t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     </a:t>
            </a:r>
            <a:r>
              <a:rPr lang="en-US" altLang="ko-KR" sz="12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tcp</a:t>
            </a:r>
            <a:r>
              <a:rPr lang="en-US" altLang="ko-KR" sz="12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 5989</a:t>
            </a:r>
          </a:p>
        </p:txBody>
      </p:sp>
      <p:sp>
        <p:nvSpPr>
          <p:cNvPr id="6" name="모서리가 둥근 사각형 설명선 5">
            <a:extLst>
              <a:ext uri="{FF2B5EF4-FFF2-40B4-BE49-F238E27FC236}">
                <a16:creationId xmlns:a16="http://schemas.microsoft.com/office/drawing/2014/main" id="{953DC2B8-36B0-4FF9-B865-ABB1FD97D036}"/>
              </a:ext>
            </a:extLst>
          </p:cNvPr>
          <p:cNvSpPr/>
          <p:nvPr/>
        </p:nvSpPr>
        <p:spPr>
          <a:xfrm>
            <a:off x="671562" y="417639"/>
            <a:ext cx="7992888" cy="838944"/>
          </a:xfrm>
          <a:prstGeom prst="wedgeRoundRectCallout">
            <a:avLst>
              <a:gd name="adj1" fmla="val -35913"/>
              <a:gd name="adj2" fmla="val 6580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firewall-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cmd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 --permanent --zone=public --remove-port=80/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tcp</a:t>
            </a:r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firewall-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cmd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 --remove-service=httpd --permanent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firewall-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cmd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 --reload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57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Alias &amp; History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alias </a:t>
            </a:r>
            <a:r>
              <a:rPr lang="ko-KR" altLang="en-US" dirty="0"/>
              <a:t>설정하기 </a:t>
            </a:r>
            <a:r>
              <a:rPr lang="en-US" altLang="ko-KR" dirty="0"/>
              <a:t>: alias</a:t>
            </a:r>
          </a:p>
          <a:p>
            <a:pPr lvl="1"/>
            <a:r>
              <a:rPr lang="ko-KR" altLang="en-US" dirty="0"/>
              <a:t>자주 사용하는 서비스 작업에 </a:t>
            </a:r>
            <a:r>
              <a:rPr lang="en-US" altLang="ko-KR" dirty="0"/>
              <a:t>alias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683568" y="1700808"/>
            <a:ext cx="7704856" cy="49307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vi fw_enable.sh	</a:t>
            </a:r>
            <a:r>
              <a:rPr lang="en-US" altLang="ko-KR" sz="160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 fw_disable.sh </a:t>
            </a:r>
            <a:r>
              <a:rPr lang="ko-KR" altLang="en-US" sz="1600" i="1" dirty="0" err="1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생성하시오</a:t>
            </a:r>
            <a:r>
              <a:rPr lang="en-US" altLang="ko-KR" sz="160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!</a:t>
            </a:r>
          </a:p>
          <a:p>
            <a:pPr algn="l"/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#!/bin/bash</a:t>
            </a:r>
          </a:p>
          <a:p>
            <a:pPr algn="l"/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echo 'input service: '</a:t>
            </a:r>
          </a:p>
          <a:p>
            <a:pPr algn="l"/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read 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serv</a:t>
            </a:r>
            <a:endParaRPr lang="en-US" altLang="ko-KR" sz="1600" dirty="0">
              <a:solidFill>
                <a:srgbClr val="FF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echo 'input port#: '</a:t>
            </a:r>
          </a:p>
          <a:p>
            <a:pPr algn="l"/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read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port</a:t>
            </a:r>
          </a:p>
          <a:p>
            <a:pPr algn="l"/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echo 'input protocol[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tcp|udp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]: '</a:t>
            </a:r>
          </a:p>
          <a:p>
            <a:pPr algn="l"/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read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protocol</a:t>
            </a:r>
            <a:endParaRPr lang="en-US" altLang="ko-KR" sz="1600" dirty="0">
              <a:solidFill>
                <a:schemeClr val="accent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firewall-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cmd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--add-service=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$serv 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--permanent</a:t>
            </a:r>
          </a:p>
          <a:p>
            <a:pPr algn="l"/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firewall-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cmd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--permanent --zone=public --add-port=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$port/$protocol</a:t>
            </a:r>
          </a:p>
          <a:p>
            <a:pPr algn="l"/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firewall-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cmd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--reload</a:t>
            </a:r>
          </a:p>
          <a:p>
            <a:pPr algn="l"/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firewall-</a:t>
            </a:r>
            <a:r>
              <a:rPr lang="en-US" altLang="ko-KR" sz="1600" dirty="0" err="1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cmd</a:t>
            </a:r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--list-all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chmod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744 fw_enable.sh	</a:t>
            </a:r>
            <a:r>
              <a:rPr lang="en-US" altLang="ko-KR" sz="160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 </a:t>
            </a:r>
            <a:r>
              <a:rPr lang="ko-KR" altLang="en-US" sz="160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권한 변경</a:t>
            </a:r>
            <a:endParaRPr lang="en-US" altLang="ko-KR" sz="1600" i="1" dirty="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600" i="1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</a:t>
            </a:r>
            <a:r>
              <a:rPr lang="en-US" altLang="ko-KR" sz="1600" i="1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rw</a:t>
            </a:r>
            <a:r>
              <a:rPr lang="en-US" altLang="ko-KR" sz="1600" i="1" dirty="0" err="1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x</a:t>
            </a:r>
            <a:r>
              <a:rPr lang="en-US" altLang="ko-KR" sz="1600" i="1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</a:t>
            </a:r>
            <a:r>
              <a:rPr lang="en-US" altLang="ko-KR" sz="1600" i="1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--r--. 1 root </a:t>
            </a:r>
            <a:r>
              <a:rPr lang="en-US" altLang="ko-KR" sz="1600" i="1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</a:t>
            </a:r>
            <a:r>
              <a:rPr lang="en-US" altLang="ko-KR" sz="1600" i="1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281 Jul 14 19:37 fw_enable.sh</a:t>
            </a:r>
          </a:p>
          <a:p>
            <a:pPr algn="l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./fw_enable.sh 		</a:t>
            </a:r>
            <a:r>
              <a:rPr lang="en-US" altLang="ko-KR" sz="160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 </a:t>
            </a:r>
            <a:r>
              <a:rPr lang="ko-KR" altLang="en-US" sz="160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실행파일 실행하기</a:t>
            </a:r>
            <a:endParaRPr lang="en-US" altLang="ko-KR" sz="1600" i="1" dirty="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input service: </a:t>
            </a:r>
          </a:p>
          <a:p>
            <a:pPr algn="l"/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ssh</a:t>
            </a:r>
            <a:endParaRPr lang="en-US" altLang="ko-KR" sz="1600" dirty="0">
              <a:solidFill>
                <a:srgbClr val="FF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600" dirty="0">
                <a:solidFill>
                  <a:schemeClr val="accent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input port#: </a:t>
            </a:r>
          </a:p>
          <a:p>
            <a:pPr algn="l"/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22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57200" y="506760"/>
            <a:ext cx="8280920" cy="838944"/>
          </a:xfrm>
          <a:prstGeom prst="wedgeRoundRectCallout">
            <a:avLst>
              <a:gd name="adj1" fmla="val -35913"/>
              <a:gd name="adj2" fmla="val 6580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firewall-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cmd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 --permanent --zone=public --remove-port=80/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tcp</a:t>
            </a:r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firewall-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cmd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 --remove-service=httpd --permanent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[root@hana1 LABS]# firewall-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cmd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</a:rPr>
              <a:t> --reload</a:t>
            </a:r>
            <a:endParaRPr lang="ko-KR" altLang="en-US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32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Alias &amp; History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alias </a:t>
            </a:r>
            <a:r>
              <a:rPr lang="ko-KR" altLang="en-US" dirty="0"/>
              <a:t>설정하기 </a:t>
            </a:r>
            <a:r>
              <a:rPr lang="en-US" altLang="ko-KR" dirty="0"/>
              <a:t>: alias</a:t>
            </a:r>
          </a:p>
          <a:p>
            <a:pPr lvl="1"/>
            <a:r>
              <a:rPr lang="ko-KR" altLang="en-US" dirty="0"/>
              <a:t>‘</a:t>
            </a:r>
            <a:r>
              <a:rPr lang="ko-KR" altLang="en-US" dirty="0" err="1"/>
              <a:t>에일리어스</a:t>
            </a:r>
            <a:r>
              <a:rPr lang="ko-KR" altLang="en-US" dirty="0"/>
              <a:t> 이름</a:t>
            </a:r>
            <a:r>
              <a:rPr lang="en-US" altLang="ko-KR" dirty="0"/>
              <a:t>=</a:t>
            </a:r>
            <a:r>
              <a:rPr lang="ko-KR" altLang="en-US" dirty="0"/>
              <a:t>명령’ 형식 사용</a:t>
            </a:r>
            <a:endParaRPr lang="en-US" altLang="ko-KR" dirty="0"/>
          </a:p>
          <a:p>
            <a:pPr lvl="1"/>
            <a:r>
              <a:rPr lang="ko-KR" altLang="en-US" dirty="0" err="1"/>
              <a:t>에일리어스</a:t>
            </a:r>
            <a:r>
              <a:rPr lang="ko-KR" altLang="en-US" dirty="0"/>
              <a:t> 설정 예</a:t>
            </a:r>
            <a:r>
              <a:rPr lang="en-US" altLang="ko-KR" dirty="0"/>
              <a:t>: </a:t>
            </a:r>
            <a:r>
              <a:rPr lang="en-US" altLang="ko-KR" dirty="0" err="1"/>
              <a:t>ls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에일리어스</a:t>
            </a:r>
            <a:r>
              <a:rPr lang="ko-KR" altLang="en-US" dirty="0"/>
              <a:t> 설정 예</a:t>
            </a:r>
            <a:r>
              <a:rPr lang="en-US" altLang="ko-KR" dirty="0"/>
              <a:t>: </a:t>
            </a:r>
            <a:r>
              <a:rPr lang="en-US" altLang="ko-KR" dirty="0" err="1"/>
              <a:t>rm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683568" y="2035045"/>
            <a:ext cx="7704856" cy="15121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mkdir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out1  temp		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u.out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alias ls='ls -F'      </a:t>
            </a:r>
            <a:r>
              <a:rPr lang="ko-KR" altLang="en-US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공백이 있으면 작은따옴표를 사용한다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                    </a:t>
            </a:r>
            <a:r>
              <a:rPr lang="ko-KR" altLang="en-US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에일리어스의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ls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를 실행한다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out1  temp/ 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 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u.out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ls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-F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결과를 출력한다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83568" y="3907253"/>
            <a:ext cx="7704856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alias rm='rm -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rm out1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remove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일반 파일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'out1'? n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</p:spTree>
    <p:extLst>
      <p:ext uri="{BB962C8B-B14F-4D97-AF65-F5344CB8AC3E}">
        <p14:creationId xmlns:p14="http://schemas.microsoft.com/office/powerpoint/2010/main" val="3064277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Alias &amp; History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</a:p>
          <a:p>
            <a:pPr lvl="1"/>
            <a:r>
              <a:rPr lang="ko-KR" altLang="en-US" dirty="0"/>
              <a:t> 사용자가 이전에 입력한 명령을 다시 불러 사용하는 것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3568" y="3140968"/>
            <a:ext cx="7704856" cy="23762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history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생략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809 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cdpwd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810  alias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811 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unalias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ls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812 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unalias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생략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824  history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7854422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85295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Alias &amp; History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ko-KR" altLang="en-US" dirty="0"/>
              <a:t>명령 재실행하기 </a:t>
            </a:r>
            <a:r>
              <a:rPr lang="en-US" altLang="ko-KR" dirty="0"/>
              <a:t>: !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직전 명령 재실행 예</a:t>
            </a:r>
            <a:endParaRPr lang="en-US" altLang="ko-KR" dirty="0"/>
          </a:p>
        </p:txBody>
      </p:sp>
      <p:sp>
        <p:nvSpPr>
          <p:cNvPr id="19" name="직사각형 18"/>
          <p:cNvSpPr/>
          <p:nvPr/>
        </p:nvSpPr>
        <p:spPr>
          <a:xfrm>
            <a:off x="683568" y="4077072"/>
            <a:ext cx="7704856" cy="17281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ls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fw_enable.sh*  man  out1  sar_hana1_2024-07-14.log  service 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!!            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바로 직전의 명령을 재실행한다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fw_enable.sh*  man  out1  sar_hana1_2024-07-14.log  service 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6264696" cy="2047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8549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Alias &amp; History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명령 재실행하기 </a:t>
            </a:r>
            <a:r>
              <a:rPr lang="en-US" altLang="ko-KR" dirty="0"/>
              <a:t>: !</a:t>
            </a:r>
          </a:p>
          <a:p>
            <a:pPr lvl="1"/>
            <a:r>
              <a:rPr lang="ko-KR" altLang="en-US" dirty="0"/>
              <a:t>이전에 수행한 명령을 재실행 예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683568" y="1916832"/>
            <a:ext cx="7704856" cy="28083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history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생략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831  cd ~/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linux_ex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/~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832 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ls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833  history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!832         </a:t>
            </a:r>
            <a:r>
              <a:rPr lang="ko-KR" altLang="en-US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히스토리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번호로 재실행한다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ls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out1  temp 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u.out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!l          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명령의 앞 글자로 재실행한다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ls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out1  temp 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tmp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u.out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</p:spTree>
    <p:extLst>
      <p:ext uri="{BB962C8B-B14F-4D97-AF65-F5344CB8AC3E}">
        <p14:creationId xmlns:p14="http://schemas.microsoft.com/office/powerpoint/2010/main" val="29758382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프롬프트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424936" cy="5400600"/>
          </a:xfrm>
        </p:spPr>
        <p:txBody>
          <a:bodyPr/>
          <a:lstStyle/>
          <a:p>
            <a:r>
              <a:rPr lang="ko-KR" altLang="en-US" dirty="0"/>
              <a:t>프롬프트 설정 변수</a:t>
            </a:r>
            <a:r>
              <a:rPr lang="en-US" altLang="ko-KR" dirty="0"/>
              <a:t>: PS1</a:t>
            </a:r>
          </a:p>
          <a:p>
            <a:pPr lvl="1"/>
            <a:r>
              <a:rPr lang="ko-KR" altLang="en-US" dirty="0">
                <a:highlight>
                  <a:srgbClr val="FFFF00"/>
                </a:highlight>
              </a:rPr>
              <a:t>프롬프트는　명령어를　실행하는　위치</a:t>
            </a:r>
            <a:r>
              <a:rPr lang="en-US" altLang="ko-KR" dirty="0">
                <a:highlight>
                  <a:srgbClr val="FFFF00"/>
                </a:highlight>
              </a:rPr>
              <a:t>	</a:t>
            </a:r>
          </a:p>
          <a:p>
            <a:pPr lvl="1"/>
            <a:r>
              <a:rPr lang="ko-KR" altLang="en-US" dirty="0">
                <a:highlight>
                  <a:srgbClr val="FFFF00"/>
                </a:highlight>
              </a:rPr>
              <a:t>프롬프트를 바꾸는 것은 환경 변수 </a:t>
            </a:r>
            <a:r>
              <a:rPr lang="en-US" altLang="ko-KR" dirty="0">
                <a:highlight>
                  <a:srgbClr val="FFFF00"/>
                </a:highlight>
              </a:rPr>
              <a:t>PS1</a:t>
            </a:r>
            <a:r>
              <a:rPr lang="ko-KR" altLang="en-US" dirty="0"/>
              <a:t>에 새로운 형태의 문자열을 지정하는 것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이스케이프 문자와 프롬프트 설정하기</a:t>
            </a:r>
            <a:endParaRPr lang="en-US" altLang="ko-KR" dirty="0"/>
          </a:p>
          <a:p>
            <a:pPr lvl="1"/>
            <a:r>
              <a:rPr lang="en-US" altLang="ko-KR" dirty="0"/>
              <a:t>\</a:t>
            </a:r>
            <a:r>
              <a:rPr lang="ko-KR" altLang="en-US" dirty="0"/>
              <a:t>으로 시작하는 특별한 문자가 이스케이프 문자</a:t>
            </a:r>
            <a:endParaRPr lang="en-US" altLang="ko-KR" dirty="0"/>
          </a:p>
          <a:p>
            <a:pPr lvl="1"/>
            <a:r>
              <a:rPr lang="en-US" altLang="ko-KR" dirty="0"/>
              <a:t>\u</a:t>
            </a:r>
            <a:r>
              <a:rPr lang="ko-KR" altLang="en-US" dirty="0"/>
              <a:t>와 같이 </a:t>
            </a:r>
            <a:r>
              <a:rPr lang="en-US" altLang="ko-KR" dirty="0"/>
              <a:t>\</a:t>
            </a:r>
            <a:r>
              <a:rPr lang="ko-KR" altLang="en-US" dirty="0"/>
              <a:t>으로 시작하는 이스케이프 문자는 두 글자가 아니라 한 글자로 처리</a:t>
            </a:r>
            <a:endParaRPr lang="en-US" altLang="ko-KR" dirty="0"/>
          </a:p>
          <a:p>
            <a:pPr lvl="1"/>
            <a:r>
              <a:rPr lang="ko-KR" altLang="en-US" dirty="0"/>
              <a:t>이스케이프 문자는 화면에 문자 그대로 출력되지 않고 </a:t>
            </a:r>
            <a:r>
              <a:rPr lang="ko-KR" altLang="en-US" dirty="0" err="1"/>
              <a:t>셸이</a:t>
            </a:r>
            <a:r>
              <a:rPr lang="ko-KR" altLang="en-US" dirty="0"/>
              <a:t> 문자의 의미를 해석하여 실행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539552" y="2276872"/>
            <a:ext cx="7704856" cy="8640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pl-PL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echo $PS1</a:t>
            </a:r>
          </a:p>
          <a:p>
            <a:pPr algn="l"/>
            <a:r>
              <a:rPr lang="pl-PL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[\u@\h \W]\$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PS1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현재 설정 값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EA799D-7BD3-06CA-B89E-0BF87EB7C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494607"/>
            <a:ext cx="27717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984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프롬프트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프롬프트에서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사용할 수 있는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이스케이프 문자</a:t>
            </a:r>
            <a:endParaRPr lang="en-US" altLang="ko-K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143000"/>
            <a:ext cx="5329648" cy="566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00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OS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305800" cy="5257800"/>
          </a:xfrm>
        </p:spPr>
        <p:txBody>
          <a:bodyPr>
            <a:normAutofit/>
          </a:bodyPr>
          <a:lstStyle/>
          <a:p>
            <a:r>
              <a:rPr lang="en-US" altLang="ko-KR" dirty="0"/>
              <a:t>Linux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lvl="1"/>
            <a:r>
              <a:rPr lang="ko-KR" altLang="en-US" dirty="0"/>
              <a:t>편리한 </a:t>
            </a:r>
            <a:r>
              <a:rPr lang="en-US" altLang="ko-KR" dirty="0"/>
              <a:t>GUI </a:t>
            </a:r>
            <a:r>
              <a:rPr lang="ko-KR" altLang="en-US" dirty="0"/>
              <a:t>환경을 제공한다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서버용 운영체제로 많이 사용된다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Unix</a:t>
            </a:r>
            <a:r>
              <a:rPr lang="ko-KR" altLang="en-US" dirty="0"/>
              <a:t>와의 완벽한 호환성을 유지한다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Linux</a:t>
            </a:r>
            <a:r>
              <a:rPr lang="ko-KR" altLang="en-US" dirty="0"/>
              <a:t>는 공개 소프트웨어이며 무료로 사용할 수 있다</a:t>
            </a:r>
            <a:r>
              <a:rPr lang="en-US" altLang="ko-KR" dirty="0"/>
              <a:t>. (open source, </a:t>
            </a:r>
            <a:r>
              <a:rPr lang="ko-KR" altLang="en-US" dirty="0" err="1"/>
              <a:t>배포판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Linux</a:t>
            </a:r>
            <a:r>
              <a:rPr lang="ko-KR" altLang="en-US" dirty="0"/>
              <a:t>의 구조</a:t>
            </a:r>
            <a:endParaRPr lang="en-US" altLang="ko-KR" dirty="0"/>
          </a:p>
          <a:p>
            <a:pPr lvl="1"/>
            <a:r>
              <a:rPr lang="ko-KR" altLang="en-US" dirty="0" err="1"/>
              <a:t>커널</a:t>
            </a:r>
            <a:r>
              <a:rPr lang="en-US" altLang="ko-KR" dirty="0"/>
              <a:t>: Linux</a:t>
            </a:r>
            <a:r>
              <a:rPr lang="ko-KR" altLang="en-US" dirty="0"/>
              <a:t>의 핵심</a:t>
            </a:r>
            <a:endParaRPr lang="en-US" altLang="ko-KR" dirty="0"/>
          </a:p>
          <a:p>
            <a:pPr lvl="2"/>
            <a:r>
              <a:rPr lang="ko-KR" altLang="en-US" dirty="0"/>
              <a:t>프로세스</a:t>
            </a:r>
            <a:r>
              <a:rPr lang="en-US" altLang="ko-KR" dirty="0"/>
              <a:t>/</a:t>
            </a:r>
            <a:r>
              <a:rPr lang="ko-KR" altLang="en-US" dirty="0"/>
              <a:t>메모리</a:t>
            </a:r>
            <a:r>
              <a:rPr lang="en-US" altLang="ko-KR" dirty="0"/>
              <a:t>/</a:t>
            </a:r>
            <a:r>
              <a:rPr lang="ko-KR" altLang="en-US" dirty="0"/>
              <a:t>파일시스템</a:t>
            </a:r>
            <a:r>
              <a:rPr lang="en-US" altLang="ko-KR" dirty="0"/>
              <a:t>/</a:t>
            </a:r>
            <a:r>
              <a:rPr lang="ko-KR" altLang="en-US" dirty="0"/>
              <a:t>장치 관리</a:t>
            </a:r>
            <a:endParaRPr lang="en-US" altLang="ko-KR" dirty="0"/>
          </a:p>
          <a:p>
            <a:pPr lvl="2"/>
            <a:r>
              <a:rPr lang="ko-KR" altLang="en-US" dirty="0"/>
              <a:t>컴퓨터의 모든 자원 초기화 및 제어 기능</a:t>
            </a:r>
            <a:endParaRPr lang="en-US" altLang="ko-KR" dirty="0"/>
          </a:p>
          <a:p>
            <a:pPr lvl="1"/>
            <a:r>
              <a:rPr lang="ko-KR" altLang="en-US" dirty="0" err="1"/>
              <a:t>셸</a:t>
            </a:r>
            <a:r>
              <a:rPr lang="en-US" altLang="ko-KR" dirty="0"/>
              <a:t>: </a:t>
            </a:r>
            <a:r>
              <a:rPr lang="ko-KR" altLang="en-US" dirty="0"/>
              <a:t>사용자 인터페이스</a:t>
            </a:r>
            <a:endParaRPr lang="en-US" altLang="ko-KR" dirty="0"/>
          </a:p>
          <a:p>
            <a:pPr lvl="2"/>
            <a:r>
              <a:rPr lang="ko-KR" altLang="en-US" dirty="0"/>
              <a:t>명령해석</a:t>
            </a:r>
            <a:endParaRPr lang="en-US" altLang="ko-KR" dirty="0"/>
          </a:p>
          <a:p>
            <a:pPr lvl="2"/>
            <a:r>
              <a:rPr lang="ko-KR" altLang="en-US" dirty="0"/>
              <a:t>프로그래밍기능 </a:t>
            </a:r>
            <a:r>
              <a:rPr lang="en-US" altLang="ko-KR" dirty="0"/>
              <a:t>-&gt; </a:t>
            </a:r>
            <a:r>
              <a:rPr lang="en-US" altLang="ko-KR" dirty="0">
                <a:highlight>
                  <a:srgbClr val="FFFF00"/>
                </a:highlight>
              </a:rPr>
              <a:t>shell script</a:t>
            </a:r>
          </a:p>
          <a:p>
            <a:pPr lvl="2"/>
            <a:r>
              <a:rPr lang="en-US" altLang="ko-KR" dirty="0"/>
              <a:t>Linux</a:t>
            </a:r>
            <a:r>
              <a:rPr lang="ko-KR" altLang="en-US" dirty="0"/>
              <a:t> 기본 </a:t>
            </a:r>
            <a:r>
              <a:rPr lang="ko-KR" altLang="en-US" dirty="0" err="1"/>
              <a:t>셸</a:t>
            </a:r>
            <a:r>
              <a:rPr lang="en-US" altLang="ko-KR" dirty="0"/>
              <a:t>: </a:t>
            </a:r>
            <a:r>
              <a:rPr lang="ko-KR" altLang="en-US" dirty="0"/>
              <a:t>배시 셸</a:t>
            </a:r>
            <a:r>
              <a:rPr lang="en-US" altLang="ko-KR" dirty="0"/>
              <a:t>(Linux</a:t>
            </a:r>
            <a:r>
              <a:rPr lang="ko-KR" altLang="en-US" dirty="0"/>
              <a:t> 셸</a:t>
            </a:r>
            <a:r>
              <a:rPr lang="en-US" altLang="ko-KR" dirty="0"/>
              <a:t>, bash shell)</a:t>
            </a:r>
          </a:p>
          <a:p>
            <a:pPr lvl="1"/>
            <a:r>
              <a:rPr lang="ko-KR" altLang="en-US" dirty="0"/>
              <a:t>응용 프로그램</a:t>
            </a:r>
            <a:endParaRPr lang="en-US" altLang="ko-KR" dirty="0"/>
          </a:p>
          <a:p>
            <a:pPr lvl="2"/>
            <a:r>
              <a:rPr lang="ko-KR" altLang="en-US" dirty="0"/>
              <a:t>각종 프로그래밍 개발도구</a:t>
            </a:r>
            <a:endParaRPr lang="en-US" altLang="ko-KR" dirty="0"/>
          </a:p>
          <a:p>
            <a:pPr lvl="2"/>
            <a:r>
              <a:rPr lang="ko-KR" altLang="en-US" dirty="0"/>
              <a:t>문서편집도구</a:t>
            </a:r>
            <a:endParaRPr lang="en-US" altLang="ko-KR" dirty="0"/>
          </a:p>
          <a:p>
            <a:pPr lvl="2"/>
            <a:r>
              <a:rPr lang="ko-KR" altLang="en-US" dirty="0"/>
              <a:t>네트워크 관련 도구 등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4283968" y="5802414"/>
            <a:ext cx="3240360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돋움" pitchFamily="50" charset="-127"/>
                <a:ea typeface="돋움" pitchFamily="50" charset="-127"/>
              </a:rPr>
              <a:t>[</a:t>
            </a:r>
            <a:r>
              <a:rPr lang="ko-KR" altLang="en-U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돋움" pitchFamily="50" charset="-127"/>
                <a:ea typeface="돋움" pitchFamily="50" charset="-127"/>
              </a:rPr>
              <a:t>1-6] </a:t>
            </a:r>
            <a:r>
              <a:rPr lang="en-US" altLang="ko-KR" sz="1000" b="1" dirty="0">
                <a:latin typeface="돋움" pitchFamily="50" charset="-127"/>
                <a:ea typeface="돋움" pitchFamily="50" charset="-127"/>
              </a:rPr>
              <a:t>Linux</a:t>
            </a:r>
            <a:r>
              <a:rPr lang="ko-KR" altLang="en-US" sz="1000" b="1" dirty="0">
                <a:latin typeface="돋움" pitchFamily="50" charset="-127"/>
                <a:ea typeface="돋움" pitchFamily="50" charset="-127"/>
              </a:rPr>
              <a:t>의 구조</a:t>
            </a:r>
            <a:endParaRPr lang="en-US" altLang="ko-KR" sz="1000" b="1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6B6A65-0159-D93D-664F-ACCC2EF37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3413791"/>
            <a:ext cx="4896788" cy="252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77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프롬프트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프롬프트 변경 예제</a:t>
            </a:r>
            <a:endParaRPr lang="en-US" altLang="ko-KR" dirty="0"/>
          </a:p>
          <a:p>
            <a:pPr marL="495300" lvl="1" indent="-228600">
              <a:spcBef>
                <a:spcPts val="288"/>
              </a:spcBef>
              <a:spcAft>
                <a:spcPts val="300"/>
              </a:spcAft>
              <a:buFont typeface="+mj-ea"/>
              <a:buAutoNum type="circleNumDbPlain"/>
            </a:pPr>
            <a:r>
              <a:rPr lang="ko-KR" altLang="en-US" dirty="0"/>
              <a:t>간단한 문자열로 변경</a:t>
            </a:r>
            <a:r>
              <a:rPr lang="en-US" altLang="ko-KR" dirty="0"/>
              <a:t>: </a:t>
            </a:r>
            <a:r>
              <a:rPr lang="ko-KR" altLang="en-US" dirty="0"/>
              <a:t>프롬프트의 끝을 표시하기 위해 마지막에 </a:t>
            </a:r>
            <a:r>
              <a:rPr lang="en-US" altLang="ko-KR" dirty="0"/>
              <a:t>]</a:t>
            </a:r>
            <a:r>
              <a:rPr lang="ko-KR" altLang="en-US" dirty="0"/>
              <a:t>나 </a:t>
            </a:r>
            <a:r>
              <a:rPr lang="en-US" altLang="ko-KR" dirty="0"/>
              <a:t>$ </a:t>
            </a:r>
            <a:r>
              <a:rPr lang="ko-KR" altLang="en-US" dirty="0"/>
              <a:t>같은 표시를 하고 공백 문자를 둠</a:t>
            </a:r>
            <a:endParaRPr lang="en-US" altLang="ko-KR" dirty="0"/>
          </a:p>
          <a:p>
            <a:pPr marL="495300" lvl="1" indent="-228600">
              <a:spcBef>
                <a:spcPts val="288"/>
              </a:spcBef>
              <a:spcAft>
                <a:spcPts val="300"/>
              </a:spcAft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spcBef>
                <a:spcPts val="288"/>
              </a:spcBef>
              <a:spcAft>
                <a:spcPts val="300"/>
              </a:spcAft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spcBef>
                <a:spcPts val="288"/>
              </a:spcBef>
              <a:spcAft>
                <a:spcPts val="300"/>
              </a:spcAft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spcBef>
                <a:spcPts val="288"/>
              </a:spcBef>
              <a:spcAft>
                <a:spcPts val="300"/>
              </a:spcAft>
              <a:buFont typeface="+mj-ea"/>
              <a:buAutoNum type="circleNumDbPlain"/>
            </a:pPr>
            <a:r>
              <a:rPr lang="ko-KR" altLang="en-US" dirty="0"/>
              <a:t> 환경 변수를 사용</a:t>
            </a:r>
            <a:r>
              <a:rPr lang="en-US" altLang="ko-KR" dirty="0"/>
              <a:t>: </a:t>
            </a:r>
            <a:r>
              <a:rPr lang="ko-KR" altLang="en-US" dirty="0"/>
              <a:t> 프롬프트에 현재 작업 디렉터리가 출력</a:t>
            </a:r>
            <a:endParaRPr lang="en-US" altLang="ko-KR" dirty="0"/>
          </a:p>
          <a:p>
            <a:pPr marL="495300" lvl="1" indent="-228600">
              <a:spcBef>
                <a:spcPts val="288"/>
              </a:spcBef>
              <a:spcAft>
                <a:spcPts val="300"/>
              </a:spcAft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spcBef>
                <a:spcPts val="288"/>
              </a:spcBef>
              <a:spcAft>
                <a:spcPts val="300"/>
              </a:spcAft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spcBef>
                <a:spcPts val="288"/>
              </a:spcBef>
              <a:spcAft>
                <a:spcPts val="300"/>
              </a:spcAft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spcBef>
                <a:spcPts val="288"/>
              </a:spcBef>
              <a:spcAft>
                <a:spcPts val="300"/>
              </a:spcAft>
              <a:buFont typeface="+mj-ea"/>
              <a:buAutoNum type="circleNumDbPlain"/>
            </a:pPr>
            <a:r>
              <a:rPr lang="ko-KR" altLang="en-US" dirty="0"/>
              <a:t>명령의 실행 결과를 사용</a:t>
            </a:r>
            <a:r>
              <a:rPr lang="en-US" altLang="ko-KR" dirty="0"/>
              <a:t>: </a:t>
            </a:r>
            <a:r>
              <a:rPr lang="ko-KR" altLang="en-US" dirty="0"/>
              <a:t>특수 문자 </a:t>
            </a:r>
            <a:r>
              <a:rPr lang="en-US" altLang="ko-KR" dirty="0"/>
              <a:t>`` `</a:t>
            </a:r>
            <a:r>
              <a:rPr lang="ko-KR" altLang="en-US" dirty="0"/>
              <a:t>를 이용</a:t>
            </a:r>
            <a:r>
              <a:rPr lang="en-US" altLang="ko-KR" dirty="0"/>
              <a:t>, </a:t>
            </a:r>
            <a:r>
              <a:rPr lang="en-US" altLang="ko-KR" dirty="0" err="1"/>
              <a:t>uname</a:t>
            </a:r>
            <a:r>
              <a:rPr lang="en-US" altLang="ko-KR" dirty="0"/>
              <a:t> -n </a:t>
            </a:r>
            <a:r>
              <a:rPr lang="ko-KR" altLang="en-US" dirty="0"/>
              <a:t>명령은 호스트 이름을 출력</a:t>
            </a:r>
            <a:endParaRPr lang="en-US" altLang="ko-KR" dirty="0"/>
          </a:p>
          <a:p>
            <a:pPr marL="495300" lvl="1" indent="-228600">
              <a:spcBef>
                <a:spcPts val="288"/>
              </a:spcBef>
              <a:spcAft>
                <a:spcPts val="300"/>
              </a:spcAft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spcBef>
                <a:spcPts val="288"/>
              </a:spcBef>
              <a:spcAft>
                <a:spcPts val="300"/>
              </a:spcAft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spcBef>
                <a:spcPts val="288"/>
              </a:spcBef>
              <a:spcAft>
                <a:spcPts val="300"/>
              </a:spcAft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spcBef>
                <a:spcPts val="288"/>
              </a:spcBef>
              <a:spcAft>
                <a:spcPts val="300"/>
              </a:spcAft>
              <a:buFont typeface="+mj-ea"/>
              <a:buAutoNum type="circleNumDbPlain"/>
            </a:pPr>
            <a:r>
              <a:rPr lang="ko-KR" altLang="en-US" dirty="0"/>
              <a:t>이스케이프 문자 </a:t>
            </a:r>
            <a:r>
              <a:rPr lang="en-US" altLang="ko-KR" dirty="0"/>
              <a:t>\u, \T, \!</a:t>
            </a:r>
            <a:r>
              <a:rPr lang="ko-KR" altLang="en-US" dirty="0"/>
              <a:t>를 사용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83568" y="1733950"/>
            <a:ext cx="7704856" cy="5760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i-FI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~]# PS1='HANA ] '</a:t>
            </a:r>
          </a:p>
          <a:p>
            <a:pPr algn="l"/>
            <a:r>
              <a:rPr lang="fi-FI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HANA ]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568" y="2742062"/>
            <a:ext cx="7704856" cy="72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HANA ] PS1='[$PWD] '</a:t>
            </a:r>
          </a:p>
          <a:p>
            <a:pPr algn="l"/>
            <a:r>
              <a:rPr lang="nl-NL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[/root] cd LABS/</a:t>
            </a:r>
          </a:p>
          <a:p>
            <a:pPr algn="l"/>
            <a:r>
              <a:rPr lang="nl-NL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[/root/LABS]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3568" y="3822182"/>
            <a:ext cx="7704856" cy="5760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l-NL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[/root/LABS] PS1='`uname -n` \! # '</a:t>
            </a:r>
          </a:p>
          <a:p>
            <a:pPr algn="l"/>
            <a:r>
              <a:rPr lang="nl-NL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hana1 128 #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3568" y="4830294"/>
            <a:ext cx="7704856" cy="5760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fr-FR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hana1 128 # PS1='[\u \T] \!# '</a:t>
            </a:r>
          </a:p>
          <a:p>
            <a:pPr algn="l"/>
            <a:r>
              <a:rPr lang="fr-FR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 08:59:44] 129#</a:t>
            </a:r>
          </a:p>
        </p:txBody>
      </p:sp>
    </p:spTree>
    <p:extLst>
      <p:ext uri="{BB962C8B-B14F-4D97-AF65-F5344CB8AC3E}">
        <p14:creationId xmlns:p14="http://schemas.microsoft.com/office/powerpoint/2010/main" val="18799760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프롬프트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컬러 프롬프트 설정하기</a:t>
            </a:r>
            <a:endParaRPr lang="en-US" altLang="ko-K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8115686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07" y="2636912"/>
            <a:ext cx="715576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08" y="4669234"/>
            <a:ext cx="4916540" cy="207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11123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프롬프트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컬러 프롬프트 설정 예</a:t>
            </a: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/>
              <a:t>파란색으로 설정하기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/>
              <a:t>파란색의 볼드로 설정하기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/>
              <a:t>밑줄 친 빨간색으로 설정하기</a:t>
            </a: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endParaRPr lang="en-US" altLang="ko-KR" dirty="0"/>
          </a:p>
          <a:p>
            <a:pPr marL="495300" lvl="1" indent="-228600">
              <a:buFont typeface="+mj-ea"/>
              <a:buAutoNum type="circleNumDbPlain"/>
            </a:pPr>
            <a:r>
              <a:rPr lang="ko-KR" altLang="en-US" dirty="0"/>
              <a:t>배경은 갈색</a:t>
            </a:r>
            <a:r>
              <a:rPr lang="en-US" altLang="ko-KR" dirty="0"/>
              <a:t>, </a:t>
            </a:r>
            <a:r>
              <a:rPr lang="ko-KR" altLang="en-US" dirty="0"/>
              <a:t>글자는 보라색</a:t>
            </a:r>
            <a:r>
              <a:rPr lang="en-US" altLang="ko-KR" dirty="0"/>
              <a:t>, </a:t>
            </a:r>
            <a:r>
              <a:rPr lang="ko-KR" altLang="en-US" dirty="0"/>
              <a:t>프롬프트는 ‘사용자 이름</a:t>
            </a:r>
            <a:r>
              <a:rPr lang="en-US" altLang="ko-KR" dirty="0"/>
              <a:t>@</a:t>
            </a:r>
            <a:r>
              <a:rPr lang="ko-KR" altLang="en-US" dirty="0"/>
              <a:t>호스트 이름 </a:t>
            </a:r>
            <a:r>
              <a:rPr lang="en-US" altLang="ko-KR" dirty="0"/>
              <a:t>$ ’</a:t>
            </a:r>
            <a:r>
              <a:rPr lang="ko-KR" altLang="en-US" dirty="0"/>
              <a:t>로 설정하기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683568" y="1720887"/>
            <a:ext cx="7704856" cy="72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pt-BR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LABS]#PS1="\e[34mLinux $ \e[0;0m"</a:t>
            </a:r>
          </a:p>
          <a:p>
            <a:pPr algn="l"/>
            <a:r>
              <a:rPr lang="pt-BR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Linux $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3568" y="2801007"/>
            <a:ext cx="7704856" cy="72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pt-BR" altLang="ko-KR" sz="1400" dirty="0">
                <a:solidFill>
                  <a:srgbClr val="0070C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Linux $</a:t>
            </a:r>
            <a:r>
              <a:rPr lang="pt-BR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PS1="\e[34;1mLinux $ \e[0;0m"</a:t>
            </a:r>
          </a:p>
          <a:p>
            <a:pPr algn="l"/>
            <a:r>
              <a:rPr lang="pt-BR" altLang="ko-KR" sz="1400" b="1" dirty="0">
                <a:solidFill>
                  <a:srgbClr val="0070C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Linux $</a:t>
            </a:r>
            <a:endParaRPr lang="en-US" altLang="ko-KR" sz="1400" b="1" dirty="0">
              <a:solidFill>
                <a:srgbClr val="0070C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3568" y="3881127"/>
            <a:ext cx="7704856" cy="72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pt-BR" altLang="ko-KR" sz="1400" b="1" dirty="0">
                <a:solidFill>
                  <a:srgbClr val="0070C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Linux $</a:t>
            </a:r>
            <a:r>
              <a:rPr lang="pt-BR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PS1="\e[31;4mLinux $\e[0;0m"</a:t>
            </a:r>
          </a:p>
          <a:p>
            <a:pPr algn="l"/>
            <a:r>
              <a:rPr lang="pt-BR" altLang="ko-KR" sz="1400" u="sng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Linux $</a:t>
            </a:r>
            <a:r>
              <a:rPr lang="pt-BR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400" b="1" dirty="0">
              <a:solidFill>
                <a:srgbClr val="0070C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3568" y="4961247"/>
            <a:ext cx="7704856" cy="7200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pt-BR" altLang="ko-KR" sz="1400" u="sng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Linux $</a:t>
            </a:r>
            <a:r>
              <a:rPr lang="pt-BR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PS1="\e[33;45;7m\u@\h $ \e[0;0m"</a:t>
            </a:r>
          </a:p>
          <a:p>
            <a:pPr algn="l"/>
            <a:r>
              <a:rPr lang="pt-BR" altLang="ko-KR" sz="1400" dirty="0">
                <a:solidFill>
                  <a:srgbClr val="CC00FF"/>
                </a:solidFill>
                <a:highlight>
                  <a:srgbClr val="FFFF00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root@hana1 $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EA3D1B-6685-6597-A1C9-72711DF3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805" y="1866614"/>
            <a:ext cx="4362450" cy="4286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9BA038-3EDA-9825-44AC-B6BE9290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678" y="2941972"/>
            <a:ext cx="4705350" cy="4381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92FB14-7C19-E707-B0D3-FF055BB36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300" y="4022092"/>
            <a:ext cx="4791075" cy="4286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B8D8B8-39A7-7D4D-211C-BDCBE178D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7" y="5102212"/>
            <a:ext cx="4788024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23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설정 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환경설정 파일</a:t>
            </a:r>
            <a:endParaRPr lang="en-US" altLang="ko-KR" dirty="0"/>
          </a:p>
          <a:p>
            <a:pPr lvl="1"/>
            <a:r>
              <a:rPr lang="ko-KR" altLang="en-US" dirty="0"/>
              <a:t>사용자가 로그인할 때마다 자동으로 실행되는 명령을 저장한 것이 환경 설정 파일</a:t>
            </a:r>
            <a:endParaRPr lang="en-US" altLang="ko-KR" dirty="0"/>
          </a:p>
          <a:p>
            <a:pPr lvl="1"/>
            <a:r>
              <a:rPr lang="ko-KR" altLang="en-US" dirty="0"/>
              <a:t>시스템 환경 설정 파일과 사용자 환경 설정 파일이 있음</a:t>
            </a:r>
            <a:endParaRPr lang="en-US" altLang="ko-KR" dirty="0"/>
          </a:p>
          <a:p>
            <a:pPr lvl="1"/>
            <a:r>
              <a:rPr lang="ko-KR" altLang="en-US" dirty="0" err="1"/>
              <a:t>셸마다</a:t>
            </a:r>
            <a:r>
              <a:rPr lang="ko-KR" altLang="en-US" dirty="0"/>
              <a:t> 다른 이름의 파일을 사용</a:t>
            </a:r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시스템 환경 설정 파일</a:t>
            </a:r>
            <a:endParaRPr lang="en-US" altLang="ko-KR" dirty="0">
              <a:highlight>
                <a:srgbClr val="FFFF00"/>
              </a:highlight>
            </a:endParaRPr>
          </a:p>
          <a:p>
            <a:pPr lvl="1"/>
            <a:r>
              <a:rPr lang="ko-KR" altLang="en-US" dirty="0"/>
              <a:t>시스템을 사용하는 전체 사용자의 공통 환경을 설정하는 파일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2936"/>
            <a:ext cx="6552728" cy="371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3720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설정 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시스템 환경 설정 파일</a:t>
            </a:r>
            <a:endParaRPr lang="en-US" altLang="ko-KR" dirty="0"/>
          </a:p>
          <a:p>
            <a:pPr lvl="1"/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/profile </a:t>
            </a:r>
            <a:r>
              <a:rPr lang="ko-KR" altLang="en-US" dirty="0"/>
              <a:t>파일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683568" y="1916832"/>
            <a:ext cx="7704856" cy="26642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</a:t>
            </a:r>
            <a:r>
              <a:rPr lang="it-IT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more /etc/profile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/etc/profile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System wide environment and startup programs, for login setup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Functions and aliases go in /etc/bashrc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It's NOT a good idea to change this file unless you know what you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are doing. It's much better to create a custom.sh shell script in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/etc/profile.d/ to make custom changes to your environment, as this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will prevent the need for merging in future updates.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pathmunge () {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case ":${PATH}:" in</a:t>
            </a:r>
          </a:p>
          <a:p>
            <a:pPr algn="l"/>
            <a:r>
              <a:rPr lang="it-IT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생략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28043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설정 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highlight>
                  <a:srgbClr val="FFFF00"/>
                </a:highlight>
              </a:rPr>
              <a:t>사용자 환경 설정 파일</a:t>
            </a:r>
            <a:endParaRPr lang="en-US" altLang="ko-KR" dirty="0">
              <a:highlight>
                <a:srgbClr val="FFFF00"/>
              </a:highlight>
            </a:endParaRPr>
          </a:p>
          <a:p>
            <a:pPr lvl="1"/>
            <a:r>
              <a:rPr lang="ko-KR" altLang="en-US" dirty="0"/>
              <a:t>각 사용자의 홈 디렉터리에 숨김 파일로 생성</a:t>
            </a:r>
            <a:endParaRPr lang="en-US" altLang="ko-KR" dirty="0"/>
          </a:p>
          <a:p>
            <a:pPr lvl="1"/>
            <a:r>
              <a:rPr lang="ko-KR" altLang="en-US" dirty="0"/>
              <a:t>사용자가 내용을 수정하고 관리 가능</a:t>
            </a:r>
            <a:endParaRPr lang="en-US" altLang="ko-KR" dirty="0"/>
          </a:p>
          <a:p>
            <a:pPr lvl="1"/>
            <a:r>
              <a:rPr lang="ko-KR" altLang="en-US" dirty="0"/>
              <a:t>사용자가 로그인하면 제일 먼저 시스템 환경 설정 파일이 실행되어 시스템 공통 환경을 만들고 이후 사용자 환경 설정 파일을 순서대로 실행하여 사용자 별 환경을 설정</a:t>
            </a:r>
          </a:p>
          <a:p>
            <a:pPr lvl="1"/>
            <a:r>
              <a:rPr lang="ko-KR" altLang="en-US" dirty="0"/>
              <a:t>로그아웃을 하고 </a:t>
            </a:r>
            <a:r>
              <a:rPr lang="ko-KR" altLang="en-US" dirty="0" err="1"/>
              <a:t>로그인을</a:t>
            </a:r>
            <a:r>
              <a:rPr lang="ko-KR" altLang="en-US" dirty="0"/>
              <a:t> 다시 해야 적용이 되는데 </a:t>
            </a:r>
            <a:r>
              <a:rPr lang="en-US" altLang="ko-KR" dirty="0"/>
              <a:t>.</a:t>
            </a:r>
            <a:r>
              <a:rPr lang="ko-KR" altLang="en-US" dirty="0"/>
              <a:t> 이나 </a:t>
            </a:r>
            <a:r>
              <a:rPr lang="en-US" altLang="ko-KR" dirty="0"/>
              <a:t>source </a:t>
            </a:r>
            <a:r>
              <a:rPr lang="ko-KR" altLang="en-US" dirty="0"/>
              <a:t>명령을 이용해서 현재 상태에서 적용 가능</a:t>
            </a:r>
            <a:endParaRPr lang="en-US" altLang="ko-KR" dirty="0"/>
          </a:p>
          <a:p>
            <a:pPr marL="266700" lvl="1" indent="0">
              <a:buNone/>
            </a:pPr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85516"/>
            <a:ext cx="682548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6946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설정 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사용자 환경 설정 파일 예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C91C65-43B4-67CD-DE20-BB0BC5AF1126}"/>
              </a:ext>
            </a:extLst>
          </p:cNvPr>
          <p:cNvSpPr/>
          <p:nvPr/>
        </p:nvSpPr>
        <p:spPr>
          <a:xfrm>
            <a:off x="605272" y="1484784"/>
            <a:ext cx="7704856" cy="46805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#bash_profile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root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에는 존재하지 않는다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사용자 계정에서만 있다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hanalinux1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@hana1 ~]$ cat </a:t>
            </a:r>
            <a:r>
              <a:rPr lang="en-US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bash_profile</a:t>
            </a:r>
            <a:r>
              <a:rPr lang="en-US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.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bash_profile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출력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.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bash_profile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Get the aliases and functions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 [ -f ~/.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bashrc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]; then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. ~/.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bashrc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fi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User specific environment and startup programs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hanalinux1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@hana1 ~]$ </a:t>
            </a:r>
            <a:r>
              <a:rPr lang="en-US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cat .</a:t>
            </a:r>
            <a:r>
              <a:rPr lang="en-US" altLang="ko-KR" sz="14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bashrc</a:t>
            </a:r>
            <a:r>
              <a:rPr lang="en-US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bashrc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출력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.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bashrc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Source global definitions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 [ -f 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bashrc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]; then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. 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bashrc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fi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User specific aliases and functions</a:t>
            </a:r>
          </a:p>
          <a:p>
            <a:pPr algn="l"/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hanalinux1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@hana1 ~]$ cat .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bash_logout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.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bash_logout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출력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~/.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bash_logout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hanalinux1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@hana1 ~]$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8300AC-8BBA-C9DE-C78A-7929A60D0ECA}"/>
              </a:ext>
            </a:extLst>
          </p:cNvPr>
          <p:cNvSpPr/>
          <p:nvPr/>
        </p:nvSpPr>
        <p:spPr>
          <a:xfrm>
            <a:off x="-1753505" y="2276872"/>
            <a:ext cx="1656184" cy="12241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어려움</a:t>
            </a:r>
            <a:r>
              <a:rPr lang="en-US" altLang="ko-KR" sz="2000" dirty="0"/>
              <a:t>…</a:t>
            </a:r>
          </a:p>
          <a:p>
            <a:pPr algn="ctr"/>
            <a:r>
              <a:rPr lang="ko-KR" altLang="en-US" sz="2000" dirty="0"/>
              <a:t>이해 </a:t>
            </a:r>
            <a:r>
              <a:rPr lang="ko-KR" altLang="en-US" sz="2000" dirty="0" err="1"/>
              <a:t>시간걸림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078588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설정 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사용자 환경 설정 파일 만들기</a:t>
            </a:r>
            <a:endParaRPr lang="en-US" altLang="ko-KR" dirty="0"/>
          </a:p>
          <a:p>
            <a:pPr lvl="1"/>
            <a:r>
              <a:rPr lang="en-US" altLang="ko-KR" dirty="0"/>
              <a:t>vi</a:t>
            </a:r>
            <a:r>
              <a:rPr lang="ko-KR" altLang="en-US" dirty="0" err="1"/>
              <a:t>로</a:t>
            </a:r>
            <a:r>
              <a:rPr lang="ko-KR" altLang="en-US" dirty="0"/>
              <a:t> </a:t>
            </a:r>
            <a:r>
              <a:rPr lang="en-US" altLang="ko-KR" dirty="0"/>
              <a:t>.</a:t>
            </a:r>
            <a:r>
              <a:rPr lang="en-US" altLang="ko-KR" dirty="0" err="1"/>
              <a:t>bashrc</a:t>
            </a:r>
            <a:r>
              <a:rPr lang="en-US" altLang="ko-KR" dirty="0"/>
              <a:t>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사용자 환경 설정 </a:t>
            </a:r>
            <a:r>
              <a:rPr lang="ko-KR" altLang="en-US" dirty="0">
                <a:highlight>
                  <a:srgbClr val="FFFF00"/>
                </a:highlight>
              </a:rPr>
              <a:t>파일 적용하기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825391"/>
            <a:ext cx="7704856" cy="24482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vi .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bashrc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.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bashrc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Source global definitions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 [ -f 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bashrc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]; then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. 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bashrc</a:t>
            </a:r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fi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 User specific aliases and functions</a:t>
            </a:r>
          </a:p>
          <a:p>
            <a:pPr algn="l"/>
            <a:r>
              <a:rPr lang="en-US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alias </a:t>
            </a:r>
            <a:r>
              <a:rPr lang="en-US" altLang="ko-KR" sz="14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</a:t>
            </a:r>
            <a:r>
              <a:rPr lang="en-US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='</a:t>
            </a:r>
            <a:r>
              <a:rPr lang="en-US" altLang="ko-KR" sz="14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rm</a:t>
            </a:r>
            <a:r>
              <a:rPr lang="en-US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</a:t>
            </a:r>
            <a:r>
              <a:rPr lang="en-US" altLang="ko-KR" sz="14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'                                </a:t>
            </a:r>
            <a:r>
              <a:rPr lang="ko-KR" altLang="en-US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추가한 내용</a:t>
            </a:r>
          </a:p>
          <a:p>
            <a:pPr algn="l"/>
            <a:r>
              <a:rPr lang="en-US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alias </a:t>
            </a:r>
            <a:r>
              <a:rPr lang="en-US" altLang="ko-KR" sz="14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ls</a:t>
            </a:r>
            <a:r>
              <a:rPr lang="en-US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='</a:t>
            </a:r>
            <a:r>
              <a:rPr lang="en-US" altLang="ko-KR" sz="1400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ls</a:t>
            </a:r>
            <a:r>
              <a:rPr lang="en-US" altLang="ko-KR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-F'                                </a:t>
            </a:r>
            <a:r>
              <a:rPr lang="ko-KR" altLang="en-US" sz="1400" dirty="0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추가한 내용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wq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                        </a:t>
            </a:r>
            <a:r>
              <a:rPr lang="ko-KR" altLang="en-US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저장하고 종료한다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83568" y="4985359"/>
            <a:ext cx="7704856" cy="512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~/.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bashrc</a:t>
            </a:r>
            <a:endParaRPr lang="en-US" altLang="ko-KR" sz="1400" dirty="0">
              <a:solidFill>
                <a:schemeClr val="tx1"/>
              </a:solidFill>
              <a:highlight>
                <a:srgbClr val="FFFF00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3568" y="5633431"/>
            <a:ext cx="7704856" cy="5124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돋움체" panose="020B0609000101010101" pitchFamily="49" charset="-127"/>
                <a:ea typeface="돋움체" panose="020B0609000101010101" pitchFamily="49" charset="-127"/>
              </a:rPr>
              <a:t>source 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~/.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bashrc</a:t>
            </a:r>
            <a:endParaRPr lang="en-US" altLang="ko-KR" sz="1400" dirty="0">
              <a:solidFill>
                <a:schemeClr val="tx1"/>
              </a:solidFill>
              <a:highlight>
                <a:srgbClr val="FFFF00"/>
              </a:highlight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28697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설정 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다른 </a:t>
            </a:r>
            <a:r>
              <a:rPr lang="ko-KR" altLang="en-US" dirty="0" err="1"/>
              <a:t>셸의</a:t>
            </a:r>
            <a:r>
              <a:rPr lang="ko-KR" altLang="en-US" dirty="0"/>
              <a:t> 환경 설정 파일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1772816"/>
            <a:ext cx="7916805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83701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설정 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i="1" u="sng" dirty="0"/>
              <a:t>[</a:t>
            </a:r>
            <a:r>
              <a:rPr lang="ko-KR" altLang="en-US" i="1" u="sng" dirty="0"/>
              <a:t>실무사례</a:t>
            </a:r>
            <a:r>
              <a:rPr lang="en-US" altLang="ko-KR" i="1" u="sng" dirty="0"/>
              <a:t>] </a:t>
            </a:r>
            <a:r>
              <a:rPr lang="en-US" altLang="ko-KR" dirty="0" err="1"/>
              <a:t>Shellsctipt</a:t>
            </a:r>
            <a:r>
              <a:rPr lang="ko-KR" altLang="en-US" dirty="0"/>
              <a:t>를 이용한 사용자 </a:t>
            </a:r>
            <a:r>
              <a:rPr lang="en-US" altLang="ko-KR" dirty="0"/>
              <a:t>command </a:t>
            </a:r>
            <a:r>
              <a:rPr lang="ko-KR" altLang="en-US" dirty="0"/>
              <a:t>수집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C3108B-C233-45A0-8CFE-D9E0B9AA5BD6}"/>
              </a:ext>
            </a:extLst>
          </p:cNvPr>
          <p:cNvSpPr/>
          <p:nvPr/>
        </p:nvSpPr>
        <p:spPr>
          <a:xfrm>
            <a:off x="539552" y="1398488"/>
            <a:ext cx="8147248" cy="50405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useradd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user1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passwd user1		</a:t>
            </a: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 </a:t>
            </a:r>
            <a:r>
              <a:rPr lang="ko-KR" altLang="en-US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위 사용자의 암호 설정</a:t>
            </a: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(pass123#)</a:t>
            </a:r>
          </a:p>
          <a:p>
            <a:pPr algn="l"/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vi /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etc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400" dirty="0" err="1">
                <a:solidFill>
                  <a:srgbClr val="FF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bashrc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	</a:t>
            </a: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 6 </a:t>
            </a:r>
            <a:r>
              <a:rPr lang="ko-KR" altLang="en-US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라인에 기록</a:t>
            </a:r>
          </a:p>
          <a:p>
            <a:pPr algn="l"/>
            <a:endParaRPr lang="ko-KR" altLang="en-US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export PROMPT_COMMAND='RETRN_VAL=$?;logger -p local6.debug "[$(</a:t>
            </a:r>
            <a:r>
              <a:rPr lang="en-US" altLang="ko-KR" sz="1400" b="0" dirty="0" err="1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whoami</a:t>
            </a:r>
            <a:r>
              <a:rPr lang="en-US" altLang="ko-KR" sz="1400" b="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)][$PWD][$$]: $(        history 1 | sed "s/^[ ]*[0-9]\+[ ]*//" ) [$RETRN_VAL]"'</a:t>
            </a:r>
          </a:p>
          <a:p>
            <a:pPr algn="l"/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source 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bashrc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ps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ef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| grep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rsyslog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      3384     1  0 Jul05 ?        00:00:05 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usr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sbin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rsyslogd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-n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root      7193  2235  0 04:24 pts/0    00:00:00 grep --color=auto 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rsyslog</a:t>
            </a:r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vi 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rsyslog.conf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..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   73 local7.*                                        /var/log/boot.log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     74 local6.*                                        /var/log/cmdlog.log</a:t>
            </a:r>
            <a:endParaRPr lang="ko-KR" altLang="en-US" sz="1400" b="0" dirty="0">
              <a:solidFill>
                <a:schemeClr val="tx1"/>
              </a:solidFill>
              <a:highlight>
                <a:srgbClr val="FFFF00"/>
              </a:highlight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endParaRPr lang="ko-KR" altLang="en-US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touch /var/log/cmdlog.log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systemctl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restart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rsyslog.service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640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ED448F3-A7B3-6DD8-74C9-1741D8429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62"/>
          <a:stretch/>
        </p:blipFill>
        <p:spPr>
          <a:xfrm>
            <a:off x="228600" y="4213763"/>
            <a:ext cx="3240360" cy="107696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398A0CB-B5A2-87C2-C6BC-08633285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실습 환경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C9A7A1-C6D6-AEE0-0600-F8B60AA5EB4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04800" y="980728"/>
            <a:ext cx="8382000" cy="5334000"/>
          </a:xfrm>
        </p:spPr>
        <p:txBody>
          <a:bodyPr/>
          <a:lstStyle/>
          <a:p>
            <a:r>
              <a:rPr lang="ko-KR" altLang="en-US" dirty="0"/>
              <a:t>가상화</a:t>
            </a:r>
            <a:endParaRPr lang="en-US" altLang="ko-KR" dirty="0"/>
          </a:p>
          <a:p>
            <a:pPr lvl="1"/>
            <a:r>
              <a:rPr lang="ko-KR" altLang="en-US" dirty="0"/>
              <a:t>하나의 물리적 컴퓨터에서 여러 운영체제를 동시에 실행할 수 있게 하는 기술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b="1" dirty="0"/>
              <a:t>하나의 </a:t>
            </a:r>
            <a:r>
              <a:rPr lang="ko-KR" altLang="en-US" b="1" dirty="0">
                <a:effectLst/>
              </a:rPr>
              <a:t>실물 컴퓨팅 자원</a:t>
            </a:r>
            <a:r>
              <a:rPr lang="en-US" altLang="ko-KR" dirty="0"/>
              <a:t>(CPU, Memory, Storage, Network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을 마치 </a:t>
            </a:r>
            <a:r>
              <a:rPr lang="ko-KR" altLang="en-US" b="1" u="sng" dirty="0">
                <a:effectLst/>
              </a:rPr>
              <a:t>여러 개인 것처럼</a:t>
            </a:r>
            <a:r>
              <a:rPr lang="ko-KR" altLang="en-US" dirty="0"/>
              <a:t> 가상으로 </a:t>
            </a:r>
            <a:br>
              <a:rPr lang="en-US" altLang="ko-KR" dirty="0"/>
            </a:br>
            <a:r>
              <a:rPr lang="ko-KR" altLang="en-US" dirty="0"/>
              <a:t>쪼개서 사용하거나</a:t>
            </a:r>
            <a:r>
              <a:rPr lang="en-US" altLang="ko-KR" dirty="0"/>
              <a:t>, </a:t>
            </a:r>
            <a:r>
              <a:rPr lang="ko-KR" altLang="en-US" b="1" dirty="0"/>
              <a:t>여러 개의 실물 컴퓨팅 자원</a:t>
            </a:r>
            <a:r>
              <a:rPr lang="ko-KR" altLang="en-US" dirty="0"/>
              <a:t>들을 묶어서 </a:t>
            </a:r>
            <a:r>
              <a:rPr lang="ko-KR" altLang="en-US" b="1" u="sng" dirty="0">
                <a:effectLst/>
              </a:rPr>
              <a:t>하나의 자원인 것 처럼</a:t>
            </a:r>
            <a:r>
              <a:rPr lang="ko-KR" altLang="en-US" b="1" dirty="0"/>
              <a:t> </a:t>
            </a:r>
            <a:r>
              <a:rPr lang="ko-KR" altLang="en-US" dirty="0"/>
              <a:t>사용하겠다는 것입니다</a:t>
            </a:r>
            <a:r>
              <a:rPr lang="en-US" altLang="ko-KR" dirty="0"/>
              <a:t>.</a:t>
            </a:r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가상화를 하는 방법 </a:t>
            </a:r>
            <a:r>
              <a:rPr lang="en-US" altLang="ko-KR" dirty="0"/>
              <a:t>(</a:t>
            </a:r>
            <a:r>
              <a:rPr lang="ko-KR" altLang="en-US" dirty="0"/>
              <a:t>물리적인 서버를 논리적으로 사용할 수 있도록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가상머신</a:t>
            </a:r>
            <a:r>
              <a:rPr lang="en-US" altLang="ko-KR" dirty="0"/>
              <a:t>(VM) - </a:t>
            </a:r>
            <a:r>
              <a:rPr lang="ko-KR" altLang="en-US" b="1" dirty="0" err="1"/>
              <a:t>하이퍼바이저</a:t>
            </a:r>
            <a:r>
              <a:rPr lang="ko-KR" altLang="en-US" dirty="0" err="1"/>
              <a:t>를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3"/>
            <a:r>
              <a:rPr lang="ko-KR" altLang="en-US" dirty="0"/>
              <a:t>컨테이너</a:t>
            </a:r>
            <a:r>
              <a:rPr lang="en-US" altLang="ko-KR" dirty="0"/>
              <a:t>(container) - OS</a:t>
            </a:r>
            <a:r>
              <a:rPr lang="ko-KR" altLang="en-US" dirty="0"/>
              <a:t>수준에서 프로세스를</a:t>
            </a:r>
            <a:r>
              <a:rPr lang="en-US" altLang="ko-KR" dirty="0"/>
              <a:t> </a:t>
            </a:r>
            <a:r>
              <a:rPr lang="ko-KR" altLang="en-US" b="1" dirty="0"/>
              <a:t>컨테이너</a:t>
            </a:r>
            <a:r>
              <a:rPr lang="ko-KR" altLang="en-US" dirty="0"/>
              <a:t>로 격리</a:t>
            </a:r>
          </a:p>
          <a:p>
            <a:pPr marL="447675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916181-51D9-D75D-EDDF-82DDC5E70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513" y="3068960"/>
            <a:ext cx="5325706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873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설정 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i="1" u="sng" dirty="0"/>
              <a:t>[</a:t>
            </a:r>
            <a:r>
              <a:rPr lang="ko-KR" altLang="en-US" i="1" u="sng" dirty="0"/>
              <a:t>실무사례</a:t>
            </a:r>
            <a:r>
              <a:rPr lang="en-US" altLang="ko-KR" i="1" u="sng" dirty="0"/>
              <a:t>] </a:t>
            </a:r>
            <a:r>
              <a:rPr lang="en-US" altLang="ko-KR" dirty="0" err="1"/>
              <a:t>Shellsctipt</a:t>
            </a:r>
            <a:r>
              <a:rPr lang="ko-KR" altLang="en-US" dirty="0"/>
              <a:t>를 이용한 사용자 </a:t>
            </a:r>
            <a:r>
              <a:rPr lang="en-US" altLang="ko-KR" dirty="0"/>
              <a:t>command </a:t>
            </a:r>
            <a:r>
              <a:rPr lang="ko-KR" altLang="en-US" dirty="0"/>
              <a:t>수집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C3108B-C233-45A0-8CFE-D9E0B9AA5BD6}"/>
              </a:ext>
            </a:extLst>
          </p:cNvPr>
          <p:cNvSpPr/>
          <p:nvPr/>
        </p:nvSpPr>
        <p:spPr>
          <a:xfrm>
            <a:off x="539552" y="1398488"/>
            <a:ext cx="8147248" cy="50405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Bash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의 환경 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PROMPT_COMMAND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변수는 기본 프롬프트가 표시되기 직전에 실행되는 명령입니다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귀하의 경우 현재 사용자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작업 디렉터리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실행된 명령 및 반환 값에 대한 정보를 기록하는 명령을 설정하는 것처럼 보입니다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</a:p>
          <a:p>
            <a:pPr algn="l"/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RETRN_VAL=$?;: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변수의 마지막 명령의 반환 값을 캡처합니다 </a:t>
            </a:r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RETRN_VAL.logger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-p local6.debug: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명령을 사용하여 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logger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지정된 우선순위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 local6.debug)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로 메시지를 기록합니다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우선순위 수준은 시스템 구성에 따라 조정될 수 있습니다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</a:p>
          <a:p>
            <a:pPr algn="l"/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[$(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whoami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)][$PWD][$$]: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로그 메시지의 이 부분에는 현재 사용자 이름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 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whoami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),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작업 디렉터리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 $PWD)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및 프로세스 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ID( $$)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가 포함됩니다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</a:p>
          <a:p>
            <a:pPr algn="l"/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$(history 1 | 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sed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"s/^[ ]*[0-9]\+[ ]*//"):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이 부분에서는 기록에서 가장 최근 명령을 추출하고 처음에 있는 명령 번호를 제거합니다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선행 공백과 숫자를 제거하는 데 사용됩니다 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sed.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[$RETRN_VAL]: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마지막 명령의 반환 값을 로그 메시지에 추가합니다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</a:p>
          <a:p>
            <a:pPr algn="l"/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이 명령은 기본적으로 새 프롬프트가 표시될 때마다 사용자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현재 디렉터리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실행된 명령 및 해당 반환 값에 대한 정보를 기록합니다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</a:p>
          <a:p>
            <a:pPr algn="l"/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참고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: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시스템의 </a:t>
            </a:r>
            <a:r>
              <a:rPr lang="ko-KR" altLang="en-US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로거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구성이 지정된 우선순위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 local6.debug)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로 메시지를 처리하도록 설정되어 있는지 확인하십시오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 </a:t>
            </a:r>
            <a:r>
              <a:rPr lang="ko-KR" altLang="en-US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특정 로깅 설정에 따라 조정이 필요할 수 있습니다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87415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 설정 파일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04800" y="990600"/>
            <a:ext cx="8382000" cy="2006352"/>
          </a:xfrm>
        </p:spPr>
        <p:txBody>
          <a:bodyPr/>
          <a:lstStyle/>
          <a:p>
            <a:r>
              <a:rPr lang="en-US" altLang="ko-KR" dirty="0" err="1"/>
              <a:t>Shellsctipt</a:t>
            </a:r>
            <a:r>
              <a:rPr lang="ko-KR" altLang="en-US" dirty="0"/>
              <a:t>를 이용한 사용자 </a:t>
            </a:r>
            <a:r>
              <a:rPr lang="en-US" altLang="ko-KR" dirty="0"/>
              <a:t>command </a:t>
            </a:r>
            <a:r>
              <a:rPr lang="ko-KR" altLang="en-US" dirty="0"/>
              <a:t>수집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C3108B-C233-45A0-8CFE-D9E0B9AA5BD6}"/>
              </a:ext>
            </a:extLst>
          </p:cNvPr>
          <p:cNvSpPr/>
          <p:nvPr/>
        </p:nvSpPr>
        <p:spPr>
          <a:xfrm>
            <a:off x="539552" y="1398488"/>
            <a:ext cx="8147248" cy="31106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 root</a:t>
            </a:r>
            <a:r>
              <a:rPr lang="ko-KR" altLang="en-US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에서 실시간</a:t>
            </a:r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ko-KR" altLang="en-US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모니터링</a:t>
            </a:r>
            <a:endParaRPr lang="en-US" altLang="ko-KR" sz="1400" b="0" i="1" dirty="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[root@hana1 LABS]# 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tail -f /var/log/cmdlog.log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Jul  6 04:28:46 hana1 root: [root][/root][2235]: 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systemctl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restart 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rsyslog.service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 [0]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Jul  6 04:29:02 hana1 user1: [user1][/home/user1][7476]: ls [0]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Jul  6 04:28:53 hana1 user1: [user1][/home/user1][7476]: </a:t>
            </a:r>
            <a:r>
              <a:rPr lang="en-US" altLang="ko-KR" sz="1400" b="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mkdir</a:t>
            </a:r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bb [0]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...</a:t>
            </a:r>
          </a:p>
          <a:p>
            <a:pPr algn="l"/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# </a:t>
            </a:r>
            <a:r>
              <a:rPr lang="ko-KR" altLang="en-US" sz="1400" b="0" i="1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다른 사용자 계정에서 명령어 사용</a:t>
            </a:r>
            <a:endParaRPr lang="en-US" altLang="ko-KR" sz="1400" b="0" i="1" dirty="0">
              <a:solidFill>
                <a:srgbClr val="00B05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login as: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user1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user2@192.168.56.101's password: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(pass)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[user1@hana1 LABS]$ 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ls</a:t>
            </a:r>
          </a:p>
          <a:p>
            <a:pPr algn="l"/>
            <a:r>
              <a:rPr lang="en-US" altLang="ko-KR" sz="1400" b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[user1@hana1 LABS]$ </a:t>
            </a:r>
            <a:r>
              <a:rPr lang="en-US" altLang="ko-KR" sz="1400" dirty="0" err="1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mkdir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bb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756EC3-DEEE-4F55-3179-59D0EAC8E3C7}"/>
              </a:ext>
            </a:extLst>
          </p:cNvPr>
          <p:cNvSpPr/>
          <p:nvPr/>
        </p:nvSpPr>
        <p:spPr>
          <a:xfrm>
            <a:off x="-1753505" y="2276872"/>
            <a:ext cx="1656184" cy="12241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여기까지 </a:t>
            </a:r>
            <a:r>
              <a:rPr lang="en-US" altLang="ko-KR" sz="2000" dirty="0"/>
              <a:t>1</a:t>
            </a:r>
            <a:r>
              <a:rPr lang="ko-KR" altLang="en-US" sz="2000" dirty="0"/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13039937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539552" y="2780928"/>
            <a:ext cx="8496944" cy="819522"/>
          </a:xfrm>
        </p:spPr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서버 운용에 필요한 명령어</a:t>
            </a:r>
          </a:p>
        </p:txBody>
      </p:sp>
      <p:sp>
        <p:nvSpPr>
          <p:cNvPr id="3" name="WordArt 436"/>
          <p:cNvSpPr>
            <a:spLocks noChangeArrowheads="1" noChangeShapeType="1" noTextEdit="1"/>
          </p:cNvSpPr>
          <p:nvPr/>
        </p:nvSpPr>
        <p:spPr bwMode="auto">
          <a:xfrm>
            <a:off x="323528" y="2565024"/>
            <a:ext cx="584167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kumimoji="0" lang="en-US" altLang="ko-KR" sz="4800" b="1" i="1" kern="10" spc="150" dirty="0">
                <a:ln w="1143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3</a:t>
            </a:r>
            <a:endParaRPr kumimoji="0" lang="ko-KR" altLang="en-US" sz="4800" b="1" i="1" kern="10" spc="150" dirty="0">
              <a:ln w="11430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</p:spTree>
    <p:extLst>
      <p:ext uri="{BB962C8B-B14F-4D97-AF65-F5344CB8AC3E}">
        <p14:creationId xmlns:p14="http://schemas.microsoft.com/office/powerpoint/2010/main" val="24225346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 파일 시스템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472608"/>
          </a:xfrm>
        </p:spPr>
        <p:txBody>
          <a:bodyPr>
            <a:normAutofit/>
          </a:bodyPr>
          <a:lstStyle/>
          <a:p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시스템 개요</a:t>
            </a:r>
            <a:endParaRPr lang="en-US" altLang="ko-KR" dirty="0"/>
          </a:p>
          <a:p>
            <a:pPr lvl="1"/>
            <a:r>
              <a:rPr lang="ko-KR" altLang="en-US" dirty="0"/>
              <a:t>리눅스는 기본적으로 유닉스 계열의 운영체제이므로 유닉스의 많은 부분을 그대로 이어받아 유지</a:t>
            </a:r>
          </a:p>
          <a:p>
            <a:pPr lvl="1"/>
            <a:r>
              <a:rPr lang="ko-KR" altLang="en-US" dirty="0"/>
              <a:t>유닉스에서는 시스템과 관련된 정보와 하드웨어 같은 장치를 모두 파일로 관리</a:t>
            </a:r>
          </a:p>
          <a:p>
            <a:pPr lvl="1"/>
            <a:r>
              <a:rPr lang="ko-KR" altLang="en-US" dirty="0"/>
              <a:t>리눅스도 유닉스처럼 시스템 관련 정보와 장치를 관리하기 위해 파일을 사용</a:t>
            </a:r>
          </a:p>
          <a:p>
            <a:pPr lvl="1"/>
            <a:r>
              <a:rPr lang="ko-KR" altLang="en-US" dirty="0"/>
              <a:t>파일은 관련 있는 정보들의 집합</a:t>
            </a:r>
          </a:p>
          <a:p>
            <a:pPr lvl="1"/>
            <a:r>
              <a:rPr lang="ko-KR" altLang="en-US" dirty="0"/>
              <a:t>리눅스는 파일을 효과적으로 관리하기 위해 디렉터리를 사용하는데 디렉터리는 계층 구조를 가짐</a:t>
            </a:r>
          </a:p>
          <a:p>
            <a:pPr lvl="1"/>
            <a:r>
              <a:rPr lang="ko-KR" altLang="en-US" dirty="0"/>
              <a:t>리눅스는 전체 파일을 용도에 따라 계층적인 디렉터리로 구분하여 관리</a:t>
            </a:r>
          </a:p>
          <a:p>
            <a:pPr lvl="1"/>
            <a:r>
              <a:rPr lang="ko-KR" altLang="en-US" dirty="0"/>
              <a:t>디렉터리와 파일로 구성된 전체 집합을 파일 시스템이라고 함</a:t>
            </a:r>
          </a:p>
          <a:p>
            <a:pPr lvl="1"/>
            <a:r>
              <a:rPr lang="ko-KR" altLang="en-US" dirty="0"/>
              <a:t>윈도에서는 물리 디스크가 </a:t>
            </a:r>
            <a:r>
              <a:rPr lang="en-US" altLang="ko-KR" dirty="0"/>
              <a:t>2</a:t>
            </a:r>
            <a:r>
              <a:rPr lang="ko-KR" altLang="en-US" dirty="0"/>
              <a:t>개 있다면 디렉터리 트리도 </a:t>
            </a:r>
            <a:r>
              <a:rPr lang="en-US" altLang="ko-KR" dirty="0"/>
              <a:t>2</a:t>
            </a:r>
            <a:r>
              <a:rPr lang="ko-KR" altLang="en-US" dirty="0"/>
              <a:t>개이지만 리눅스에서는 언제나 시스템 전체에 단 하나의 트리만 가짐</a:t>
            </a:r>
          </a:p>
          <a:p>
            <a:pPr lvl="1"/>
            <a:r>
              <a:rPr lang="ko-KR" altLang="en-US" dirty="0"/>
              <a:t>우분투에서 관리하는 모든 데이터는 파일</a:t>
            </a:r>
            <a:r>
              <a:rPr lang="en-US" altLang="ko-KR" dirty="0"/>
              <a:t>(</a:t>
            </a:r>
            <a:r>
              <a:rPr lang="ko-KR" altLang="en-US" dirty="0"/>
              <a:t>현재 실행 중인 프로세스</a:t>
            </a:r>
            <a:r>
              <a:rPr lang="en-US" altLang="ko-KR" dirty="0"/>
              <a:t>, </a:t>
            </a:r>
            <a:r>
              <a:rPr lang="ko-KR" altLang="en-US" dirty="0"/>
              <a:t>일반 파일</a:t>
            </a:r>
            <a:r>
              <a:rPr lang="en-US" altLang="ko-KR" dirty="0"/>
              <a:t>, </a:t>
            </a:r>
            <a:r>
              <a:rPr lang="ko-KR" altLang="en-US" dirty="0"/>
              <a:t>하드웨어 등</a:t>
            </a:r>
            <a:r>
              <a:rPr lang="en-US" altLang="ko-KR" dirty="0"/>
              <a:t>)</a:t>
            </a:r>
            <a:r>
              <a:rPr lang="ko-KR" altLang="en-US" dirty="0"/>
              <a:t>로 인식되며 하나의 프로세스는 하나의 작업 디렉터리를 가지며 우분투는 일반 파일</a:t>
            </a:r>
            <a:r>
              <a:rPr lang="en-US" altLang="ko-KR" dirty="0"/>
              <a:t>, </a:t>
            </a:r>
            <a:r>
              <a:rPr lang="ko-KR" altLang="en-US" dirty="0"/>
              <a:t>디렉터리 파일</a:t>
            </a:r>
            <a:r>
              <a:rPr lang="en-US" altLang="ko-KR" dirty="0"/>
              <a:t>, </a:t>
            </a:r>
            <a:r>
              <a:rPr lang="ko-KR" altLang="en-US" dirty="0"/>
              <a:t>장치</a:t>
            </a:r>
            <a:r>
              <a:rPr lang="en-US" altLang="ko-KR" dirty="0"/>
              <a:t>(</a:t>
            </a:r>
            <a:r>
              <a:rPr lang="ko-KR" altLang="en-US" dirty="0"/>
              <a:t>특수</a:t>
            </a:r>
            <a:r>
              <a:rPr lang="en-US" altLang="ko-KR" dirty="0"/>
              <a:t>)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 err="1"/>
              <a:t>심볼릭</a:t>
            </a:r>
            <a:r>
              <a:rPr lang="ko-KR" altLang="en-US" dirty="0"/>
              <a:t> 링크를 가지며 파일은 사용자가 이용할 수 있는 데이터의 실체를 의미</a:t>
            </a:r>
          </a:p>
        </p:txBody>
      </p:sp>
    </p:spTree>
    <p:extLst>
      <p:ext uri="{BB962C8B-B14F-4D97-AF65-F5344CB8AC3E}">
        <p14:creationId xmlns:p14="http://schemas.microsoft.com/office/powerpoint/2010/main" val="16256508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 파일의 종류와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472608"/>
          </a:xfrm>
        </p:spPr>
        <p:txBody>
          <a:bodyPr>
            <a:normAutofit/>
          </a:bodyPr>
          <a:lstStyle/>
          <a:p>
            <a:r>
              <a:rPr lang="ko-KR" altLang="en-US" dirty="0"/>
              <a:t>파일의 종류</a:t>
            </a:r>
            <a:endParaRPr lang="en-US" altLang="ko-KR" dirty="0"/>
          </a:p>
          <a:p>
            <a:pPr lvl="1"/>
            <a:r>
              <a:rPr lang="ko-KR" altLang="en-US" dirty="0"/>
              <a:t>일반 파일</a:t>
            </a:r>
          </a:p>
          <a:p>
            <a:pPr lvl="2"/>
            <a:r>
              <a:rPr lang="ko-KR" altLang="en-US" dirty="0"/>
              <a:t>데이터를 관리하는데 주로 사용되는 일상적인 파일을 의미</a:t>
            </a:r>
          </a:p>
          <a:p>
            <a:pPr lvl="2"/>
            <a:r>
              <a:rPr lang="ko-KR" altLang="en-US" dirty="0"/>
              <a:t>실행 파일이나 텍스트 파일</a:t>
            </a:r>
            <a:r>
              <a:rPr lang="en-US" altLang="ko-KR" dirty="0"/>
              <a:t>, </a:t>
            </a:r>
            <a:r>
              <a:rPr lang="ko-KR" altLang="en-US" dirty="0"/>
              <a:t>이미지 파일</a:t>
            </a:r>
            <a:r>
              <a:rPr lang="en-US" altLang="ko-KR" dirty="0"/>
              <a:t>, </a:t>
            </a:r>
            <a:r>
              <a:rPr lang="ko-KR" altLang="en-US" dirty="0"/>
              <a:t>프로그램 소스 파일 등 우분투에서 사용하는 대부분의 파일을 의미하며 실행 파일이나 이미지 파일의 경우 데이터가 바이너리 형태로 저장</a:t>
            </a:r>
          </a:p>
          <a:p>
            <a:pPr lvl="2"/>
            <a:r>
              <a:rPr lang="ko-KR" altLang="en-US" dirty="0"/>
              <a:t>실행 파일을 확인하기 위해서는 해당 파일의 내용을 확인할 수 있는 유틸리티 프로그램이 있어야 하고 텍스트 파일의 경우에는 문서 편집기를 사용하여 내용을 편집하거나 볼 수 있음</a:t>
            </a:r>
          </a:p>
          <a:p>
            <a:pPr lvl="2"/>
            <a:r>
              <a:rPr lang="ko-KR" altLang="en-US" dirty="0"/>
              <a:t>일반 파일을 정규 파일 이라고도 하며 정규 파일은 표준 입출력 시스템의 호출을 통해 참조됨</a:t>
            </a:r>
          </a:p>
          <a:p>
            <a:pPr lvl="2"/>
            <a:r>
              <a:rPr lang="ko-KR" altLang="en-US" dirty="0"/>
              <a:t>문서 파일</a:t>
            </a:r>
            <a:r>
              <a:rPr lang="en-US" altLang="ko-KR" dirty="0"/>
              <a:t>(Text File)</a:t>
            </a:r>
            <a:r>
              <a:rPr lang="ko-KR" altLang="en-US" dirty="0"/>
              <a:t>은 문자로 구성</a:t>
            </a:r>
          </a:p>
          <a:p>
            <a:pPr lvl="2"/>
            <a:r>
              <a:rPr lang="ko-KR" altLang="en-US" dirty="0"/>
              <a:t>이진 파일</a:t>
            </a:r>
          </a:p>
          <a:p>
            <a:pPr lvl="3"/>
            <a:r>
              <a:rPr lang="ko-KR" altLang="en-US" dirty="0"/>
              <a:t>이진 파일</a:t>
            </a:r>
            <a:r>
              <a:rPr lang="en-US" altLang="ko-KR" dirty="0"/>
              <a:t>(Binary File)</a:t>
            </a:r>
            <a:r>
              <a:rPr lang="ko-KR" altLang="en-US" dirty="0"/>
              <a:t>은 문자가 아닌 데이터 파일이 들어있으며 기계어인 </a:t>
            </a:r>
            <a:r>
              <a:rPr lang="en-US" altLang="ko-KR" dirty="0"/>
              <a:t>0 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의 값으로 구성</a:t>
            </a:r>
          </a:p>
          <a:p>
            <a:pPr lvl="3"/>
            <a:r>
              <a:rPr lang="ko-KR" altLang="en-US" dirty="0"/>
              <a:t>이진 파일은 프로그램을 코딩하여 컴파일을 수행하는 과정에서 생성되는 파일을 의미하며 실행 파일 이라고도 불림</a:t>
            </a:r>
          </a:p>
        </p:txBody>
      </p:sp>
    </p:spTree>
    <p:extLst>
      <p:ext uri="{BB962C8B-B14F-4D97-AF65-F5344CB8AC3E}">
        <p14:creationId xmlns:p14="http://schemas.microsoft.com/office/powerpoint/2010/main" val="38764764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 파일의 종류와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472608"/>
          </a:xfrm>
        </p:spPr>
        <p:txBody>
          <a:bodyPr>
            <a:normAutofit/>
          </a:bodyPr>
          <a:lstStyle/>
          <a:p>
            <a:r>
              <a:rPr lang="ko-KR" altLang="en-US" dirty="0"/>
              <a:t>파일의 종류</a:t>
            </a:r>
            <a:endParaRPr lang="en-US" altLang="ko-KR" dirty="0"/>
          </a:p>
          <a:p>
            <a:pPr lvl="1"/>
            <a:r>
              <a:rPr lang="ko-KR" altLang="en-US" dirty="0"/>
              <a:t>디렉터리 파일</a:t>
            </a:r>
          </a:p>
          <a:p>
            <a:pPr lvl="2"/>
            <a:r>
              <a:rPr lang="ko-KR" altLang="en-US" dirty="0"/>
              <a:t>우분투에서는 디렉터리</a:t>
            </a:r>
            <a:r>
              <a:rPr lang="en-US" altLang="ko-KR" dirty="0"/>
              <a:t>(Directory) </a:t>
            </a:r>
            <a:r>
              <a:rPr lang="ko-KR" altLang="en-US" dirty="0"/>
              <a:t>역시 파일로 취급</a:t>
            </a:r>
          </a:p>
          <a:p>
            <a:pPr lvl="2"/>
            <a:r>
              <a:rPr lang="ko-KR" altLang="en-US" dirty="0"/>
              <a:t>디렉터리 파일은 해당 디렉터리에 저장된 파일이나 하위 디렉터리에 대한 정보를 소유</a:t>
            </a:r>
          </a:p>
          <a:p>
            <a:pPr lvl="2"/>
            <a:r>
              <a:rPr lang="ko-KR" altLang="en-US" dirty="0"/>
              <a:t>디렉터리는 일반 파일과 마찬가지로 디스크에 저장되어 다른 파일을 조작하고 액세스하는데 필요한 정보를 소유</a:t>
            </a:r>
          </a:p>
          <a:p>
            <a:pPr lvl="2"/>
            <a:r>
              <a:rPr lang="ko-KR" altLang="en-US" dirty="0"/>
              <a:t>디렉터리 안에는 파일을 액세스하는데 필요한 정보를 가지고 있으며 디렉터리라는 파일을 이용해서 전체 파일을 하나의 트리 구조로 만들어 관리</a:t>
            </a:r>
          </a:p>
        </p:txBody>
      </p:sp>
    </p:spTree>
    <p:extLst>
      <p:ext uri="{BB962C8B-B14F-4D97-AF65-F5344CB8AC3E}">
        <p14:creationId xmlns:p14="http://schemas.microsoft.com/office/powerpoint/2010/main" val="36797014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 파일의 종류와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472608"/>
          </a:xfrm>
        </p:spPr>
        <p:txBody>
          <a:bodyPr>
            <a:normAutofit/>
          </a:bodyPr>
          <a:lstStyle/>
          <a:p>
            <a:r>
              <a:rPr lang="ko-KR" altLang="en-US" dirty="0"/>
              <a:t>파일의 종류</a:t>
            </a:r>
            <a:endParaRPr lang="en-US" altLang="ko-KR" dirty="0"/>
          </a:p>
          <a:p>
            <a:pPr lvl="1"/>
            <a:r>
              <a:rPr lang="ko-KR" altLang="en-US" dirty="0"/>
              <a:t>링크 파일</a:t>
            </a:r>
          </a:p>
          <a:p>
            <a:pPr lvl="2"/>
            <a:r>
              <a:rPr lang="ko-KR" altLang="en-US" dirty="0"/>
              <a:t>시스템 사용자에게 편리성을 제공해 주는 파일</a:t>
            </a:r>
          </a:p>
          <a:p>
            <a:pPr lvl="2"/>
            <a:r>
              <a:rPr lang="ko-KR" altLang="en-US" dirty="0"/>
              <a:t>유닉스와 리눅스에서는 링크</a:t>
            </a:r>
            <a:r>
              <a:rPr lang="en-US" altLang="ko-KR" dirty="0"/>
              <a:t>(Link)</a:t>
            </a:r>
            <a:r>
              <a:rPr lang="ko-KR" altLang="en-US" dirty="0"/>
              <a:t>라는 개념을 도입해 여러 개의 파일 이름이 하나의 </a:t>
            </a:r>
            <a:r>
              <a:rPr lang="en-US" altLang="ko-KR" dirty="0"/>
              <a:t>I-node</a:t>
            </a:r>
            <a:r>
              <a:rPr lang="ko-KR" altLang="en-US" dirty="0"/>
              <a:t>에 연결되도록 수행하여 실제 파일이나 디렉터리 혹은 또 다른 링크를 가리킴</a:t>
            </a:r>
          </a:p>
          <a:p>
            <a:pPr lvl="2"/>
            <a:r>
              <a:rPr lang="ko-KR" altLang="en-US" dirty="0"/>
              <a:t>하드 링크</a:t>
            </a:r>
            <a:r>
              <a:rPr lang="en-US" altLang="ko-KR" dirty="0"/>
              <a:t>(Hard Link)</a:t>
            </a:r>
          </a:p>
          <a:p>
            <a:pPr lvl="3"/>
            <a:r>
              <a:rPr lang="ko-KR" altLang="en-US" dirty="0"/>
              <a:t>원본 파일을 복사하여 원본 파일과 동일한 내용의 다른 사본 파일을 만드는 것</a:t>
            </a:r>
          </a:p>
          <a:p>
            <a:pPr lvl="3"/>
            <a:r>
              <a:rPr lang="ko-KR" altLang="en-US" dirty="0"/>
              <a:t>하드 링크에서는 원본 파일과 링크 파일 두 개가 서로 다른 파일로 취급되므로 둘 중 어느 하나를 삭제하더라도 나머지 하나는 그대로 남아있음</a:t>
            </a:r>
          </a:p>
          <a:p>
            <a:pPr lvl="3"/>
            <a:r>
              <a:rPr lang="ko-KR" altLang="en-US" dirty="0"/>
              <a:t>하드 링크에서는 원본 파일의 내용이 변경될 경우에는 복사된 링크 파일의 내용 또한 자동으로 변경되며 하드 링크는 동일한 </a:t>
            </a:r>
            <a:r>
              <a:rPr lang="en-US" altLang="ko-KR" dirty="0"/>
              <a:t>I-node</a:t>
            </a:r>
            <a:r>
              <a:rPr lang="ko-KR" altLang="en-US" dirty="0"/>
              <a:t>를 갖는 파일을 생성하는 것을 의미하며 파일의 실제 </a:t>
            </a:r>
            <a:r>
              <a:rPr lang="en-US" altLang="ko-KR" dirty="0"/>
              <a:t>I-node</a:t>
            </a:r>
            <a:r>
              <a:rPr lang="ko-KR" altLang="en-US" dirty="0"/>
              <a:t>의 정보를 공유하기 때문에 마치 동일한 파일이 여러 곳에 존재하는 것처럼 보이게 됨</a:t>
            </a:r>
          </a:p>
          <a:p>
            <a:pPr lvl="2"/>
            <a:r>
              <a:rPr lang="ko-KR" altLang="en-US" dirty="0" err="1"/>
              <a:t>심볼릭</a:t>
            </a:r>
            <a:r>
              <a:rPr lang="ko-KR" altLang="en-US" dirty="0"/>
              <a:t> 링크</a:t>
            </a:r>
            <a:r>
              <a:rPr lang="en-US" altLang="ko-KR" dirty="0"/>
              <a:t>(Symbolic Link)</a:t>
            </a:r>
          </a:p>
          <a:p>
            <a:pPr lvl="3"/>
            <a:r>
              <a:rPr lang="ko-KR" altLang="en-US" dirty="0"/>
              <a:t>다른 표현으로는 소프트 링크</a:t>
            </a:r>
            <a:r>
              <a:rPr lang="en-US" altLang="ko-KR" dirty="0"/>
              <a:t>(Soft Link)</a:t>
            </a:r>
          </a:p>
          <a:p>
            <a:pPr lvl="3"/>
            <a:r>
              <a:rPr lang="ko-KR" altLang="en-US" dirty="0" err="1"/>
              <a:t>심볼릭</a:t>
            </a:r>
            <a:r>
              <a:rPr lang="ko-KR" altLang="en-US" dirty="0"/>
              <a:t> 링크 파일의 기능은 </a:t>
            </a:r>
            <a:r>
              <a:rPr lang="en-US" altLang="ko-KR" dirty="0"/>
              <a:t>Windows </a:t>
            </a:r>
            <a:r>
              <a:rPr lang="ko-KR" altLang="en-US" dirty="0"/>
              <a:t>운영체제에서 사용되는 바로 가기 기능이나 단축 아이콘 과 같은 역할을 수행</a:t>
            </a:r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34479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 파일의 종류와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52736"/>
            <a:ext cx="8291264" cy="5472608"/>
          </a:xfrm>
        </p:spPr>
        <p:txBody>
          <a:bodyPr>
            <a:normAutofit/>
          </a:bodyPr>
          <a:lstStyle/>
          <a:p>
            <a:r>
              <a:rPr lang="ko-KR" altLang="en-US" dirty="0"/>
              <a:t>파일의 종류</a:t>
            </a:r>
            <a:endParaRPr lang="en-US" altLang="ko-KR" dirty="0"/>
          </a:p>
          <a:p>
            <a:pPr lvl="1"/>
            <a:r>
              <a:rPr lang="ko-KR" altLang="en-US" dirty="0"/>
              <a:t>장치</a:t>
            </a:r>
            <a:r>
              <a:rPr lang="en-US" altLang="ko-KR" dirty="0"/>
              <a:t>(</a:t>
            </a:r>
            <a:r>
              <a:rPr lang="ko-KR" altLang="en-US" dirty="0"/>
              <a:t>특수</a:t>
            </a:r>
            <a:r>
              <a:rPr lang="en-US" altLang="ko-KR" dirty="0"/>
              <a:t>)</a:t>
            </a:r>
            <a:r>
              <a:rPr lang="ko-KR" altLang="en-US" dirty="0"/>
              <a:t> 파일</a:t>
            </a:r>
          </a:p>
          <a:p>
            <a:pPr lvl="2"/>
            <a:r>
              <a:rPr lang="ko-KR" altLang="en-US" dirty="0"/>
              <a:t>리눅스에서는 하드디스크나 키보드 같은 각종 장치도 파일로 취급</a:t>
            </a:r>
          </a:p>
          <a:p>
            <a:pPr lvl="2"/>
            <a:r>
              <a:rPr lang="ko-KR" altLang="en-US" dirty="0"/>
              <a:t>장치 파일은 리눅스 시스템에 부착된 장치들을 관리하기 위한 특수 파일</a:t>
            </a:r>
          </a:p>
          <a:p>
            <a:pPr lvl="2"/>
            <a:r>
              <a:rPr lang="ko-KR" altLang="en-US" dirty="0"/>
              <a:t>리눅스 시스템에서 각종 장치를 관리하기 위해 시스템 관리자는 해당 장치 파일에 접근해야 함</a:t>
            </a:r>
          </a:p>
          <a:p>
            <a:pPr lvl="2"/>
            <a:r>
              <a:rPr lang="ko-KR" altLang="en-US" dirty="0"/>
              <a:t>대부분의 장치 파일은 </a:t>
            </a:r>
            <a:r>
              <a:rPr lang="en-US" altLang="ko-KR" dirty="0"/>
              <a:t>/dev </a:t>
            </a:r>
            <a:r>
              <a:rPr lang="ko-KR" altLang="en-US" dirty="0"/>
              <a:t>디렉터리 아래에 위치</a:t>
            </a:r>
          </a:p>
          <a:p>
            <a:pPr lvl="2"/>
            <a:r>
              <a:rPr lang="en-US" altLang="ko-KR" dirty="0"/>
              <a:t>Windows </a:t>
            </a:r>
            <a:r>
              <a:rPr lang="ko-KR" altLang="en-US" dirty="0"/>
              <a:t>운영체제에서 하드디스크</a:t>
            </a:r>
            <a:r>
              <a:rPr lang="en-US" altLang="ko-KR" dirty="0"/>
              <a:t>(Hard Disk)</a:t>
            </a:r>
            <a:r>
              <a:rPr lang="ko-KR" altLang="en-US" dirty="0"/>
              <a:t>가 </a:t>
            </a:r>
            <a:r>
              <a:rPr lang="en-US" altLang="ko-KR" dirty="0"/>
              <a:t>C:. D:. E: </a:t>
            </a:r>
            <a:r>
              <a:rPr lang="ko-KR" altLang="en-US" dirty="0"/>
              <a:t>등으로 표시되지만 리눅스에서는 </a:t>
            </a:r>
            <a:r>
              <a:rPr lang="en-US" altLang="ko-KR" dirty="0"/>
              <a:t>/dev/</a:t>
            </a:r>
            <a:r>
              <a:rPr lang="en-US" altLang="ko-KR" dirty="0" err="1"/>
              <a:t>hdal</a:t>
            </a:r>
            <a:r>
              <a:rPr lang="en-US" altLang="ko-KR" dirty="0"/>
              <a:t>, .. /dev/hda3</a:t>
            </a:r>
            <a:r>
              <a:rPr lang="ko-KR" altLang="en-US" dirty="0"/>
              <a:t>과 같이 사용</a:t>
            </a:r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4102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 파일의 종류와 특징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>
            <a:normAutofit/>
          </a:bodyPr>
          <a:lstStyle/>
          <a:p>
            <a:r>
              <a:rPr lang="ko-KR" altLang="en-US" dirty="0"/>
              <a:t>파일의 구성 요소</a:t>
            </a:r>
            <a:endParaRPr lang="en-US" altLang="ko-KR" dirty="0"/>
          </a:p>
          <a:p>
            <a:pPr lvl="1"/>
            <a:r>
              <a:rPr lang="ko-KR" altLang="en-US" dirty="0"/>
              <a:t>리눅스에서는 모든 처리 과정을 파일 단위로 처리하며 계층적인 구조의 특성을 지니고 있는데 우분투에서 다루고 있는 파일은 </a:t>
            </a:r>
            <a:r>
              <a:rPr lang="en-US" altLang="ko-KR" dirty="0"/>
              <a:t>3</a:t>
            </a:r>
            <a:r>
              <a:rPr lang="ko-KR" altLang="en-US" dirty="0"/>
              <a:t>개의 충족 요건인 파일 이름</a:t>
            </a:r>
            <a:r>
              <a:rPr lang="en-US" altLang="ko-KR" dirty="0"/>
              <a:t>, I-node, </a:t>
            </a:r>
            <a:r>
              <a:rPr lang="ko-KR" altLang="en-US" dirty="0"/>
              <a:t>데이터 블록 을 모두 충족해야만 존재 가치를 가질 수 있음</a:t>
            </a:r>
          </a:p>
          <a:p>
            <a:pPr lvl="1"/>
            <a:endParaRPr lang="ko-KR" altLang="en-US" dirty="0"/>
          </a:p>
          <a:p>
            <a:pPr lvl="3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D21AF4-8CE6-B648-ABC3-5D36F1B87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420888"/>
            <a:ext cx="676875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112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 파일의 종류와 특징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>
            <a:normAutofit/>
          </a:bodyPr>
          <a:lstStyle/>
          <a:p>
            <a:r>
              <a:rPr lang="ko-KR" altLang="en-US" dirty="0"/>
              <a:t>파일의 구성 요소</a:t>
            </a:r>
            <a:endParaRPr lang="en-US" altLang="ko-KR" dirty="0"/>
          </a:p>
          <a:p>
            <a:pPr lvl="1"/>
            <a:r>
              <a:rPr lang="ko-KR" altLang="en-US" dirty="0"/>
              <a:t>파일 이름</a:t>
            </a:r>
          </a:p>
          <a:p>
            <a:pPr lvl="2"/>
            <a:r>
              <a:rPr lang="ko-KR" altLang="en-US" dirty="0"/>
              <a:t>파일 이름은 사용자가 파일을 사용 목적에 맞도록 사용하고 해당 파일에 정확하게 접근할 수 있도록 구별할 수 있는 변별력을 제공</a:t>
            </a:r>
          </a:p>
          <a:p>
            <a:pPr lvl="2"/>
            <a:r>
              <a:rPr lang="ko-KR" altLang="en-US" dirty="0"/>
              <a:t>변별력은 파일을 조작하기 위한 과정에서도 활용되는데 파일 이름을 정확히 파악할 수 없는 상태라면 실수로 다른 파일을 조작하게 되어 우분투 시스템에 예상치 못한 결과를 초래할 수도 있음</a:t>
            </a:r>
          </a:p>
          <a:p>
            <a:pPr lvl="2"/>
            <a:r>
              <a:rPr lang="ko-KR" altLang="en-US" dirty="0" err="1"/>
              <a:t>확장자는</a:t>
            </a:r>
            <a:r>
              <a:rPr lang="ko-KR" altLang="en-US" dirty="0"/>
              <a:t> 선택적 요소</a:t>
            </a:r>
          </a:p>
          <a:p>
            <a:pPr lvl="2"/>
            <a:r>
              <a:rPr lang="ko-KR" altLang="en-US" dirty="0"/>
              <a:t>파일 과 디렉터리 이름 규칙</a:t>
            </a:r>
          </a:p>
          <a:p>
            <a:pPr lvl="3"/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는 파일명이나 디렉터리명에 사용할 수 없음</a:t>
            </a:r>
          </a:p>
          <a:p>
            <a:pPr lvl="3"/>
            <a:r>
              <a:rPr lang="ko-KR" altLang="en-US" dirty="0"/>
              <a:t>파일과 디렉터리 이름에는 알파벳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.(</a:t>
            </a:r>
            <a:r>
              <a:rPr lang="ko-KR" altLang="en-US" dirty="0"/>
              <a:t>마침표</a:t>
            </a:r>
            <a:r>
              <a:rPr lang="en-US" altLang="ko-KR" dirty="0"/>
              <a:t>) </a:t>
            </a:r>
            <a:r>
              <a:rPr lang="ko-KR" altLang="en-US" dirty="0"/>
              <a:t>만 사용할 수 있음</a:t>
            </a:r>
          </a:p>
          <a:p>
            <a:pPr lvl="3"/>
            <a:r>
              <a:rPr lang="ko-KR" altLang="en-US" dirty="0"/>
              <a:t>공백</a:t>
            </a:r>
            <a:r>
              <a:rPr lang="en-US" altLang="ko-KR" dirty="0"/>
              <a:t>. *, |, ‘, @, #, $, %, A &amp; </a:t>
            </a:r>
            <a:r>
              <a:rPr lang="ko-KR" altLang="en-US" dirty="0"/>
              <a:t>등은 사용할 수 없음</a:t>
            </a:r>
          </a:p>
          <a:p>
            <a:pPr lvl="3"/>
            <a:r>
              <a:rPr lang="ko-KR" altLang="en-US" dirty="0"/>
              <a:t>알파벳 대</a:t>
            </a:r>
            <a:r>
              <a:rPr lang="en-US" altLang="ko-KR" dirty="0"/>
              <a:t>/</a:t>
            </a:r>
            <a:r>
              <a:rPr lang="ko-KR" altLang="en-US" dirty="0"/>
              <a:t>소문자는 엄격하게 구별되어 다른 글자로 취급</a:t>
            </a:r>
          </a:p>
          <a:p>
            <a:pPr lvl="3"/>
            <a:r>
              <a:rPr lang="ko-KR" altLang="en-US" dirty="0"/>
              <a:t>파일과 디렉터리명을 선언할 때 점</a:t>
            </a:r>
            <a:r>
              <a:rPr lang="en-US" altLang="ko-KR" dirty="0"/>
              <a:t>(.)</a:t>
            </a:r>
            <a:r>
              <a:rPr lang="ko-KR" altLang="en-US" dirty="0" err="1"/>
              <a:t>으로</a:t>
            </a:r>
            <a:r>
              <a:rPr lang="ko-KR" altLang="en-US" dirty="0"/>
              <a:t> 시작하면 숨김 파일로 간주</a:t>
            </a:r>
          </a:p>
        </p:txBody>
      </p:sp>
    </p:spTree>
    <p:extLst>
      <p:ext uri="{BB962C8B-B14F-4D97-AF65-F5344CB8AC3E}">
        <p14:creationId xmlns:p14="http://schemas.microsoft.com/office/powerpoint/2010/main" val="487519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</a:t>
            </a:r>
            <a:r>
              <a:rPr lang="ko-KR" altLang="en-US" dirty="0"/>
              <a:t>실습 환경 구성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305800" cy="5257800"/>
          </a:xfrm>
        </p:spPr>
        <p:txBody>
          <a:bodyPr/>
          <a:lstStyle/>
          <a:p>
            <a:r>
              <a:rPr lang="ko-KR" altLang="en-US" dirty="0"/>
              <a:t>가상머신</a:t>
            </a:r>
            <a:r>
              <a:rPr lang="en-US" altLang="ko-KR" dirty="0"/>
              <a:t>(VM)</a:t>
            </a:r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에 설치되어 있는 운영체제</a:t>
            </a:r>
            <a:r>
              <a:rPr lang="en-US" altLang="ko-KR" dirty="0"/>
              <a:t>(</a:t>
            </a:r>
            <a:r>
              <a:rPr lang="ko-KR" altLang="en-US" dirty="0"/>
              <a:t>호스트 </a:t>
            </a:r>
            <a:r>
              <a:rPr lang="en-US" altLang="ko-KR" dirty="0"/>
              <a:t>OS)</a:t>
            </a:r>
            <a:r>
              <a:rPr lang="ko-KR" altLang="en-US" dirty="0"/>
              <a:t>에 가상의 머신</a:t>
            </a:r>
            <a:r>
              <a:rPr lang="en-US" altLang="ko-KR" dirty="0"/>
              <a:t>(</a:t>
            </a:r>
            <a:r>
              <a:rPr lang="ko-KR" altLang="en-US" dirty="0"/>
              <a:t>시스템</a:t>
            </a:r>
            <a:r>
              <a:rPr lang="en-US" altLang="ko-KR" dirty="0"/>
              <a:t>)</a:t>
            </a:r>
            <a:r>
              <a:rPr lang="ko-KR" altLang="en-US" dirty="0"/>
              <a:t>을 생성한 후 여기에 다른 운영체제</a:t>
            </a:r>
            <a:r>
              <a:rPr lang="en-US" altLang="ko-KR" dirty="0"/>
              <a:t>(</a:t>
            </a:r>
            <a:r>
              <a:rPr lang="ko-KR" altLang="en-US" dirty="0"/>
              <a:t>게스트 </a:t>
            </a:r>
            <a:r>
              <a:rPr lang="en-US" altLang="ko-KR" dirty="0"/>
              <a:t>OS)</a:t>
            </a:r>
            <a:r>
              <a:rPr lang="ko-KR" altLang="en-US" dirty="0"/>
              <a:t>를 설치할 수 있도록 해주는 응용 프로그램</a:t>
            </a:r>
            <a:endParaRPr lang="en-US" altLang="ko-KR" dirty="0"/>
          </a:p>
          <a:p>
            <a:pPr lvl="1"/>
            <a:r>
              <a:rPr lang="ko-KR" altLang="en-US" dirty="0">
                <a:highlight>
                  <a:srgbClr val="FFFF00"/>
                </a:highlight>
              </a:rPr>
              <a:t>컴퓨터의 </a:t>
            </a:r>
            <a:r>
              <a:rPr lang="en-US" altLang="ko-KR" dirty="0">
                <a:highlight>
                  <a:srgbClr val="FFFF00"/>
                </a:highlight>
              </a:rPr>
              <a:t>CMOS -&gt; CPU</a:t>
            </a:r>
            <a:r>
              <a:rPr lang="ko-KR" altLang="en-US" dirty="0">
                <a:highlight>
                  <a:srgbClr val="FFFF00"/>
                </a:highlight>
              </a:rPr>
              <a:t>의 가상화</a:t>
            </a:r>
            <a:r>
              <a:rPr lang="en-US" altLang="ko-KR" dirty="0">
                <a:highlight>
                  <a:srgbClr val="FFFF00"/>
                </a:highlight>
              </a:rPr>
              <a:t>(VT-N=ENABLE) </a:t>
            </a:r>
            <a:r>
              <a:rPr lang="ko-KR" altLang="en-US" dirty="0">
                <a:highlight>
                  <a:srgbClr val="FFFF00"/>
                </a:highlight>
              </a:rPr>
              <a:t>기능이 활성화되어 있어야만 </a:t>
            </a:r>
            <a:r>
              <a:rPr lang="en-US" altLang="ko-KR" dirty="0">
                <a:highlight>
                  <a:srgbClr val="FFFF00"/>
                </a:highlight>
              </a:rPr>
              <a:t>VM</a:t>
            </a:r>
            <a:r>
              <a:rPr lang="ko-KR" altLang="en-US" dirty="0">
                <a:highlight>
                  <a:srgbClr val="FFFF00"/>
                </a:highlight>
              </a:rPr>
              <a:t>을 사용할 수 있다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899592" y="2204864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돋움" pitchFamily="50" charset="-127"/>
                <a:ea typeface="돋움" pitchFamily="50" charset="-127"/>
              </a:rPr>
              <a:t>[</a:t>
            </a:r>
            <a:r>
              <a:rPr lang="ko-KR" altLang="en-U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돋움" pitchFamily="50" charset="-127"/>
                <a:ea typeface="돋움" pitchFamily="50" charset="-127"/>
              </a:rPr>
              <a:t>표 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돋움" pitchFamily="50" charset="-127"/>
                <a:ea typeface="돋움" pitchFamily="50" charset="-127"/>
              </a:rPr>
              <a:t>1-2] </a:t>
            </a:r>
            <a:r>
              <a:rPr lang="ko-KR" altLang="en-US" sz="1000" b="1" dirty="0">
                <a:latin typeface="돋움" pitchFamily="50" charset="-127"/>
                <a:ea typeface="돋움" pitchFamily="50" charset="-127"/>
              </a:rPr>
              <a:t>가상 </a:t>
            </a:r>
            <a:r>
              <a:rPr lang="ko-KR" altLang="en-US" sz="1000" b="1" dirty="0" err="1">
                <a:latin typeface="돋움" pitchFamily="50" charset="-127"/>
                <a:ea typeface="돋움" pitchFamily="50" charset="-127"/>
              </a:rPr>
              <a:t>머신의</a:t>
            </a:r>
            <a:r>
              <a:rPr lang="ko-KR" altLang="en-US" sz="1000" b="1" dirty="0">
                <a:latin typeface="돋움" pitchFamily="50" charset="-127"/>
                <a:ea typeface="돋움" pitchFamily="50" charset="-127"/>
              </a:rPr>
              <a:t> 종류</a:t>
            </a:r>
            <a:endParaRPr lang="en-US" altLang="ko-KR" sz="1000" b="1" dirty="0">
              <a:latin typeface="돋움" pitchFamily="50" charset="-127"/>
              <a:ea typeface="돋움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796417"/>
              </p:ext>
            </p:extLst>
          </p:nvPr>
        </p:nvGraphicFramePr>
        <p:xfrm>
          <a:off x="899592" y="2572398"/>
          <a:ext cx="7641726" cy="156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53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가상머신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호스트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게스트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VMWare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윈도 계열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대부분의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Linux,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윈도 계열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대부분의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Linux,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솔라리스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Mac OS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버추얼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PC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윈도 계열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윈도 계열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일부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Linux,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솔라리스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버추얼박스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윈도 계열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대부분의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Linux,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솔라리스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윈도 계열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대부분의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Linux,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솔라리스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Mac OS, OpenBSD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UTM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Mac Silicon Chip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사용하는 경우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Mac OS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276947"/>
                  </a:ext>
                </a:extLst>
              </a:tr>
            </a:tbl>
          </a:graphicData>
        </a:graphic>
      </p:graphicFrame>
      <p:pic>
        <p:nvPicPr>
          <p:cNvPr id="2050" name="Picture 2" descr="Windows Subsystem for Linux(WSL) 은 어떻게 동작할까?">
            <a:extLst>
              <a:ext uri="{FF2B5EF4-FFF2-40B4-BE49-F238E27FC236}">
                <a16:creationId xmlns:a16="http://schemas.microsoft.com/office/drawing/2014/main" id="{8BA4A472-9D93-9D60-ADE4-D640AAFEC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293096"/>
            <a:ext cx="4720208" cy="244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1226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 파일의 종류와 특징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>
            <a:normAutofit/>
          </a:bodyPr>
          <a:lstStyle/>
          <a:p>
            <a:r>
              <a:rPr lang="ko-KR" altLang="en-US" dirty="0"/>
              <a:t>파일의 구성 요소</a:t>
            </a:r>
            <a:endParaRPr lang="en-US" altLang="ko-KR" dirty="0"/>
          </a:p>
          <a:p>
            <a:pPr lvl="1"/>
            <a:r>
              <a:rPr lang="en-US" altLang="ko-KR" dirty="0"/>
              <a:t>I-node</a:t>
            </a:r>
            <a:endParaRPr lang="ko-KR" altLang="en-US" dirty="0"/>
          </a:p>
          <a:p>
            <a:pPr lvl="2"/>
            <a:r>
              <a:rPr lang="en-US" altLang="ko-KR" dirty="0"/>
              <a:t>I-node</a:t>
            </a:r>
            <a:r>
              <a:rPr lang="ko-KR" altLang="en-US" dirty="0"/>
              <a:t>는 </a:t>
            </a:r>
            <a:r>
              <a:rPr lang="en-US" altLang="ko-KR" dirty="0"/>
              <a:t>Index Node</a:t>
            </a:r>
            <a:r>
              <a:rPr lang="ko-KR" altLang="en-US" dirty="0" err="1"/>
              <a:t>라고</a:t>
            </a:r>
            <a:r>
              <a:rPr lang="ko-KR" altLang="en-US" dirty="0"/>
              <a:t> 불리며 파일을 기술하는 디스크 상에서의 데이터 구조를 의미</a:t>
            </a:r>
          </a:p>
          <a:p>
            <a:pPr lvl="2"/>
            <a:r>
              <a:rPr lang="en-US" altLang="ko-KR" dirty="0"/>
              <a:t>I-node</a:t>
            </a:r>
            <a:r>
              <a:rPr lang="ko-KR" altLang="en-US" dirty="0"/>
              <a:t>는 파일의 데이터 블록이 디스크 상의 어느 주소에 위치하고 있는가에 대한 정보를 기록하기 위해 사용</a:t>
            </a:r>
          </a:p>
          <a:p>
            <a:pPr lvl="2"/>
            <a:r>
              <a:rPr lang="ko-KR" altLang="en-US" dirty="0"/>
              <a:t>파일을 생성하게 되면 </a:t>
            </a:r>
            <a:r>
              <a:rPr lang="en-US" altLang="ko-KR" dirty="0"/>
              <a:t>I-node</a:t>
            </a:r>
            <a:r>
              <a:rPr lang="ko-KR" altLang="en-US" dirty="0"/>
              <a:t>의 </a:t>
            </a:r>
            <a:r>
              <a:rPr lang="en-US" altLang="ko-KR" dirty="0"/>
              <a:t>link</a:t>
            </a:r>
            <a:r>
              <a:rPr lang="ko-KR" altLang="en-US" dirty="0"/>
              <a:t>가 </a:t>
            </a:r>
            <a:r>
              <a:rPr lang="en-US" altLang="ko-KR" dirty="0"/>
              <a:t>0 </a:t>
            </a:r>
            <a:r>
              <a:rPr lang="ko-KR" altLang="en-US" dirty="0"/>
              <a:t>인 위치에 </a:t>
            </a:r>
            <a:r>
              <a:rPr lang="en-US" altLang="ko-KR" dirty="0"/>
              <a:t>I-node</a:t>
            </a:r>
            <a:r>
              <a:rPr lang="ko-KR" altLang="en-US" dirty="0"/>
              <a:t>를 생성하고 정보를 저장한 다음 </a:t>
            </a:r>
            <a:r>
              <a:rPr lang="en-US" altLang="ko-KR" dirty="0"/>
              <a:t>link</a:t>
            </a:r>
            <a:r>
              <a:rPr lang="ko-KR" altLang="en-US" dirty="0"/>
              <a:t>의 값이 </a:t>
            </a:r>
            <a:r>
              <a:rPr lang="en-US" altLang="ko-KR" dirty="0"/>
              <a:t>1</a:t>
            </a:r>
            <a:r>
              <a:rPr lang="ko-KR" altLang="en-US" dirty="0"/>
              <a:t>의 위치로 이동</a:t>
            </a:r>
          </a:p>
          <a:p>
            <a:pPr lvl="2"/>
            <a:r>
              <a:rPr lang="en-US" altLang="ko-KR" dirty="0"/>
              <a:t>I-node</a:t>
            </a:r>
            <a:r>
              <a:rPr lang="ko-KR" altLang="en-US" dirty="0"/>
              <a:t>에 저장된 정보</a:t>
            </a:r>
          </a:p>
          <a:p>
            <a:pPr lvl="3"/>
            <a:r>
              <a:rPr lang="ko-KR" altLang="en-US" dirty="0"/>
              <a:t>파일의 종류</a:t>
            </a:r>
          </a:p>
          <a:p>
            <a:pPr lvl="3"/>
            <a:r>
              <a:rPr lang="ko-KR" altLang="en-US" dirty="0"/>
              <a:t>파일의 소유권 </a:t>
            </a:r>
            <a:r>
              <a:rPr lang="en-US" altLang="ko-KR" dirty="0"/>
              <a:t>- </a:t>
            </a:r>
            <a:r>
              <a:rPr lang="ko-KR" altLang="en-US" dirty="0"/>
              <a:t>사용자</a:t>
            </a:r>
            <a:r>
              <a:rPr lang="en-US" altLang="ko-KR" dirty="0"/>
              <a:t>(</a:t>
            </a:r>
            <a:r>
              <a:rPr lang="ko-KR" altLang="en-US" dirty="0"/>
              <a:t>소유자</a:t>
            </a:r>
            <a:r>
              <a:rPr lang="en-US" altLang="ko-KR" dirty="0"/>
              <a:t>)</a:t>
            </a:r>
            <a:r>
              <a:rPr lang="ko-KR" altLang="en-US" dirty="0"/>
              <a:t>와 그룹</a:t>
            </a:r>
          </a:p>
          <a:p>
            <a:pPr lvl="3"/>
            <a:r>
              <a:rPr lang="ko-KR" altLang="en-US" dirty="0"/>
              <a:t>파일의 액세스 모드</a:t>
            </a:r>
          </a:p>
          <a:p>
            <a:pPr lvl="3"/>
            <a:r>
              <a:rPr lang="ko-KR" altLang="en-US" dirty="0"/>
              <a:t>파일의 타임스탬프</a:t>
            </a:r>
            <a:r>
              <a:rPr lang="en-US" altLang="ko-KR" dirty="0"/>
              <a:t>(</a:t>
            </a:r>
            <a:r>
              <a:rPr lang="ko-KR" altLang="en-US" dirty="0"/>
              <a:t>파일 갱신일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리눅스에서 파일을 생성하기 위해서는 파일의 데이터를 저장하기 위한 디스크 내의 공간을 먼저 확보해야 하는데 이때 파일이 저장될 주소에 대한 정보를 기록하기 위해 </a:t>
            </a:r>
            <a:r>
              <a:rPr lang="en-US" altLang="ko-KR" dirty="0"/>
              <a:t>I-node</a:t>
            </a:r>
            <a:r>
              <a:rPr lang="ko-KR" altLang="en-US" dirty="0"/>
              <a:t>는 각각의 파티션마다 </a:t>
            </a:r>
            <a:r>
              <a:rPr lang="en-US" altLang="ko-KR" dirty="0"/>
              <a:t>0 </a:t>
            </a:r>
            <a:r>
              <a:rPr lang="ko-KR" altLang="en-US" dirty="0" err="1"/>
              <a:t>부터</a:t>
            </a:r>
            <a:r>
              <a:rPr lang="ko-KR" altLang="en-US" dirty="0"/>
              <a:t> 시작하는 정수의 형태로 고유의 식별 번호를 가짐</a:t>
            </a:r>
          </a:p>
          <a:p>
            <a:pPr lvl="2"/>
            <a:endParaRPr lang="ko-KR" altLang="en-US" dirty="0"/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9019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 파일의 종류와 특징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>
            <a:normAutofit/>
          </a:bodyPr>
          <a:lstStyle/>
          <a:p>
            <a:r>
              <a:rPr lang="ko-KR" altLang="en-US" dirty="0"/>
              <a:t>파일의 구성 요소</a:t>
            </a:r>
            <a:endParaRPr lang="en-US" altLang="ko-KR" dirty="0"/>
          </a:p>
          <a:p>
            <a:pPr lvl="1"/>
            <a:r>
              <a:rPr lang="ko-KR" altLang="en-US" dirty="0"/>
              <a:t>데이터 블록</a:t>
            </a:r>
          </a:p>
          <a:p>
            <a:pPr lvl="2"/>
            <a:r>
              <a:rPr lang="ko-KR" altLang="en-US" dirty="0"/>
              <a:t>데이터 블록</a:t>
            </a:r>
            <a:r>
              <a:rPr lang="en-US" altLang="ko-KR" dirty="0"/>
              <a:t>(Data Block)</a:t>
            </a:r>
            <a:r>
              <a:rPr lang="ko-KR" altLang="en-US" dirty="0"/>
              <a:t>은 파일에서 데이터를 저장하는 블록을 의미</a:t>
            </a:r>
          </a:p>
          <a:p>
            <a:pPr lvl="2"/>
            <a:r>
              <a:rPr lang="ko-KR" altLang="en-US" dirty="0"/>
              <a:t>데이터 블록에는 일반 파일이나 디렉터리 파일의 데이터가 존재하며 디스크 장치에 파일을 저장할 때 실제 데이터는 특별한 구분 없이 디스크에 저장</a:t>
            </a:r>
          </a:p>
          <a:p>
            <a:pPr lvl="2"/>
            <a:r>
              <a:rPr lang="ko-KR" altLang="en-US" dirty="0"/>
              <a:t>파일 </a:t>
            </a:r>
            <a:r>
              <a:rPr lang="en-US" altLang="ko-KR" dirty="0"/>
              <a:t>1</a:t>
            </a:r>
            <a:r>
              <a:rPr lang="ko-KR" altLang="en-US" dirty="0"/>
              <a:t>과 파일 </a:t>
            </a:r>
            <a:r>
              <a:rPr lang="en-US" altLang="ko-KR" dirty="0"/>
              <a:t>2</a:t>
            </a:r>
            <a:r>
              <a:rPr lang="ko-KR" altLang="en-US" dirty="0"/>
              <a:t>가 디스크에 저장될 때 특별히 </a:t>
            </a:r>
            <a:r>
              <a:rPr lang="en-US" altLang="ko-KR" dirty="0"/>
              <a:t>2</a:t>
            </a:r>
            <a:r>
              <a:rPr lang="ko-KR" altLang="en-US" dirty="0"/>
              <a:t>개를 따로 따로 구분하지 않고 디스크에 차례대로 기록하는데 파일들의 실제 데이터는 디스크의 어느 한 곳에 차례대로 쌓이게 되는데 이 부분을 데이터 블록이라고 함</a:t>
            </a:r>
          </a:p>
          <a:p>
            <a:pPr lvl="2"/>
            <a:r>
              <a:rPr lang="ko-KR" altLang="en-US" dirty="0"/>
              <a:t>파일을 저장할 때 어떠한 파일인지를 구분하지는 않기 때문에 파일들을 구분할 수 있는 부가 정보가 필요하며 우분투에서는 </a:t>
            </a:r>
            <a:r>
              <a:rPr lang="en-US" altLang="ko-KR" dirty="0"/>
              <a:t>I-node</a:t>
            </a:r>
            <a:r>
              <a:rPr lang="ko-KR" altLang="en-US" dirty="0"/>
              <a:t>를 이용해 부가 정보를 구별할 수 있도록 편리성을 제공</a:t>
            </a:r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pPr lvl="3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673D50-2D4C-CC49-B121-9AE88A8C0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429000"/>
            <a:ext cx="6048672" cy="199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215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 파일의 종류와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003232" cy="5458544"/>
          </a:xfrm>
        </p:spPr>
        <p:txBody>
          <a:bodyPr/>
          <a:lstStyle/>
          <a:p>
            <a:r>
              <a:rPr lang="ko-KR" altLang="en-US" dirty="0"/>
              <a:t>디렉터리 계층 구조</a:t>
            </a:r>
            <a:endParaRPr lang="en-US" altLang="ko-KR" dirty="0"/>
          </a:p>
          <a:p>
            <a:pPr lvl="1"/>
            <a:r>
              <a:rPr lang="en-US" altLang="ko-KR" dirty="0"/>
              <a:t>Linux</a:t>
            </a:r>
            <a:r>
              <a:rPr lang="ko-KR" altLang="en-US" dirty="0"/>
              <a:t>에서는 파일을 효율적으로 관리하기 위해 디렉터리를 계층적으로 구성 </a:t>
            </a:r>
            <a:r>
              <a:rPr lang="en-US" altLang="ko-KR" dirty="0"/>
              <a:t>-&gt;</a:t>
            </a:r>
            <a:r>
              <a:rPr lang="ko-KR" altLang="en-US" dirty="0"/>
              <a:t> 트리</a:t>
            </a:r>
            <a:r>
              <a:rPr lang="en-US" altLang="ko-KR" dirty="0"/>
              <a:t>(tree) </a:t>
            </a:r>
            <a:r>
              <a:rPr lang="ko-KR" altLang="en-US" dirty="0"/>
              <a:t>구조</a:t>
            </a:r>
            <a:endParaRPr lang="en-US" altLang="ko-KR" dirty="0"/>
          </a:p>
          <a:p>
            <a:pPr lvl="1"/>
            <a:r>
              <a:rPr lang="ko-KR" altLang="en-US" dirty="0"/>
              <a:t>모든 디렉터리의 출발점은 루트</a:t>
            </a:r>
            <a:r>
              <a:rPr lang="en-US" altLang="ko-KR" dirty="0"/>
              <a:t>(root, </a:t>
            </a:r>
            <a:r>
              <a:rPr lang="ko-KR" altLang="en-US" dirty="0"/>
              <a:t>뿌리</a:t>
            </a:r>
            <a:r>
              <a:rPr lang="en-US" altLang="ko-KR" dirty="0"/>
              <a:t>) </a:t>
            </a:r>
            <a:r>
              <a:rPr lang="ko-KR" altLang="en-US" dirty="0"/>
              <a:t>디렉터리이며</a:t>
            </a:r>
            <a:r>
              <a:rPr lang="en-US" altLang="ko-KR" dirty="0"/>
              <a:t>, </a:t>
            </a:r>
            <a:r>
              <a:rPr lang="ko-KR" altLang="en-US" dirty="0"/>
              <a:t> 빗금</a:t>
            </a:r>
            <a:r>
              <a:rPr lang="en-US" altLang="ko-KR" dirty="0"/>
              <a:t>(/, </a:t>
            </a:r>
            <a:r>
              <a:rPr lang="ko-KR" altLang="en-US" dirty="0"/>
              <a:t>슬래시</a:t>
            </a:r>
            <a:r>
              <a:rPr lang="en-US" altLang="ko-KR" dirty="0"/>
              <a:t>)</a:t>
            </a:r>
            <a:r>
              <a:rPr lang="ko-KR" altLang="en-US" dirty="0"/>
              <a:t>으로 표시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하위 디렉터리</a:t>
            </a:r>
            <a:r>
              <a:rPr lang="en-US" altLang="ko-KR" dirty="0"/>
              <a:t>(</a:t>
            </a:r>
            <a:r>
              <a:rPr lang="ko-KR" altLang="en-US" dirty="0"/>
              <a:t>서브 디렉터리</a:t>
            </a:r>
            <a:r>
              <a:rPr lang="en-US" altLang="ko-KR" dirty="0"/>
              <a:t>): </a:t>
            </a:r>
            <a:r>
              <a:rPr lang="ko-KR" altLang="en-US" dirty="0"/>
              <a:t>디렉터리 아래에 있는 디렉터리 </a:t>
            </a:r>
            <a:r>
              <a:rPr lang="en-US" altLang="ko-KR" dirty="0"/>
              <a:t>(</a:t>
            </a:r>
            <a:r>
              <a:rPr lang="en-US" altLang="ko-KR" dirty="0" err="1"/>
              <a:t>etc</a:t>
            </a:r>
            <a:r>
              <a:rPr lang="en-US" altLang="ko-KR" dirty="0"/>
              <a:t>, </a:t>
            </a:r>
            <a:r>
              <a:rPr lang="en-US" altLang="ko-KR" dirty="0" err="1"/>
              <a:t>usr</a:t>
            </a:r>
            <a:r>
              <a:rPr lang="en-US" altLang="ko-KR" dirty="0"/>
              <a:t>, home, </a:t>
            </a:r>
            <a:r>
              <a:rPr lang="en-US" altLang="ko-KR" dirty="0" err="1"/>
              <a:t>tmp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상위 디렉터리</a:t>
            </a:r>
            <a:r>
              <a:rPr lang="en-US" altLang="ko-KR" dirty="0"/>
              <a:t>(</a:t>
            </a:r>
            <a:r>
              <a:rPr lang="ko-KR" altLang="en-US" dirty="0"/>
              <a:t>부모 디렉터리</a:t>
            </a:r>
            <a:r>
              <a:rPr lang="en-US" altLang="ko-KR" dirty="0"/>
              <a:t>): ‘..’</a:t>
            </a:r>
            <a:r>
              <a:rPr lang="ko-KR" altLang="en-US" dirty="0"/>
              <a:t>으로 표시</a:t>
            </a:r>
            <a:endParaRPr lang="en-US" altLang="ko-KR" dirty="0"/>
          </a:p>
          <a:p>
            <a:pPr lvl="1"/>
            <a:r>
              <a:rPr lang="ko-KR" altLang="en-US" dirty="0"/>
              <a:t>루트 디렉터리를 제외하고 모든 디렉터리에는 부모 디렉터리가 있음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87315232" descr="EMB00004d88694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995" y="2204864"/>
            <a:ext cx="6351805" cy="251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10623" y="4724400"/>
            <a:ext cx="190950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돋움" pitchFamily="50" charset="-127"/>
                <a:ea typeface="돋움" pitchFamily="50" charset="-127"/>
              </a:rPr>
              <a:t>[</a:t>
            </a:r>
            <a:r>
              <a:rPr lang="ko-KR" altLang="en-U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돋움" pitchFamily="50" charset="-127"/>
                <a:ea typeface="돋움" pitchFamily="50" charset="-127"/>
              </a:rPr>
              <a:t>그림 </a:t>
            </a:r>
            <a:r>
              <a:rPr lang="en-US" altLang="ko-K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돋움" pitchFamily="50" charset="-127"/>
                <a:ea typeface="돋움" pitchFamily="50" charset="-127"/>
              </a:rPr>
              <a:t>2-2] </a:t>
            </a:r>
            <a:r>
              <a:rPr lang="ko-KR" altLang="en-US" sz="1000" b="1" dirty="0">
                <a:latin typeface="돋움" pitchFamily="50" charset="-127"/>
                <a:ea typeface="돋움" pitchFamily="50" charset="-127"/>
              </a:rPr>
              <a:t>디렉터리 계층구조 예</a:t>
            </a:r>
            <a:endParaRPr lang="en-US" altLang="ko-KR" sz="1000" b="1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7568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 파일의 종류와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ko-KR" altLang="en-US" dirty="0"/>
              <a:t>루트 디렉터리의 서브 디렉터리</a:t>
            </a: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en-US" altLang="ko-KR" dirty="0"/>
              <a:t>/ : </a:t>
            </a:r>
            <a:r>
              <a:rPr lang="ko-KR" altLang="en-US" dirty="0"/>
              <a:t>해당 파일이 디렉터리임을 표시</a:t>
            </a: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en-US" altLang="ko-KR" dirty="0"/>
              <a:t>@: </a:t>
            </a:r>
            <a:r>
              <a:rPr lang="ko-KR" altLang="en-US" dirty="0" err="1"/>
              <a:t>심볼릭</a:t>
            </a:r>
            <a:r>
              <a:rPr lang="ko-KR" altLang="en-US" dirty="0"/>
              <a:t> 링크</a:t>
            </a: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dirty="0"/>
          </a:p>
          <a:p>
            <a:pPr>
              <a:spcBef>
                <a:spcPct val="0"/>
              </a:spcBef>
            </a:pPr>
            <a:r>
              <a:rPr lang="ko-KR" altLang="en-US" dirty="0"/>
              <a:t>작업 디렉터리</a:t>
            </a: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ko-KR" altLang="en-US" dirty="0"/>
              <a:t>현재 사용 중인 디렉터리를 작업 디렉터리</a:t>
            </a:r>
            <a:r>
              <a:rPr lang="en-US" altLang="ko-KR" dirty="0"/>
              <a:t>(working directory) </a:t>
            </a:r>
            <a:r>
              <a:rPr lang="ko-KR" altLang="en-US" dirty="0"/>
              <a:t>또는 현재 디렉터리</a:t>
            </a:r>
            <a:r>
              <a:rPr lang="en-US" altLang="ko-KR" dirty="0"/>
              <a:t>(current directory)</a:t>
            </a:r>
            <a:r>
              <a:rPr lang="ko-KR" altLang="en-US" dirty="0"/>
              <a:t>라고 함</a:t>
            </a: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ko-KR" altLang="en-US" dirty="0"/>
              <a:t>현재 디렉터리는</a:t>
            </a:r>
            <a:r>
              <a:rPr lang="en-US" altLang="ko-KR" dirty="0"/>
              <a:t> ‘.’ </a:t>
            </a:r>
            <a:r>
              <a:rPr lang="ko-KR" altLang="en-US" dirty="0"/>
              <a:t>기호로 표시</a:t>
            </a: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ko-KR" altLang="en-US" dirty="0"/>
              <a:t>현재 디렉터리의 위치는 </a:t>
            </a:r>
            <a:r>
              <a:rPr lang="en-US" altLang="ko-KR" dirty="0" err="1"/>
              <a:t>pwd</a:t>
            </a:r>
            <a:r>
              <a:rPr lang="en-US" altLang="ko-KR" dirty="0"/>
              <a:t> </a:t>
            </a:r>
            <a:r>
              <a:rPr lang="ko-KR" altLang="en-US" dirty="0"/>
              <a:t>명령으로 확인</a:t>
            </a:r>
            <a:endParaRPr lang="en-US" altLang="ko-KR" dirty="0"/>
          </a:p>
          <a:p>
            <a:pPr lvl="1">
              <a:spcBef>
                <a:spcPct val="0"/>
              </a:spcBef>
            </a:pPr>
            <a:endParaRPr lang="ko-KR" altLang="en-US" dirty="0"/>
          </a:p>
          <a:p>
            <a:pPr>
              <a:spcBef>
                <a:spcPct val="0"/>
              </a:spcBef>
            </a:pPr>
            <a:r>
              <a:rPr lang="ko-KR" altLang="en-US" dirty="0"/>
              <a:t>홈 디렉터리</a:t>
            </a:r>
            <a:endParaRPr lang="en-US" altLang="ko-KR" dirty="0"/>
          </a:p>
          <a:p>
            <a:pPr lvl="1">
              <a:spcBef>
                <a:spcPct val="0"/>
              </a:spcBef>
            </a:pPr>
            <a:r>
              <a:rPr lang="ko-KR" altLang="en-US" dirty="0"/>
              <a:t>각 사용자에게 할당된 디렉터리로 처음 사용자 계정을 만들 때 지정</a:t>
            </a:r>
          </a:p>
          <a:p>
            <a:pPr lvl="1">
              <a:spcBef>
                <a:spcPct val="0"/>
              </a:spcBef>
            </a:pPr>
            <a:r>
              <a:rPr lang="ko-KR" altLang="en-US" dirty="0"/>
              <a:t>사용자는 자신의 홈 디렉터리 아래에 파일이나 서브 디렉터리를 생성하며 작업 가능</a:t>
            </a:r>
          </a:p>
          <a:p>
            <a:pPr lvl="1">
              <a:spcBef>
                <a:spcPct val="0"/>
              </a:spcBef>
            </a:pPr>
            <a:r>
              <a:rPr lang="ko-KR" altLang="en-US" dirty="0"/>
              <a:t>홈 디렉터리는 ‘</a:t>
            </a:r>
            <a:r>
              <a:rPr lang="en-US" altLang="ko-KR" dirty="0"/>
              <a:t>~’ </a:t>
            </a:r>
            <a:r>
              <a:rPr lang="ko-KR" altLang="en-US" dirty="0"/>
              <a:t>기호로 표시 </a:t>
            </a:r>
            <a:r>
              <a:rPr lang="en-US" altLang="ko-KR" dirty="0"/>
              <a:t>: ~user1</a:t>
            </a:r>
            <a:endParaRPr lang="ko-KR" altLang="en-US" dirty="0"/>
          </a:p>
          <a:p>
            <a:pPr lvl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11560" y="1628800"/>
            <a:ext cx="7704856" cy="11521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[root@hana1 LABS]# ls -F /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bin@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dev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/ home/ lib64@ media/ opt/ root/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sbin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@ sys/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usr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/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boot/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/ lib@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lost+found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/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mnt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/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proc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/ run/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srv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/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tmp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/ </a:t>
            </a:r>
            <a:r>
              <a:rPr lang="en-US" altLang="ko-KR" sz="1400" dirty="0" err="1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var</a:t>
            </a:r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/</a:t>
            </a:r>
          </a:p>
          <a:p>
            <a:pPr algn="l"/>
            <a:r>
              <a:rPr lang="en-US" altLang="ko-KR" sz="14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  <a:cs typeface="한컴돋움" panose="02030600000101010101" pitchFamily="18" charset="2"/>
              </a:rPr>
              <a:t>[root@hana1 LABS]#</a:t>
            </a:r>
            <a:endParaRPr lang="ko-KR" altLang="en-US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  <a:cs typeface="한컴돋움" panose="02030600000101010101" pitchFamily="18" charset="2"/>
            </a:endParaRPr>
          </a:p>
          <a:p>
            <a:pPr algn="l"/>
            <a:endParaRPr lang="en-US" altLang="ko-KR" sz="1400" dirty="0">
              <a:solidFill>
                <a:schemeClr val="tx1"/>
              </a:solidFill>
              <a:latin typeface="돋움체" panose="020B0609000101010101" pitchFamily="49" charset="-127"/>
              <a:ea typeface="돋움체" panose="020B0609000101010101" pitchFamily="49" charset="-127"/>
              <a:cs typeface="한컴돋움" panose="02030600000101010101" pitchFamily="18" charset="2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130425" y="1600200"/>
            <a:ext cx="5946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9855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 파일의 종류와 특징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405199"/>
              </p:ext>
            </p:extLst>
          </p:nvPr>
        </p:nvGraphicFramePr>
        <p:xfrm>
          <a:off x="467544" y="1066800"/>
          <a:ext cx="8352928" cy="5166213"/>
        </p:xfrm>
        <a:graphic>
          <a:graphicData uri="http://schemas.openxmlformats.org/drawingml/2006/table">
            <a:tbl>
              <a:tblPr/>
              <a:tblGrid>
                <a:gridCol w="1108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44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디렉터리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dev</a:t>
                      </a: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장치 파일이 담긴 디렉터리이다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home</a:t>
                      </a: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홈 디렉터리가 생성되는 디렉터리이다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media</a:t>
                      </a: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시디롬이나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USB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같은 외부 장치를 연결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마운트라고 함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하는 디렉터리이다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opt</a:t>
                      </a: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추가 패키지가 설치되는 디렉터리이다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root</a:t>
                      </a: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root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계정의 홈 디렉터리이다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루트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(/)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디렉터리와 다른 것이므로 혼동하지 않도록 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sys</a:t>
                      </a: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Linux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커널과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관련된 파일이 있는 디렉터리이다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85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usr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ea"/>
                        <a:ea typeface="+mn-ea"/>
                      </a:endParaRP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 실행 파일과 라이브러리 파일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헤더 파일 등 많은 파일이 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참고로 </a:t>
                      </a: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usr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은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Unix System Resource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약자</a:t>
                      </a: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boot</a:t>
                      </a: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부팅에 필요한 커널 파일을 가지고 있다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etc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ea"/>
                        <a:ea typeface="+mn-ea"/>
                      </a:endParaRP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Linux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설정을 위한 각종 파일을 가지고 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9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lost+found</a:t>
                      </a: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 시스템에 문제가 발생하여 복구할 경우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문제가 되는 파일이 저장되는 디렉터리로 보통은 비어있다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mnt</a:t>
                      </a: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파일 시스템을 임시로 마운팅 하는 디렉터리이다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proc</a:t>
                      </a: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프로세스 정보 등 커널 관련 정보가 저장되는 디렉터리이다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7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run</a:t>
                      </a: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실행 중인 서비스와 관련된 파일이 저장된다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7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srv</a:t>
                      </a: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FTP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나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Web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 시스템에서 제공하는 서비스의 데이터가 저장된다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385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tmp</a:t>
                      </a: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시스템 사용 중에 발생하는 임시 데이터가 저장된다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 디렉터리에 있는 파일들은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재부팅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하면 모두 삭제된다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7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var</a:t>
                      </a: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시스템 운영 중에 발생하는 데이터나 로그 등이 저장되는 디렉터리이다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246" marR="60246" marT="16656" marB="166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8889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 파일의 종류와 특징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457200" y="1066800"/>
            <a:ext cx="8291264" cy="5530552"/>
          </a:xfrm>
        </p:spPr>
        <p:txBody>
          <a:bodyPr/>
          <a:lstStyle/>
          <a:p>
            <a:r>
              <a:rPr lang="ko-KR" altLang="en-US" dirty="0"/>
              <a:t>경로명</a:t>
            </a:r>
            <a:endParaRPr lang="en-US" altLang="ko-KR" dirty="0"/>
          </a:p>
          <a:p>
            <a:pPr lvl="1"/>
            <a:r>
              <a:rPr lang="ko-KR" altLang="en-US" dirty="0"/>
              <a:t>파일 시스템에서 디렉터리 계층 구조에 있는 특정 파일이나 디렉터리의 위치 표시</a:t>
            </a:r>
            <a:endParaRPr lang="en-US" altLang="ko-KR" dirty="0"/>
          </a:p>
          <a:p>
            <a:pPr lvl="1"/>
            <a:r>
              <a:rPr lang="ko-KR" altLang="en-US" dirty="0"/>
              <a:t>경로명에서 각 경로를 구분하는 </a:t>
            </a:r>
            <a:r>
              <a:rPr lang="ko-KR" altLang="en-US" dirty="0" err="1"/>
              <a:t>구분자로</a:t>
            </a:r>
            <a:r>
              <a:rPr lang="ko-KR" altLang="en-US" dirty="0"/>
              <a:t> 슬래시</a:t>
            </a:r>
            <a:r>
              <a:rPr lang="en-US" altLang="ko-KR" dirty="0"/>
              <a:t>(/)</a:t>
            </a:r>
            <a:r>
              <a:rPr lang="ko-KR" altLang="en-US" dirty="0"/>
              <a:t>를 사용</a:t>
            </a:r>
          </a:p>
          <a:p>
            <a:pPr lvl="1"/>
            <a:r>
              <a:rPr lang="ko-KR" altLang="en-US" dirty="0"/>
              <a:t>경로명에서 가장 앞에 있는 </a:t>
            </a:r>
            <a:r>
              <a:rPr lang="en-US" altLang="ko-KR" dirty="0"/>
              <a:t>/</a:t>
            </a:r>
            <a:r>
              <a:rPr lang="ko-KR" altLang="en-US" dirty="0"/>
              <a:t>는 루트 디렉터리를 뜻하지만 경로명 중간에 있는 </a:t>
            </a:r>
            <a:r>
              <a:rPr lang="en-US" altLang="ko-KR" dirty="0"/>
              <a:t>/</a:t>
            </a:r>
            <a:r>
              <a:rPr lang="ko-KR" altLang="en-US" dirty="0"/>
              <a:t>는 </a:t>
            </a:r>
            <a:r>
              <a:rPr lang="ko-KR" altLang="en-US" dirty="0" err="1"/>
              <a:t>구분자</a:t>
            </a:r>
            <a:endParaRPr lang="ko-KR" altLang="en-US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/</a:t>
            </a:r>
            <a:r>
              <a:rPr lang="en-US" altLang="ko-KR" dirty="0" err="1"/>
              <a:t>usr</a:t>
            </a:r>
            <a:r>
              <a:rPr lang="en-US" altLang="ko-KR" dirty="0"/>
              <a:t>/bin/</a:t>
            </a:r>
            <a:r>
              <a:rPr lang="en-US" altLang="ko-KR" dirty="0" err="1"/>
              <a:t>ls</a:t>
            </a:r>
            <a:r>
              <a:rPr lang="ko-KR" altLang="en-US" dirty="0"/>
              <a:t>에서 맨 앞의 </a:t>
            </a:r>
            <a:r>
              <a:rPr lang="en-US" altLang="ko-KR" dirty="0"/>
              <a:t>/</a:t>
            </a:r>
            <a:r>
              <a:rPr lang="ko-KR" altLang="en-US" dirty="0"/>
              <a:t>는 루트 디렉터리를 의미하고</a:t>
            </a:r>
            <a:r>
              <a:rPr lang="en-US" altLang="ko-KR" dirty="0"/>
              <a:t>, </a:t>
            </a:r>
            <a:r>
              <a:rPr lang="ko-KR" altLang="en-US" dirty="0"/>
              <a:t>중간에 있는 </a:t>
            </a:r>
            <a:r>
              <a:rPr lang="en-US" altLang="ko-KR" dirty="0"/>
              <a:t>/ </a:t>
            </a:r>
            <a:r>
              <a:rPr lang="ko-KR" altLang="en-US" dirty="0"/>
              <a:t>두 개는 디렉터리 이름과 파일 이름을 구분하는 </a:t>
            </a:r>
            <a:r>
              <a:rPr lang="ko-KR" altLang="en-US" dirty="0" err="1"/>
              <a:t>구분자</a:t>
            </a:r>
            <a:endParaRPr lang="ko-KR" altLang="en-US" dirty="0"/>
          </a:p>
          <a:p>
            <a:r>
              <a:rPr lang="ko-KR" altLang="en-US" dirty="0"/>
              <a:t>절대 경로명</a:t>
            </a:r>
            <a:endParaRPr lang="en-US" altLang="ko-KR" dirty="0"/>
          </a:p>
          <a:p>
            <a:pPr lvl="1"/>
            <a:r>
              <a:rPr lang="ko-KR" altLang="en-US" dirty="0"/>
              <a:t>항상 루트</a:t>
            </a:r>
            <a:r>
              <a:rPr lang="en-US" altLang="ko-KR" dirty="0"/>
              <a:t>(/) </a:t>
            </a:r>
            <a:r>
              <a:rPr lang="ko-KR" altLang="en-US" dirty="0"/>
              <a:t>디렉터리부터 시작</a:t>
            </a:r>
            <a:endParaRPr lang="en-US" altLang="ko-KR" dirty="0"/>
          </a:p>
          <a:p>
            <a:pPr lvl="1"/>
            <a:r>
              <a:rPr lang="ko-KR" altLang="en-US" dirty="0"/>
              <a:t>반드시 </a:t>
            </a:r>
            <a:r>
              <a:rPr lang="en-US" altLang="ko-KR" dirty="0"/>
              <a:t>/</a:t>
            </a:r>
            <a:r>
              <a:rPr lang="ko-KR" altLang="en-US" dirty="0"/>
              <a:t>로 시작한다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en-US" altLang="ko-KR" dirty="0"/>
              <a:t>/ </a:t>
            </a:r>
            <a:r>
              <a:rPr lang="ko-KR" altLang="en-US" dirty="0"/>
              <a:t>디렉터리부터 시작하여 특정 파일이나 디렉터리의 위치까지 이동하면서 거치게 되는 모든 중간 디렉터리의 이름을 표시</a:t>
            </a:r>
          </a:p>
          <a:p>
            <a:pPr lvl="1"/>
            <a:r>
              <a:rPr lang="ko-KR" altLang="en-US" dirty="0"/>
              <a:t>특정 위치를 가리키는 절대 경로명은 항상 동일</a:t>
            </a:r>
          </a:p>
          <a:p>
            <a:r>
              <a:rPr lang="ko-KR" altLang="en-US" dirty="0"/>
              <a:t>상대 경로명</a:t>
            </a:r>
            <a:endParaRPr lang="en-US" altLang="ko-KR" dirty="0"/>
          </a:p>
          <a:p>
            <a:pPr lvl="1"/>
            <a:r>
              <a:rPr lang="ko-KR" altLang="en-US" dirty="0"/>
              <a:t>현재 디렉터리를 기준으로 시작</a:t>
            </a:r>
          </a:p>
          <a:p>
            <a:pPr lvl="1"/>
            <a:r>
              <a:rPr lang="en-US" altLang="ko-KR" dirty="0"/>
              <a:t>/ </a:t>
            </a:r>
            <a:r>
              <a:rPr lang="ko-KR" altLang="en-US" dirty="0"/>
              <a:t>이외의 문자로 시작</a:t>
            </a:r>
          </a:p>
          <a:p>
            <a:pPr lvl="1"/>
            <a:r>
              <a:rPr lang="ko-KR" altLang="en-US" dirty="0"/>
              <a:t>현재 디렉터리를 기준으로 서브 디렉터리로 내려가면 그냥 서브 디렉터리의 이름을 추가</a:t>
            </a:r>
          </a:p>
          <a:p>
            <a:pPr lvl="1"/>
            <a:r>
              <a:rPr lang="ko-KR" altLang="en-US" dirty="0"/>
              <a:t>현재 디렉터리를 기준으로 상위 디렉터리로 가려면 </a:t>
            </a:r>
            <a:r>
              <a:rPr lang="en-US" altLang="ko-KR" dirty="0"/>
              <a:t>..</a:t>
            </a:r>
            <a:r>
              <a:rPr lang="ko-KR" altLang="en-US" dirty="0"/>
              <a:t>을 추가</a:t>
            </a:r>
          </a:p>
          <a:p>
            <a:pPr lvl="1"/>
            <a:r>
              <a:rPr lang="ko-KR" altLang="en-US" dirty="0"/>
              <a:t>상대 경로명은 현재 디렉터리가 어디냐에 따라 달라짐</a:t>
            </a:r>
          </a:p>
        </p:txBody>
      </p:sp>
    </p:spTree>
    <p:extLst>
      <p:ext uri="{BB962C8B-B14F-4D97-AF65-F5344CB8AC3E}">
        <p14:creationId xmlns:p14="http://schemas.microsoft.com/office/powerpoint/2010/main" val="34689854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 파일의 종류와 특징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Linux file system Layout</a:t>
            </a:r>
          </a:p>
          <a:p>
            <a:endParaRPr lang="ko-KR" altLang="en-US" dirty="0"/>
          </a:p>
        </p:txBody>
      </p:sp>
      <p:pic>
        <p:nvPicPr>
          <p:cNvPr id="9" name="그림 6" descr="4-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6225"/>
            <a:ext cx="3087687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7" descr="4-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5" y="1736725"/>
            <a:ext cx="4518025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6" descr="4-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287" y="4127500"/>
            <a:ext cx="4064000" cy="175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오른쪽 화살표 11"/>
          <p:cNvSpPr/>
          <p:nvPr/>
        </p:nvSpPr>
        <p:spPr>
          <a:xfrm rot="20625710">
            <a:off x="3706812" y="3284538"/>
            <a:ext cx="858838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 eaLnBrk="0" hangingPunct="0"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 eaLnBrk="0" hangingPunct="0"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 eaLnBrk="0" hangingPunct="0"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 eaLnBrk="0" hangingPunct="0"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latinLnBrk="0">
              <a:defRPr/>
            </a:pPr>
            <a:endParaRPr kumimoji="1" lang="ko-KR" altLang="en-US" sz="1800">
              <a:solidFill>
                <a:srgbClr val="FFFFFF"/>
              </a:solidFill>
              <a:latin typeface="Calibri" pitchFamily="34" charset="0"/>
              <a:ea typeface="나눔고딕" pitchFamily="50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 rot="1066432">
            <a:off x="3706812" y="3767138"/>
            <a:ext cx="858838" cy="360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 eaLnBrk="0" hangingPunct="0"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2pPr>
            <a:lvl3pPr marL="1143000" indent="-228600" eaLnBrk="0" hangingPunct="0"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 eaLnBrk="0" hangingPunct="0"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 eaLnBrk="0" hangingPunct="0"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algn="ctr" latinLnBrk="0">
              <a:defRPr/>
            </a:pPr>
            <a:endParaRPr kumimoji="1" lang="ko-KR" altLang="en-US" sz="1800">
              <a:solidFill>
                <a:srgbClr val="FFFFFF"/>
              </a:solidFill>
              <a:latin typeface="Calibri" pitchFamily="34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4833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 파일의 종류와 특징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Linux file system Layout</a:t>
            </a:r>
          </a:p>
          <a:p>
            <a:endParaRPr lang="ko-KR" altLang="en-US" dirty="0"/>
          </a:p>
        </p:txBody>
      </p:sp>
      <p:pic>
        <p:nvPicPr>
          <p:cNvPr id="14" name="그림 6" descr="4-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44675"/>
            <a:ext cx="7878762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5605462" y="1951038"/>
            <a:ext cx="1711325" cy="376237"/>
          </a:xfrm>
          <a:prstGeom prst="rect">
            <a:avLst/>
          </a:prstGeom>
          <a:solidFill>
            <a:srgbClr val="00B0F0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marL="342900" indent="-342900" eaLnBrk="0" hangingPunct="0"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1pPr>
            <a:lvl2pPr marL="742950" indent="-285750" eaLnBrk="0" hangingPunct="0"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2pPr>
            <a:lvl3pPr eaLnBrk="0" hangingPunct="0"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3pPr>
            <a:lvl4pPr marL="1600200" indent="-228600" eaLnBrk="0" hangingPunct="0"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4pPr>
            <a:lvl5pPr marL="2057400" indent="-228600" eaLnBrk="0" hangingPunct="0"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333333"/>
                </a:solidFill>
                <a:latin typeface="다음_SemiBold" pitchFamily="2" charset="-127"/>
                <a:ea typeface="다음_SemiBold" pitchFamily="2" charset="-127"/>
              </a:defRPr>
            </a:lvl9pPr>
          </a:lstStyle>
          <a:p>
            <a:pPr marL="0" lvl="2" latinLnBrk="0"/>
            <a:r>
              <a:rPr kumimoji="1" lang="en-US" altLang="ko-KR" sz="18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/usr/ccs/bin/ar</a:t>
            </a:r>
          </a:p>
        </p:txBody>
      </p:sp>
    </p:spTree>
    <p:extLst>
      <p:ext uri="{BB962C8B-B14F-4D97-AF65-F5344CB8AC3E}">
        <p14:creationId xmlns:p14="http://schemas.microsoft.com/office/powerpoint/2010/main" val="30858647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 사용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7146"/>
            <a:ext cx="8291264" cy="5280274"/>
          </a:xfrm>
        </p:spPr>
        <p:txBody>
          <a:bodyPr/>
          <a:lstStyle/>
          <a:p>
            <a:r>
              <a:rPr lang="ko-KR" altLang="en-US" dirty="0"/>
              <a:t>현재 디렉터리 확인하기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6326832" cy="100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83568" y="2667000"/>
            <a:ext cx="7416824" cy="9880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400" dirty="0">
                <a:solidFill>
                  <a:schemeClr val="tx1"/>
                </a:solidFill>
              </a:rPr>
              <a:t>[root@hana1 LABS]# </a:t>
            </a:r>
            <a:r>
              <a:rPr lang="en-US" altLang="ko-KR" sz="1400" dirty="0" err="1">
                <a:solidFill>
                  <a:schemeClr val="tx1"/>
                </a:solidFill>
              </a:rPr>
              <a:t>pwd</a:t>
            </a:r>
            <a:r>
              <a:rPr lang="en-US" altLang="ko-KR" sz="1400" dirty="0">
                <a:solidFill>
                  <a:schemeClr val="tx1"/>
                </a:solidFill>
              </a:rPr>
              <a:t>		</a:t>
            </a:r>
            <a:r>
              <a:rPr lang="en-US" altLang="ko-KR" sz="1400" i="1" dirty="0">
                <a:solidFill>
                  <a:srgbClr val="00B050"/>
                </a:solidFill>
              </a:rPr>
              <a:t>-&gt; prompt</a:t>
            </a:r>
            <a:r>
              <a:rPr lang="ko-KR" altLang="en-US" sz="1400" i="1" dirty="0">
                <a:solidFill>
                  <a:srgbClr val="00B050"/>
                </a:solidFill>
              </a:rPr>
              <a:t>에서 확인</a:t>
            </a:r>
            <a:endParaRPr lang="en-US" altLang="ko-KR" sz="1400" i="1" dirty="0">
              <a:solidFill>
                <a:srgbClr val="00B050"/>
              </a:solidFill>
            </a:endParaRPr>
          </a:p>
          <a:p>
            <a:pPr algn="l"/>
            <a:r>
              <a:rPr lang="en-US" altLang="ko-KR" sz="1400" dirty="0">
                <a:solidFill>
                  <a:schemeClr val="tx1"/>
                </a:solidFill>
              </a:rPr>
              <a:t>/home/user1</a:t>
            </a:r>
          </a:p>
          <a:p>
            <a:pPr algn="l"/>
            <a:r>
              <a:rPr lang="nl-NL" altLang="ko-KR" sz="1400" dirty="0">
                <a:solidFill>
                  <a:schemeClr val="tx1"/>
                </a:solidFill>
              </a:rPr>
              <a:t>[root@hana1 LABs]# echo $PWD	</a:t>
            </a:r>
            <a:r>
              <a:rPr lang="nl-NL" altLang="ko-KR" sz="1400" i="1" dirty="0">
                <a:solidFill>
                  <a:srgbClr val="00B050"/>
                </a:solidFill>
              </a:rPr>
              <a:t>-&gt; shellscript</a:t>
            </a:r>
            <a:r>
              <a:rPr lang="ko-KR" altLang="en-US" sz="1400" i="1" dirty="0">
                <a:solidFill>
                  <a:srgbClr val="00B050"/>
                </a:solidFill>
              </a:rPr>
              <a:t>와 같은 </a:t>
            </a:r>
            <a:r>
              <a:rPr lang="en-US" altLang="ko-KR" sz="1400" i="1" dirty="0">
                <a:solidFill>
                  <a:srgbClr val="00B050"/>
                </a:solidFill>
              </a:rPr>
              <a:t>P/G </a:t>
            </a:r>
            <a:r>
              <a:rPr lang="ko-KR" altLang="en-US" sz="1400" i="1" dirty="0">
                <a:solidFill>
                  <a:srgbClr val="00B050"/>
                </a:solidFill>
              </a:rPr>
              <a:t>방식에서 사용</a:t>
            </a:r>
            <a:endParaRPr lang="nl-NL" altLang="ko-KR" sz="1400" i="1" dirty="0">
              <a:solidFill>
                <a:srgbClr val="00B050"/>
              </a:solidFill>
            </a:endParaRPr>
          </a:p>
          <a:p>
            <a:pPr algn="l"/>
            <a:r>
              <a:rPr lang="nl-NL" altLang="ko-KR" sz="1400" dirty="0">
                <a:solidFill>
                  <a:schemeClr val="tx1"/>
                </a:solidFill>
              </a:rPr>
              <a:t>/root/LABs</a:t>
            </a:r>
          </a:p>
        </p:txBody>
      </p:sp>
    </p:spTree>
    <p:extLst>
      <p:ext uri="{BB962C8B-B14F-4D97-AF65-F5344CB8AC3E}">
        <p14:creationId xmlns:p14="http://schemas.microsoft.com/office/powerpoint/2010/main" val="28101165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 사용 명령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57200" y="1067146"/>
            <a:ext cx="8291264" cy="5280274"/>
          </a:xfrm>
        </p:spPr>
        <p:txBody>
          <a:bodyPr/>
          <a:lstStyle/>
          <a:p>
            <a:r>
              <a:rPr lang="ko-KR" altLang="en-US" dirty="0"/>
              <a:t>디렉터리 이동하기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홈 디렉터리는 </a:t>
            </a:r>
            <a:r>
              <a:rPr lang="en-US" altLang="ko-KR" dirty="0"/>
              <a:t>cd </a:t>
            </a:r>
            <a:r>
              <a:rPr lang="ko-KR" altLang="en-US" dirty="0"/>
              <a:t>명령만 사용하거나 </a:t>
            </a:r>
            <a:r>
              <a:rPr lang="en-US" altLang="ko-KR" dirty="0"/>
              <a:t>cd ~</a:t>
            </a:r>
          </a:p>
          <a:p>
            <a:pPr lvl="1"/>
            <a:r>
              <a:rPr lang="ko-KR" altLang="en-US" dirty="0"/>
              <a:t>현재 디렉터리는 </a:t>
            </a:r>
            <a:r>
              <a:rPr lang="en-US" altLang="ko-KR" dirty="0"/>
              <a:t>./</a:t>
            </a:r>
          </a:p>
          <a:p>
            <a:pPr lvl="1"/>
            <a:r>
              <a:rPr lang="ko-KR" altLang="en-US" dirty="0"/>
              <a:t>상위 디렉터리는 </a:t>
            </a:r>
            <a:r>
              <a:rPr lang="en-US" altLang="ko-KR" dirty="0"/>
              <a:t>../</a:t>
            </a:r>
          </a:p>
          <a:p>
            <a:pPr lvl="1"/>
            <a:r>
              <a:rPr lang="ko-KR" altLang="en-US" dirty="0"/>
              <a:t>탭 키를 이용한 자동 완성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56158"/>
            <a:ext cx="6338784" cy="115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55576" y="3710333"/>
            <a:ext cx="7100783" cy="13662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200" dirty="0">
                <a:solidFill>
                  <a:schemeClr val="tx1"/>
                </a:solidFill>
              </a:rPr>
              <a:t>[root@hana1 LABS]# cd /</a:t>
            </a:r>
            <a:r>
              <a:rPr lang="en-US" altLang="ko-KR" sz="1200" dirty="0" err="1">
                <a:solidFill>
                  <a:schemeClr val="tx1"/>
                </a:solidFill>
              </a:rPr>
              <a:t>tmp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</a:rPr>
              <a:t>[root@hana1 </a:t>
            </a:r>
            <a:r>
              <a:rPr lang="en-US" altLang="ko-KR" sz="1200" dirty="0" err="1">
                <a:solidFill>
                  <a:schemeClr val="tx1"/>
                </a:solidFill>
              </a:rPr>
              <a:t>tmp</a:t>
            </a:r>
            <a:r>
              <a:rPr lang="en-US" altLang="ko-KR" sz="1200" dirty="0">
                <a:solidFill>
                  <a:schemeClr val="tx1"/>
                </a:solidFill>
              </a:rPr>
              <a:t>]# </a:t>
            </a:r>
            <a:r>
              <a:rPr lang="en-US" altLang="ko-KR" sz="1200" dirty="0" err="1">
                <a:solidFill>
                  <a:schemeClr val="tx1"/>
                </a:solidFill>
              </a:rPr>
              <a:t>pwd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en-US" altLang="ko-KR" sz="1200" dirty="0" err="1">
                <a:solidFill>
                  <a:schemeClr val="tx1"/>
                </a:solidFill>
              </a:rPr>
              <a:t>tmp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</a:rPr>
              <a:t>[root@hana1 </a:t>
            </a:r>
            <a:r>
              <a:rPr lang="en-US" altLang="ko-KR" sz="1200" dirty="0" err="1">
                <a:solidFill>
                  <a:schemeClr val="tx1"/>
                </a:solidFill>
              </a:rPr>
              <a:t>tmp</a:t>
            </a:r>
            <a:r>
              <a:rPr lang="en-US" altLang="ko-KR" sz="1200" dirty="0">
                <a:solidFill>
                  <a:schemeClr val="tx1"/>
                </a:solidFill>
              </a:rPr>
              <a:t>]# cd ../</a:t>
            </a:r>
            <a:r>
              <a:rPr lang="en-US" altLang="ko-KR" sz="1200" dirty="0" err="1">
                <a:solidFill>
                  <a:schemeClr val="tx1"/>
                </a:solidFill>
              </a:rPr>
              <a:t>usr</a:t>
            </a:r>
            <a:r>
              <a:rPr lang="en-US" altLang="ko-KR" sz="1200" dirty="0">
                <a:solidFill>
                  <a:schemeClr val="tx1"/>
                </a:solidFill>
              </a:rPr>
              <a:t>/lib</a:t>
            </a:r>
          </a:p>
          <a:p>
            <a:pPr algn="l"/>
            <a:r>
              <a:rPr lang="en-US" altLang="ko-KR" sz="1200" dirty="0">
                <a:solidFill>
                  <a:schemeClr val="tx1"/>
                </a:solidFill>
              </a:rPr>
              <a:t>[root@hana1 lib]# </a:t>
            </a:r>
            <a:r>
              <a:rPr lang="en-US" altLang="ko-KR" sz="1200" dirty="0" err="1">
                <a:solidFill>
                  <a:schemeClr val="tx1"/>
                </a:solidFill>
              </a:rPr>
              <a:t>pwd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l"/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en-US" altLang="ko-KR" sz="1200" dirty="0" err="1">
                <a:solidFill>
                  <a:schemeClr val="tx1"/>
                </a:solidFill>
              </a:rPr>
              <a:t>usr</a:t>
            </a:r>
            <a:r>
              <a:rPr lang="en-US" altLang="ko-KR" sz="1200" dirty="0">
                <a:solidFill>
                  <a:schemeClr val="tx1"/>
                </a:solidFill>
              </a:rPr>
              <a:t>/lib</a:t>
            </a:r>
          </a:p>
        </p:txBody>
      </p:sp>
    </p:spTree>
    <p:extLst>
      <p:ext uri="{BB962C8B-B14F-4D97-AF65-F5344CB8AC3E}">
        <p14:creationId xmlns:p14="http://schemas.microsoft.com/office/powerpoint/2010/main" val="450429639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64117</TotalTime>
  <Words>26065</Words>
  <Application>Microsoft Macintosh PowerPoint</Application>
  <PresentationFormat>화면 슬라이드 쇼(4:3)</PresentationFormat>
  <Paragraphs>4054</Paragraphs>
  <Slides>206</Slides>
  <Notes>101</Notes>
  <HiddenSlides>4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206</vt:i4>
      </vt:variant>
    </vt:vector>
  </HeadingPairs>
  <TitlesOfParts>
    <vt:vector size="222" baseType="lpstr">
      <vt:lpstr>굴림</vt:lpstr>
      <vt:lpstr>나눔고딕</vt:lpstr>
      <vt:lpstr>돋움</vt:lpstr>
      <vt:lpstr>돋움체</vt:lpstr>
      <vt:lpstr>맑은 고딕</vt:lpstr>
      <vt:lpstr>휴먼둥근헤드라인</vt:lpstr>
      <vt:lpstr>DejaVu Sans</vt:lpstr>
      <vt:lpstr>HY헤드라인M</vt:lpstr>
      <vt:lpstr>NanumBarunGothic</vt:lpstr>
      <vt:lpstr>Söhne</vt:lpstr>
      <vt:lpstr>Arial</vt:lpstr>
      <vt:lpstr>Calibri</vt:lpstr>
      <vt:lpstr>Consolas</vt:lpstr>
      <vt:lpstr>Lucida Console</vt:lpstr>
      <vt:lpstr>Wingdings</vt:lpstr>
      <vt:lpstr>1_디자인 사용자 지정</vt:lpstr>
      <vt:lpstr>따라하며 배우는 Linux</vt:lpstr>
      <vt:lpstr>따라하며 배우는 Linux 교육 목차</vt:lpstr>
      <vt:lpstr>Linux OS 개요 및 설치</vt:lpstr>
      <vt:lpstr>Linux OS 개요</vt:lpstr>
      <vt:lpstr>Linux OS 개요</vt:lpstr>
      <vt:lpstr>Linux OS 개요</vt:lpstr>
      <vt:lpstr>Linux OS 개요</vt:lpstr>
      <vt:lpstr>Linux 실습 환경 구성</vt:lpstr>
      <vt:lpstr>Linux 실습 환경 구성</vt:lpstr>
      <vt:lpstr>Linux 실습 환경 구성</vt:lpstr>
      <vt:lpstr>Linux 실습 환경 구성</vt:lpstr>
      <vt:lpstr>Linux 실습 환경 구성</vt:lpstr>
      <vt:lpstr>Linux 실습 환경 구성</vt:lpstr>
      <vt:lpstr>Linux 실습 환경 구성</vt:lpstr>
      <vt:lpstr>Linux 실습 환경 구성</vt:lpstr>
      <vt:lpstr>Linux 실습 환경 구성</vt:lpstr>
      <vt:lpstr>Linux 실습 환경 구성</vt:lpstr>
      <vt:lpstr>Linux 실습 환경 구성</vt:lpstr>
      <vt:lpstr>Linux 실습 환경 구성</vt:lpstr>
      <vt:lpstr>Linux 실습 환경 구성</vt:lpstr>
      <vt:lpstr>Linux 실습 환경 구성</vt:lpstr>
      <vt:lpstr>Linux 실습 환경 구성</vt:lpstr>
      <vt:lpstr>Linux 실습 환경 구성</vt:lpstr>
      <vt:lpstr>Linux 실습 환경 구성</vt:lpstr>
      <vt:lpstr>Linux 실습 환경 구성</vt:lpstr>
      <vt:lpstr>Linux 실습 환경 구성</vt:lpstr>
      <vt:lpstr>Linux 실습 환경 구성</vt:lpstr>
      <vt:lpstr>Linux 실습 환경 구성</vt:lpstr>
      <vt:lpstr>Linux vi shell 사용</vt:lpstr>
      <vt:lpstr>vi 문서 편집기</vt:lpstr>
      <vt:lpstr>vi 문서 편집기</vt:lpstr>
      <vt:lpstr>vi 사용법</vt:lpstr>
      <vt:lpstr>vi 사용법</vt:lpstr>
      <vt:lpstr>vi 사용법</vt:lpstr>
      <vt:lpstr>vi 사용법</vt:lpstr>
      <vt:lpstr>vi 사용법</vt:lpstr>
      <vt:lpstr>vi 사용법</vt:lpstr>
      <vt:lpstr>vi 사용법</vt:lpstr>
      <vt:lpstr>vi 사용법</vt:lpstr>
      <vt:lpstr>vi 사용법</vt:lpstr>
      <vt:lpstr>vi 사용법</vt:lpstr>
      <vt:lpstr>vi 사용법</vt:lpstr>
      <vt:lpstr>vi 사용법</vt:lpstr>
      <vt:lpstr>vi 사용법</vt:lpstr>
      <vt:lpstr>vi 환경 설정</vt:lpstr>
      <vt:lpstr>vi 환경 설정</vt:lpstr>
      <vt:lpstr>셸 (Shell)의 기능과 종류</vt:lpstr>
      <vt:lpstr>셸 (Shell)의 기능과 종류</vt:lpstr>
      <vt:lpstr>셸 (Shell)의 기능과 종류</vt:lpstr>
      <vt:lpstr>셸 (Shell)의 사용법</vt:lpstr>
      <vt:lpstr>셸 (Shell)의 사용법</vt:lpstr>
      <vt:lpstr>셸 (Shell)의 사용법</vt:lpstr>
      <vt:lpstr>셸 (Shell)의 사용법</vt:lpstr>
      <vt:lpstr>셸 (Shell)의 사용법</vt:lpstr>
      <vt:lpstr>셸 (Shell)의 사용법</vt:lpstr>
      <vt:lpstr>셸 (Shell)의 사용법</vt:lpstr>
      <vt:lpstr>셸 (Shell)의 사용법</vt:lpstr>
      <vt:lpstr>Alias &amp; History</vt:lpstr>
      <vt:lpstr>Alias &amp; History</vt:lpstr>
      <vt:lpstr>Alias &amp; History</vt:lpstr>
      <vt:lpstr>Alias &amp; History</vt:lpstr>
      <vt:lpstr>Alias &amp; History</vt:lpstr>
      <vt:lpstr>Alias &amp; History</vt:lpstr>
      <vt:lpstr>Alias &amp; History</vt:lpstr>
      <vt:lpstr>Alias &amp; History</vt:lpstr>
      <vt:lpstr>Alias &amp; History</vt:lpstr>
      <vt:lpstr>Alias &amp; History</vt:lpstr>
      <vt:lpstr>프롬프트 설정</vt:lpstr>
      <vt:lpstr>프롬프트 설정</vt:lpstr>
      <vt:lpstr>프롬프트 설정</vt:lpstr>
      <vt:lpstr>프롬프트 설정</vt:lpstr>
      <vt:lpstr>프롬프트 설정</vt:lpstr>
      <vt:lpstr>환경 설정 파일</vt:lpstr>
      <vt:lpstr>환경 설정 파일</vt:lpstr>
      <vt:lpstr>환경 설정 파일</vt:lpstr>
      <vt:lpstr>환경 설정 파일</vt:lpstr>
      <vt:lpstr>환경 설정 파일</vt:lpstr>
      <vt:lpstr>환경 설정 파일</vt:lpstr>
      <vt:lpstr>환경 설정 파일</vt:lpstr>
      <vt:lpstr>환경 설정 파일</vt:lpstr>
      <vt:lpstr>환경 설정 파일</vt:lpstr>
      <vt:lpstr>Linux 서버 운용에 필요한 명령어</vt:lpstr>
      <vt:lpstr>Linux 파일 시스템 개요</vt:lpstr>
      <vt:lpstr>Linux 파일의 종류와 특징</vt:lpstr>
      <vt:lpstr>Linux 파일의 종류와 특징</vt:lpstr>
      <vt:lpstr>Linux 파일의 종류와 특징</vt:lpstr>
      <vt:lpstr>Linux 파일의 종류와 특징</vt:lpstr>
      <vt:lpstr>Linux 파일의 종류와 특징</vt:lpstr>
      <vt:lpstr>Linux 파일의 종류와 특징</vt:lpstr>
      <vt:lpstr>Linux 파일의 종류와 특징</vt:lpstr>
      <vt:lpstr>Linux 파일의 종류와 특징</vt:lpstr>
      <vt:lpstr>Linux 파일의 종류와 특징</vt:lpstr>
      <vt:lpstr>Linux 파일의 종류와 특징</vt:lpstr>
      <vt:lpstr>Linux 파일의 종류와 특징</vt:lpstr>
      <vt:lpstr>Linux 파일의 종류와 특징</vt:lpstr>
      <vt:lpstr>Linux 파일의 종류와 특징</vt:lpstr>
      <vt:lpstr>Linux 파일의 종류와 특징</vt:lpstr>
      <vt:lpstr>디렉터리 사용 명령</vt:lpstr>
      <vt:lpstr>디렉터리 사용 명령</vt:lpstr>
      <vt:lpstr>디렉터리 사용 명령</vt:lpstr>
      <vt:lpstr>디렉터리 사용 명령</vt:lpstr>
      <vt:lpstr>디렉터리 사용 명령</vt:lpstr>
      <vt:lpstr>디렉터리 사용 명령</vt:lpstr>
      <vt:lpstr>디렉터리 사용 명령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 다루기</vt:lpstr>
      <vt:lpstr>파일의 속성</vt:lpstr>
      <vt:lpstr>파일의 속성</vt:lpstr>
      <vt:lpstr>파일의 속성</vt:lpstr>
      <vt:lpstr>파일의 접근 권한</vt:lpstr>
      <vt:lpstr>파일의 접근 권한</vt:lpstr>
      <vt:lpstr>파일의 접근 권한</vt:lpstr>
      <vt:lpstr>숫자를 이용한 파일 접근 권한 변경</vt:lpstr>
      <vt:lpstr>숫자를 이용한 파일 접근 권한 변경</vt:lpstr>
      <vt:lpstr>숫자를 이용한 파일 접근 권한 변경</vt:lpstr>
      <vt:lpstr>숫자를 이용한 파일 접근 권한 변경</vt:lpstr>
      <vt:lpstr>숫자를 이용한 파일 접근 권한 변경</vt:lpstr>
      <vt:lpstr>기본 접근 권한 설정</vt:lpstr>
      <vt:lpstr>기본 접근 권한 설정</vt:lpstr>
      <vt:lpstr>기본 접근 권한 설정</vt:lpstr>
      <vt:lpstr>기본 접근 권한 설정</vt:lpstr>
      <vt:lpstr>기본 접근 권한 설정</vt:lpstr>
      <vt:lpstr>특수 접근 권한</vt:lpstr>
      <vt:lpstr>특수 접근 권한</vt:lpstr>
      <vt:lpstr>특수 접근 권한</vt:lpstr>
      <vt:lpstr>특수 접근 권한</vt:lpstr>
      <vt:lpstr>접근 제어 (ACL, Access Control List)</vt:lpstr>
      <vt:lpstr>접근 제어 (ACL, Access Control List)</vt:lpstr>
      <vt:lpstr>접근 제어 (ACL, Access Control List)</vt:lpstr>
      <vt:lpstr>접근 제어 (ACL, Access Control List)</vt:lpstr>
      <vt:lpstr>Process 이해 및 스케줄러</vt:lpstr>
      <vt:lpstr>프로세스의 개념</vt:lpstr>
      <vt:lpstr>프로세스의 개념</vt:lpstr>
      <vt:lpstr>프로세스의 개념</vt:lpstr>
      <vt:lpstr>프로세스의 개념</vt:lpstr>
      <vt:lpstr>프로세스의 개념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모니터링</vt:lpstr>
      <vt:lpstr>프로세스 모니터링</vt:lpstr>
      <vt:lpstr>프로세스 모니터링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관리 명령</vt:lpstr>
      <vt:lpstr>프로세스 모니터링</vt:lpstr>
      <vt:lpstr>프로세스 모니터링</vt:lpstr>
      <vt:lpstr>프로세스 모니터링</vt:lpstr>
      <vt:lpstr>프로세스 모니터링</vt:lpstr>
      <vt:lpstr>프로세스 모니터링</vt:lpstr>
      <vt:lpstr>프로세스 모니터링</vt:lpstr>
      <vt:lpstr>프로세스 모니터링</vt:lpstr>
      <vt:lpstr>프로세스 모니터링</vt:lpstr>
      <vt:lpstr>작업 예약 = 스케줄링 = 업무 자동화</vt:lpstr>
      <vt:lpstr>작업 예약</vt:lpstr>
      <vt:lpstr>작업 예약</vt:lpstr>
      <vt:lpstr>작업 예약</vt:lpstr>
      <vt:lpstr>작업 예약</vt:lpstr>
      <vt:lpstr>작업 예약</vt:lpstr>
      <vt:lpstr>작업 예약</vt:lpstr>
      <vt:lpstr>작업 예약</vt:lpstr>
      <vt:lpstr>작업 예약</vt:lpstr>
      <vt:lpstr>작업 예약</vt:lpstr>
      <vt:lpstr>작업 예약</vt:lpstr>
      <vt:lpstr>작업 예약</vt:lpstr>
      <vt:lpstr>작업 예약</vt:lpstr>
      <vt:lpstr>작업 예약</vt:lpstr>
      <vt:lpstr>작업 예약</vt:lpstr>
      <vt:lpstr>작업 예약</vt:lpstr>
      <vt:lpstr>작업 예약</vt:lpstr>
      <vt:lpstr>작업 예약</vt:lpstr>
      <vt:lpstr>사후평가</vt:lpstr>
      <vt:lpstr>THANK YOU</vt:lpstr>
    </vt:vector>
  </TitlesOfParts>
  <Company>GuildDesign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자바교재</dc:title>
  <dc:creator>박철훈</dc:creator>
  <cp:lastModifiedBy>Microsoft Office User</cp:lastModifiedBy>
  <cp:revision>1475</cp:revision>
  <dcterms:created xsi:type="dcterms:W3CDTF">2004-07-21T02:43:03Z</dcterms:created>
  <dcterms:modified xsi:type="dcterms:W3CDTF">2024-07-31T23:58:24Z</dcterms:modified>
</cp:coreProperties>
</file>